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  <p:sldMasterId id="2147483676" r:id="rId2"/>
    <p:sldMasterId id="2147483691" r:id="rId3"/>
    <p:sldMasterId id="2147483705" r:id="rId4"/>
    <p:sldMasterId id="2147483718" r:id="rId5"/>
  </p:sldMasterIdLst>
  <p:notesMasterIdLst>
    <p:notesMasterId r:id="rId27"/>
  </p:notesMasterIdLst>
  <p:handoutMasterIdLst>
    <p:handoutMasterId r:id="rId28"/>
  </p:handoutMasterIdLst>
  <p:sldIdLst>
    <p:sldId id="302" r:id="rId6"/>
    <p:sldId id="414" r:id="rId7"/>
    <p:sldId id="401" r:id="rId8"/>
    <p:sldId id="397" r:id="rId9"/>
    <p:sldId id="398" r:id="rId10"/>
    <p:sldId id="402" r:id="rId11"/>
    <p:sldId id="405" r:id="rId12"/>
    <p:sldId id="403" r:id="rId13"/>
    <p:sldId id="404" r:id="rId14"/>
    <p:sldId id="406" r:id="rId15"/>
    <p:sldId id="407" r:id="rId16"/>
    <p:sldId id="408" r:id="rId17"/>
    <p:sldId id="413" r:id="rId18"/>
    <p:sldId id="409" r:id="rId19"/>
    <p:sldId id="410" r:id="rId20"/>
    <p:sldId id="411" r:id="rId21"/>
    <p:sldId id="412" r:id="rId22"/>
    <p:sldId id="369" r:id="rId23"/>
    <p:sldId id="387" r:id="rId24"/>
    <p:sldId id="384" r:id="rId25"/>
    <p:sldId id="388" r:id="rId26"/>
  </p:sldIdLst>
  <p:sldSz cx="9144000" cy="6858000" type="screen4x3"/>
  <p:notesSz cx="6735763" cy="9866313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FF"/>
    <a:srgbClr val="FFFF99"/>
    <a:srgbClr val="CCFF99"/>
    <a:srgbClr val="CCFFCC"/>
    <a:srgbClr val="92FD67"/>
    <a:srgbClr val="66FF99"/>
    <a:srgbClr val="00FF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768" y="-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oleObject" Target="file:///C:\Users\Lakes\Desktop\PRAGMA\chl%20a%20results%20sheet%20Rotorua%20lakes.2007.xls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7273544050422535"/>
          <c:y val="2.4023880115163324E-2"/>
          <c:w val="0.79367190440325053"/>
          <c:h val="0.74264087388913524"/>
        </c:manualLayout>
      </c:layout>
      <c:scatterChart>
        <c:scatterStyle val="lineMarker"/>
        <c:varyColors val="0"/>
        <c:ser>
          <c:idx val="0"/>
          <c:order val="0"/>
          <c:tx>
            <c:strRef>
              <c:f>'Oct 08'!$X$1</c:f>
              <c:strCache>
                <c:ptCount val="1"/>
                <c:pt idx="0">
                  <c:v>Ln Chl</c:v>
                </c:pt>
              </c:strCache>
            </c:strRef>
          </c:tx>
          <c:spPr>
            <a:ln w="28575">
              <a:noFill/>
            </a:ln>
          </c:spPr>
          <c:marker>
            <c:spPr>
              <a:ln>
                <a:solidFill>
                  <a:srgbClr val="FF0000"/>
                </a:solidFill>
              </a:ln>
            </c:spPr>
          </c:marker>
          <c:trendline>
            <c:spPr>
              <a:ln>
                <a:solidFill>
                  <a:srgbClr val="000000"/>
                </a:solidFill>
              </a:ln>
            </c:spPr>
            <c:trendlineType val="linear"/>
            <c:dispRSqr val="1"/>
            <c:dispEq val="1"/>
            <c:trendlineLbl>
              <c:layout>
                <c:manualLayout>
                  <c:x val="-0.37541078591591276"/>
                  <c:y val="6.5137795275590519E-3"/>
                </c:manualLayout>
              </c:layout>
              <c:tx>
                <c:rich>
                  <a:bodyPr/>
                  <a:lstStyle/>
                  <a:p>
                    <a:pPr>
                      <a:defRPr lang="en-NZ">
                        <a:solidFill>
                          <a:srgbClr val="000000"/>
                        </a:solidFill>
                      </a:defRPr>
                    </a:pPr>
                    <a:r>
                      <a:rPr lang="en-US" baseline="0" dirty="0"/>
                      <a:t>y = 3.5833x - 4.494
R² = 0.995</a:t>
                    </a:r>
                    <a:endParaRPr lang="en-US" sz="1400" dirty="0"/>
                  </a:p>
                </c:rich>
              </c:tx>
              <c:numFmt formatCode="General" sourceLinked="0"/>
            </c:trendlineLbl>
          </c:trendline>
          <c:xVal>
            <c:numRef>
              <c:f>'Oct 08'!$W$2:$W$25</c:f>
              <c:numCache>
                <c:formatCode>General</c:formatCode>
                <c:ptCount val="24"/>
                <c:pt idx="0">
                  <c:v>1.8620421187983267</c:v>
                </c:pt>
                <c:pt idx="4">
                  <c:v>1.4360560708508261</c:v>
                </c:pt>
                <c:pt idx="8">
                  <c:v>1.505588081584907</c:v>
                </c:pt>
                <c:pt idx="12">
                  <c:v>1.3661197947268244</c:v>
                </c:pt>
              </c:numCache>
            </c:numRef>
          </c:xVal>
          <c:yVal>
            <c:numRef>
              <c:f>'Oct 08'!$X$2:$X$25</c:f>
              <c:numCache>
                <c:formatCode>General</c:formatCode>
                <c:ptCount val="24"/>
                <c:pt idx="0">
                  <c:v>2.158145854101893</c:v>
                </c:pt>
                <c:pt idx="1">
                  <c:v>2.4914539195638206</c:v>
                </c:pt>
                <c:pt idx="2">
                  <c:v>2.4948631687408338</c:v>
                </c:pt>
                <c:pt idx="4">
                  <c:v>0.6300476236166308</c:v>
                </c:pt>
                <c:pt idx="5">
                  <c:v>2.2316340555509386</c:v>
                </c:pt>
                <c:pt idx="6">
                  <c:v>1.275732843669998</c:v>
                </c:pt>
                <c:pt idx="8">
                  <c:v>0.98351003151195115</c:v>
                </c:pt>
                <c:pt idx="10">
                  <c:v>0.88467621810481578</c:v>
                </c:pt>
                <c:pt idx="12">
                  <c:v>0.36065077981832327</c:v>
                </c:pt>
                <c:pt idx="13">
                  <c:v>1.90423399520196</c:v>
                </c:pt>
                <c:pt idx="14">
                  <c:v>0.85090385098119081</c:v>
                </c:pt>
                <c:pt idx="16">
                  <c:v>0.49500869301815242</c:v>
                </c:pt>
                <c:pt idx="17">
                  <c:v>0.63552468846410581</c:v>
                </c:pt>
                <c:pt idx="18">
                  <c:v>-4.0939188887246923E-2</c:v>
                </c:pt>
                <c:pt idx="19">
                  <c:v>0.63333746099545996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6683776"/>
        <c:axId val="356685696"/>
      </c:scatterChart>
      <c:valAx>
        <c:axId val="356683776"/>
        <c:scaling>
          <c:orientation val="minMax"/>
          <c:min val="1.3"/>
        </c:scaling>
        <c:delete val="0"/>
        <c:axPos val="b"/>
        <c:title>
          <c:tx>
            <c:rich>
              <a:bodyPr/>
              <a:lstStyle/>
              <a:p>
                <a:pPr>
                  <a:defRPr lang="en-NZ"/>
                </a:pPr>
                <a:r>
                  <a:rPr lang="en-NZ" dirty="0" smtClean="0">
                    <a:solidFill>
                      <a:srgbClr val="000000"/>
                    </a:solidFill>
                  </a:rPr>
                  <a:t>Band</a:t>
                </a:r>
                <a:r>
                  <a:rPr lang="en-NZ" baseline="0" dirty="0" smtClean="0">
                    <a:solidFill>
                      <a:srgbClr val="000000"/>
                    </a:solidFill>
                  </a:rPr>
                  <a:t> ratio from </a:t>
                </a:r>
                <a:r>
                  <a:rPr lang="en-NZ" dirty="0" smtClean="0">
                    <a:solidFill>
                      <a:srgbClr val="000000"/>
                    </a:solidFill>
                  </a:rPr>
                  <a:t>Satellite imagery</a:t>
                </a:r>
                <a:endParaRPr lang="en-NZ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rgbClr val="000000"/>
            </a:solidFill>
          </a:ln>
        </c:spPr>
        <c:txPr>
          <a:bodyPr rot="0" vert="horz"/>
          <a:lstStyle/>
          <a:p>
            <a:pPr>
              <a:defRPr lang="en-NZ"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ja-JP"/>
          </a:p>
        </c:txPr>
        <c:crossAx val="356685696"/>
        <c:crosses val="autoZero"/>
        <c:crossBetween val="midCat"/>
      </c:valAx>
      <c:valAx>
        <c:axId val="356685696"/>
        <c:scaling>
          <c:orientation val="minMax"/>
          <c:max val="2.5"/>
          <c:min val="0"/>
        </c:scaling>
        <c:delete val="0"/>
        <c:axPos val="l"/>
        <c:majorGridlines/>
        <c:minorGridlines/>
        <c:title>
          <c:tx>
            <c:rich>
              <a:bodyPr/>
              <a:lstStyle/>
              <a:p>
                <a:pPr>
                  <a:defRPr lang="en-NZ">
                    <a:solidFill>
                      <a:srgbClr val="000000"/>
                    </a:solidFill>
                  </a:defRPr>
                </a:pPr>
                <a:r>
                  <a:rPr lang="en-NZ" dirty="0">
                    <a:solidFill>
                      <a:srgbClr val="000000"/>
                    </a:solidFill>
                  </a:rPr>
                  <a:t>LN </a:t>
                </a:r>
                <a:r>
                  <a:rPr lang="en-NZ" dirty="0" smtClean="0">
                    <a:solidFill>
                      <a:srgbClr val="000000"/>
                    </a:solidFill>
                  </a:rPr>
                  <a:t>ChlA from in-situ buoy  on the  lake</a:t>
                </a:r>
                <a:endParaRPr lang="en-NZ" dirty="0">
                  <a:solidFill>
                    <a:srgbClr val="000000"/>
                  </a:solidFill>
                </a:endParaRPr>
              </a:p>
            </c:rich>
          </c:tx>
          <c:layout>
            <c:manualLayout>
              <c:xMode val="edge"/>
              <c:yMode val="edge"/>
              <c:x val="5.062917842816806E-2"/>
              <c:y val="8.7178805774278348E-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rgbClr val="000000"/>
            </a:solidFill>
          </a:ln>
        </c:spPr>
        <c:txPr>
          <a:bodyPr/>
          <a:lstStyle/>
          <a:p>
            <a:pPr>
              <a:defRPr lang="en-NZ">
                <a:solidFill>
                  <a:srgbClr val="000000"/>
                </a:solidFill>
              </a:defRPr>
            </a:pPr>
            <a:endParaRPr lang="ja-JP"/>
          </a:p>
        </c:txPr>
        <c:crossAx val="356683776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  <c:userShapes r:id="rId3"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0.16949</cdr:x>
      <cdr:y>0.48837</cdr:y>
    </cdr:from>
    <cdr:to>
      <cdr:x>0.40026</cdr:x>
      <cdr:y>0.55686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762000" y="1600200"/>
          <a:ext cx="1037495" cy="22441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/>
        <a:p xmlns:a="http://schemas.openxmlformats.org/drawingml/2006/main">
          <a:r>
            <a:rPr lang="en-NZ" sz="1100" dirty="0" smtClean="0"/>
            <a:t>Lake </a:t>
          </a:r>
          <a:r>
            <a:rPr lang="en-NZ" sz="1100" dirty="0" err="1" smtClean="0"/>
            <a:t>Okareka</a:t>
          </a:r>
          <a:endParaRPr lang="en-NZ" sz="1100" dirty="0"/>
        </a:p>
      </cdr:txBody>
    </cdr:sp>
  </cdr:relSizeAnchor>
  <cdr:relSizeAnchor xmlns:cdr="http://schemas.openxmlformats.org/drawingml/2006/chartDrawing">
    <cdr:from>
      <cdr:x>0.37288</cdr:x>
      <cdr:y>0.5814</cdr:y>
    </cdr:from>
    <cdr:to>
      <cdr:x>0.60365</cdr:x>
      <cdr:y>0.64989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1676400" y="1905000"/>
          <a:ext cx="1037496" cy="22441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Tahoma"/>
            </a:defRPr>
          </a:lvl1pPr>
          <a:lvl2pPr marL="457200" indent="0">
            <a:defRPr sz="1100">
              <a:latin typeface="Tahoma"/>
            </a:defRPr>
          </a:lvl2pPr>
          <a:lvl3pPr marL="914400" indent="0">
            <a:defRPr sz="1100">
              <a:latin typeface="Tahoma"/>
            </a:defRPr>
          </a:lvl3pPr>
          <a:lvl4pPr marL="1371600" indent="0">
            <a:defRPr sz="1100">
              <a:latin typeface="Tahoma"/>
            </a:defRPr>
          </a:lvl4pPr>
          <a:lvl5pPr marL="1828800" indent="0">
            <a:defRPr sz="1100">
              <a:latin typeface="Tahoma"/>
            </a:defRPr>
          </a:lvl5pPr>
          <a:lvl6pPr marL="2286000" indent="0">
            <a:defRPr sz="1100">
              <a:latin typeface="Tahoma"/>
            </a:defRPr>
          </a:lvl6pPr>
          <a:lvl7pPr marL="2743200" indent="0">
            <a:defRPr sz="1100">
              <a:latin typeface="Tahoma"/>
            </a:defRPr>
          </a:lvl7pPr>
          <a:lvl8pPr marL="3200400" indent="0">
            <a:defRPr sz="1100">
              <a:latin typeface="Tahoma"/>
            </a:defRPr>
          </a:lvl8pPr>
          <a:lvl9pPr marL="3657600" indent="0">
            <a:defRPr sz="1100">
              <a:latin typeface="Tahoma"/>
            </a:defRPr>
          </a:lvl9pPr>
        </a:lstStyle>
        <a:p xmlns:a="http://schemas.openxmlformats.org/drawingml/2006/main">
          <a:r>
            <a:rPr lang="en-NZ" sz="1100" dirty="0" smtClean="0"/>
            <a:t>Lake </a:t>
          </a:r>
          <a:r>
            <a:rPr lang="en-NZ" dirty="0" err="1" smtClean="0"/>
            <a:t>Rotoiti</a:t>
          </a:r>
          <a:r>
            <a:rPr lang="en-NZ" dirty="0" smtClean="0"/>
            <a:t> Narrows</a:t>
          </a:r>
          <a:endParaRPr lang="en-NZ" sz="1100" dirty="0"/>
        </a:p>
      </cdr:txBody>
    </cdr:sp>
  </cdr:relSizeAnchor>
  <cdr:relSizeAnchor xmlns:cdr="http://schemas.openxmlformats.org/drawingml/2006/chartDrawing">
    <cdr:from>
      <cdr:x>0.33898</cdr:x>
      <cdr:y>0.32558</cdr:y>
    </cdr:from>
    <cdr:to>
      <cdr:x>0.56975</cdr:x>
      <cdr:y>0.39407</cdr:y>
    </cdr:to>
    <cdr:sp macro="" textlink="">
      <cdr:nvSpPr>
        <cdr:cNvPr id="4" name="TextBox 1"/>
        <cdr:cNvSpPr txBox="1"/>
      </cdr:nvSpPr>
      <cdr:spPr>
        <a:xfrm xmlns:a="http://schemas.openxmlformats.org/drawingml/2006/main">
          <a:off x="1524000" y="1066800"/>
          <a:ext cx="1037496" cy="22441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Tahoma"/>
            </a:defRPr>
          </a:lvl1pPr>
          <a:lvl2pPr marL="457200" indent="0">
            <a:defRPr sz="1100">
              <a:latin typeface="Tahoma"/>
            </a:defRPr>
          </a:lvl2pPr>
          <a:lvl3pPr marL="914400" indent="0">
            <a:defRPr sz="1100">
              <a:latin typeface="Tahoma"/>
            </a:defRPr>
          </a:lvl3pPr>
          <a:lvl4pPr marL="1371600" indent="0">
            <a:defRPr sz="1100">
              <a:latin typeface="Tahoma"/>
            </a:defRPr>
          </a:lvl4pPr>
          <a:lvl5pPr marL="1828800" indent="0">
            <a:defRPr sz="1100">
              <a:latin typeface="Tahoma"/>
            </a:defRPr>
          </a:lvl5pPr>
          <a:lvl6pPr marL="2286000" indent="0">
            <a:defRPr sz="1100">
              <a:latin typeface="Tahoma"/>
            </a:defRPr>
          </a:lvl6pPr>
          <a:lvl7pPr marL="2743200" indent="0">
            <a:defRPr sz="1100">
              <a:latin typeface="Tahoma"/>
            </a:defRPr>
          </a:lvl7pPr>
          <a:lvl8pPr marL="3200400" indent="0">
            <a:defRPr sz="1100">
              <a:latin typeface="Tahoma"/>
            </a:defRPr>
          </a:lvl8pPr>
          <a:lvl9pPr marL="3657600" indent="0">
            <a:defRPr sz="1100">
              <a:latin typeface="Tahoma"/>
            </a:defRPr>
          </a:lvl9pPr>
        </a:lstStyle>
        <a:p xmlns:a="http://schemas.openxmlformats.org/drawingml/2006/main">
          <a:r>
            <a:rPr lang="en-NZ" sz="1100" dirty="0" smtClean="0"/>
            <a:t>Lake </a:t>
          </a:r>
          <a:r>
            <a:rPr lang="en-NZ" dirty="0" err="1" smtClean="0"/>
            <a:t>Rotoiti</a:t>
          </a:r>
          <a:r>
            <a:rPr lang="en-NZ" dirty="0" smtClean="0"/>
            <a:t> Crater</a:t>
          </a:r>
          <a:endParaRPr lang="en-NZ" sz="1100" dirty="0"/>
        </a:p>
      </cdr:txBody>
    </cdr:sp>
  </cdr:relSizeAnchor>
  <cdr:relSizeAnchor xmlns:cdr="http://schemas.openxmlformats.org/drawingml/2006/chartDrawing">
    <cdr:from>
      <cdr:x>0.73077</cdr:x>
      <cdr:y>0.09302</cdr:y>
    </cdr:from>
    <cdr:to>
      <cdr:x>0.89423</cdr:x>
      <cdr:y>0.16438</cdr:y>
    </cdr:to>
    <cdr:sp macro="" textlink="">
      <cdr:nvSpPr>
        <cdr:cNvPr id="5" name="TextBox 1"/>
        <cdr:cNvSpPr txBox="1"/>
      </cdr:nvSpPr>
      <cdr:spPr>
        <a:xfrm xmlns:a="http://schemas.openxmlformats.org/drawingml/2006/main">
          <a:off x="3285396" y="304801"/>
          <a:ext cx="734883" cy="23380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Tahoma"/>
            </a:defRPr>
          </a:lvl1pPr>
          <a:lvl2pPr marL="457200" indent="0">
            <a:defRPr sz="1100">
              <a:latin typeface="Tahoma"/>
            </a:defRPr>
          </a:lvl2pPr>
          <a:lvl3pPr marL="914400" indent="0">
            <a:defRPr sz="1100">
              <a:latin typeface="Tahoma"/>
            </a:defRPr>
          </a:lvl3pPr>
          <a:lvl4pPr marL="1371600" indent="0">
            <a:defRPr sz="1100">
              <a:latin typeface="Tahoma"/>
            </a:defRPr>
          </a:lvl4pPr>
          <a:lvl5pPr marL="1828800" indent="0">
            <a:defRPr sz="1100">
              <a:latin typeface="Tahoma"/>
            </a:defRPr>
          </a:lvl5pPr>
          <a:lvl6pPr marL="2286000" indent="0">
            <a:defRPr sz="1100">
              <a:latin typeface="Tahoma"/>
            </a:defRPr>
          </a:lvl6pPr>
          <a:lvl7pPr marL="2743200" indent="0">
            <a:defRPr sz="1100">
              <a:latin typeface="Tahoma"/>
            </a:defRPr>
          </a:lvl7pPr>
          <a:lvl8pPr marL="3200400" indent="0">
            <a:defRPr sz="1100">
              <a:latin typeface="Tahoma"/>
            </a:defRPr>
          </a:lvl8pPr>
          <a:lvl9pPr marL="3657600" indent="0">
            <a:defRPr sz="1100">
              <a:latin typeface="Tahoma"/>
            </a:defRPr>
          </a:lvl9pPr>
        </a:lstStyle>
        <a:p xmlns:a="http://schemas.openxmlformats.org/drawingml/2006/main">
          <a:r>
            <a:rPr lang="en-NZ" sz="1100" dirty="0" smtClean="0"/>
            <a:t>Lake </a:t>
          </a:r>
          <a:r>
            <a:rPr lang="en-NZ" dirty="0" err="1" smtClean="0"/>
            <a:t>Rotorua</a:t>
          </a:r>
          <a:endParaRPr lang="en-NZ" sz="1100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ＭＳ Ｐゴシック" pitchFamily="50" charset="-128"/>
              </a:defRPr>
            </a:lvl1pPr>
          </a:lstStyle>
          <a:p>
            <a:pPr>
              <a:defRPr/>
            </a:pPr>
            <a:fld id="{805C3E42-E109-471D-B761-D79510B32634}" type="datetimeFigureOut">
              <a:rPr lang="ja-JP" altLang="en-US"/>
              <a:pPr>
                <a:defRPr/>
              </a:pPr>
              <a:t>2011/10/15</a:t>
            </a:fld>
            <a:endParaRPr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ＭＳ Ｐゴシック" pitchFamily="50" charset="-128"/>
              </a:defRPr>
            </a:lvl1pPr>
          </a:lstStyle>
          <a:p>
            <a:pPr>
              <a:defRPr/>
            </a:pPr>
            <a:fld id="{00FF355C-EE5A-4C85-97FE-A71DF64DA4CB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407692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9413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58" tIns="47429" rIns="94858" bIns="47429" numCol="1" anchor="t" anchorCtr="0" compatLnSpc="1">
            <a:prstTxWarp prst="textNoShape">
              <a:avLst/>
            </a:prstTxWarp>
          </a:bodyPr>
          <a:lstStyle>
            <a:lvl1pPr defTabSz="948698">
              <a:defRPr sz="1200"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4763" y="0"/>
            <a:ext cx="2919412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58" tIns="47429" rIns="94858" bIns="47429" numCol="1" anchor="t" anchorCtr="0" compatLnSpc="1">
            <a:prstTxWarp prst="textNoShape">
              <a:avLst/>
            </a:prstTxWarp>
          </a:bodyPr>
          <a:lstStyle>
            <a:lvl1pPr algn="r" defTabSz="948698">
              <a:defRPr sz="1200"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3288" y="741363"/>
            <a:ext cx="4929187" cy="36988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3100" y="4686300"/>
            <a:ext cx="5389563" cy="443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58" tIns="47429" rIns="94858" bIns="474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 smtClean="0"/>
              <a:t>マスタ</a:t>
            </a:r>
            <a:r>
              <a:rPr lang="en-US" altLang="ja-JP" noProof="0" smtClean="0"/>
              <a:t> </a:t>
            </a:r>
            <a:r>
              <a:rPr lang="ja-JP" altLang="en-US" noProof="0" smtClean="0"/>
              <a:t>テキストの書式設定</a:t>
            </a:r>
            <a:endParaRPr lang="en-US" altLang="ja-JP" noProof="0" smtClean="0"/>
          </a:p>
          <a:p>
            <a:pPr lvl="1"/>
            <a:r>
              <a:rPr lang="ja-JP" altLang="en-US" noProof="0" smtClean="0"/>
              <a:t>第</a:t>
            </a:r>
            <a:r>
              <a:rPr lang="en-US" altLang="ja-JP" noProof="0" smtClean="0"/>
              <a:t> 2 </a:t>
            </a:r>
            <a:r>
              <a:rPr lang="ja-JP" altLang="en-US" noProof="0" smtClean="0"/>
              <a:t>レベル</a:t>
            </a:r>
            <a:endParaRPr lang="en-US" altLang="ja-JP" noProof="0" smtClean="0"/>
          </a:p>
          <a:p>
            <a:pPr lvl="2"/>
            <a:r>
              <a:rPr lang="ja-JP" altLang="en-US" noProof="0" smtClean="0"/>
              <a:t>第</a:t>
            </a:r>
            <a:r>
              <a:rPr lang="en-US" altLang="ja-JP" noProof="0" smtClean="0"/>
              <a:t> 3 </a:t>
            </a:r>
            <a:r>
              <a:rPr lang="ja-JP" altLang="en-US" noProof="0" smtClean="0"/>
              <a:t>レベル</a:t>
            </a:r>
            <a:endParaRPr lang="en-US" altLang="ja-JP" noProof="0" smtClean="0"/>
          </a:p>
          <a:p>
            <a:pPr lvl="3"/>
            <a:r>
              <a:rPr lang="ja-JP" altLang="en-US" noProof="0" smtClean="0"/>
              <a:t>第</a:t>
            </a:r>
            <a:r>
              <a:rPr lang="en-US" altLang="ja-JP" noProof="0" smtClean="0"/>
              <a:t> 4 </a:t>
            </a:r>
            <a:r>
              <a:rPr lang="ja-JP" altLang="en-US" noProof="0" smtClean="0"/>
              <a:t>レベル</a:t>
            </a:r>
            <a:endParaRPr lang="en-US" altLang="ja-JP" noProof="0" smtClean="0"/>
          </a:p>
          <a:p>
            <a:pPr lvl="4"/>
            <a:r>
              <a:rPr lang="ja-JP" altLang="en-US" noProof="0" smtClean="0"/>
              <a:t>第</a:t>
            </a:r>
            <a:r>
              <a:rPr lang="en-US" altLang="ja-JP" noProof="0" smtClean="0"/>
              <a:t> 5 </a:t>
            </a:r>
            <a:r>
              <a:rPr lang="ja-JP" altLang="en-US" noProof="0" smtClean="0"/>
              <a:t>レベル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2600"/>
            <a:ext cx="2919413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58" tIns="47429" rIns="94858" bIns="47429" numCol="1" anchor="b" anchorCtr="0" compatLnSpc="1">
            <a:prstTxWarp prst="textNoShape">
              <a:avLst/>
            </a:prstTxWarp>
          </a:bodyPr>
          <a:lstStyle>
            <a:lvl1pPr defTabSz="948698">
              <a:defRPr sz="1200"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4763" y="9372600"/>
            <a:ext cx="2919412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858" tIns="47429" rIns="94858" bIns="47429" numCol="1" anchor="b" anchorCtr="0" compatLnSpc="1">
            <a:prstTxWarp prst="textNoShape">
              <a:avLst/>
            </a:prstTxWarp>
          </a:bodyPr>
          <a:lstStyle>
            <a:lvl1pPr algn="r" defTabSz="948698">
              <a:defRPr sz="1200">
                <a:ea typeface="ＭＳ Ｐゴシック" pitchFamily="50" charset="-128"/>
              </a:defRPr>
            </a:lvl1pPr>
          </a:lstStyle>
          <a:p>
            <a:pPr>
              <a:defRPr/>
            </a:pPr>
            <a:fld id="{DE68B2CF-6464-40CA-A3D3-B53DF30765F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7669411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29" charset="0"/>
        <a:ea typeface="ＭＳ Ｐ明朝" pitchFamily="-29" charset="-128"/>
        <a:cs typeface="ＭＳ Ｐ明朝" pitchFamily="-29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29" charset="0"/>
        <a:ea typeface="ＭＳ Ｐ明朝" pitchFamily="-29" charset="-128"/>
        <a:cs typeface="ＭＳ Ｐ明朝" pitchFamily="-29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29" charset="0"/>
        <a:ea typeface="ＭＳ Ｐ明朝" pitchFamily="-29" charset="-128"/>
        <a:cs typeface="ＭＳ Ｐ明朝" pitchFamily="-29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29" charset="0"/>
        <a:ea typeface="ＭＳ Ｐ明朝" pitchFamily="-29" charset="-128"/>
        <a:cs typeface="ＭＳ Ｐ明朝" pitchFamily="-29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29" charset="0"/>
        <a:ea typeface="ＭＳ Ｐ明朝" pitchFamily="-29" charset="-128"/>
        <a:cs typeface="ＭＳ Ｐ明朝" pitchFamily="-29" charset="-128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47738"/>
            <a:fld id="{6B1C1838-0226-4C54-9C9F-EC42B7134D7C}" type="slidenum">
              <a:rPr lang="en-US" altLang="ja-JP" smtClean="0">
                <a:ea typeface="ＭＳ Ｐゴシック" charset="-128"/>
              </a:rPr>
              <a:pPr defTabSz="947738"/>
              <a:t>1</a:t>
            </a:fld>
            <a:endParaRPr lang="en-US" altLang="ja-JP" smtClean="0">
              <a:ea typeface="ＭＳ Ｐゴシック" charset="-128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ja-JP" altLang="en-US" smtClean="0">
              <a:latin typeface="Arial" charset="0"/>
              <a:ea typeface="ＭＳ Ｐ明朝" pitchFamily="18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47738"/>
            <a:fld id="{6B1C1838-0226-4C54-9C9F-EC42B7134D7C}" type="slidenum">
              <a:rPr lang="en-US" altLang="ja-JP" smtClean="0">
                <a:ea typeface="ＭＳ Ｐゴシック" charset="-128"/>
              </a:rPr>
              <a:pPr defTabSz="947738"/>
              <a:t>6</a:t>
            </a:fld>
            <a:endParaRPr lang="en-US" altLang="ja-JP" smtClean="0">
              <a:ea typeface="ＭＳ Ｐゴシック" charset="-128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ja-JP" altLang="en-US" smtClean="0">
              <a:latin typeface="Arial" charset="0"/>
              <a:ea typeface="ＭＳ Ｐ明朝" pitchFamily="18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58E5F2-5A69-45C5-A34D-59CCF7F1A22A}" type="slidenum">
              <a:rPr lang="en-US" altLang="ja-JP" smtClean="0">
                <a:ea typeface="ＭＳ Ｐゴシック" charset="-128"/>
              </a:rPr>
              <a:pPr/>
              <a:t>7</a:t>
            </a:fld>
            <a:endParaRPr lang="en-US" altLang="ja-JP" smtClean="0">
              <a:ea typeface="ＭＳ Ｐゴシック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ja-JP" altLang="ja-JP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ja-JP" altLang="en-US" smtClean="0">
              <a:latin typeface="Arial" pitchFamily="34" charset="0"/>
              <a:ea typeface="ＭＳ Ｐ明朝" pitchFamily="18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ja-JP" smtClean="0">
              <a:latin typeface="Arial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ja-JP" altLang="en-US" smtClean="0">
              <a:latin typeface="Arial" pitchFamily="34" charset="0"/>
            </a:endParaRPr>
          </a:p>
        </p:txBody>
      </p:sp>
      <p:sp>
        <p:nvSpPr>
          <p:cNvPr id="27652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692CF3-00D7-47DD-B50E-34FD036DA0F3}" type="slidenum">
              <a:rPr lang="en-US" altLang="ja-JP">
                <a:solidFill>
                  <a:prstClr val="black"/>
                </a:solidFill>
                <a:latin typeface="Arial" pitchFamily="34" charset="0"/>
              </a:rPr>
              <a:pPr/>
              <a:t>16</a:t>
            </a:fld>
            <a:endParaRPr lang="en-US" altLang="ja-JP">
              <a:solidFill>
                <a:prstClr val="black"/>
              </a:solidFill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A5FD356-4BE1-4B1A-8755-A8577721CC92}" type="slidenum">
              <a:rPr lang="en-US" altLang="ja-JP">
                <a:solidFill>
                  <a:prstClr val="black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altLang="ja-JP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ja-JP" altLang="ja-JP" sz="100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 smtClean="0"/>
              <a:t>マスタ サブタイトルの書式設定</a:t>
            </a:r>
            <a:endParaRPr lang="ja-JP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6838F6-85DC-4145-89AF-CBF193D1CB0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5C8D90-1321-41F1-A989-0E55B11F091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/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3211C8-B0BF-463E-BF13-55F6D80F1A5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タイトル、テキスト、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388" y="404813"/>
            <a:ext cx="8713787" cy="504825"/>
          </a:xfrm>
        </p:spPr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sz="half" idx="1"/>
          </p:nvPr>
        </p:nvSpPr>
        <p:spPr>
          <a:xfrm>
            <a:off x="179388" y="1052513"/>
            <a:ext cx="4279900" cy="5616575"/>
          </a:xfr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11688" y="1052513"/>
            <a:ext cx="4281487" cy="5616575"/>
          </a:xfr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236815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 smtClean="0"/>
              <a:t>マスタ サブタイトルの書式設定</a:t>
            </a:r>
            <a:endParaRPr lang="ja-JP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179389" y="1052515"/>
            <a:ext cx="8713787" cy="5474411"/>
          </a:xfr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4348" y="27146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179388" y="1052515"/>
            <a:ext cx="4279900" cy="5616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11689" y="1052515"/>
            <a:ext cx="4281487" cy="5616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56DECC-3807-4C32-B7ED-E45B0B8F43EE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715125" y="404813"/>
            <a:ext cx="2178050" cy="6264275"/>
          </a:xfrm>
        </p:spPr>
        <p:txBody>
          <a:bodyPr vert="eaVert"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179388" y="404813"/>
            <a:ext cx="6383337" cy="6264275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１番左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7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139825"/>
            <a:ext cx="7773988" cy="1928813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</a:t>
            </a:r>
            <a:r>
              <a:rPr lang="en-US" altLang="ja-JP"/>
              <a:t> </a:t>
            </a:r>
            <a:r>
              <a:rPr lang="ja-JP" altLang="en-US"/>
              <a:t>タイトルの書式設定</a:t>
            </a:r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25838"/>
            <a:ext cx="7773988" cy="2570162"/>
          </a:xfrm>
        </p:spPr>
        <p:txBody>
          <a:bodyPr/>
          <a:lstStyle>
            <a:lvl1pPr marL="0" indent="0" algn="ctr">
              <a:buFontTx/>
              <a:buNone/>
              <a:defRPr sz="2000" b="1"/>
            </a:lvl1pPr>
          </a:lstStyle>
          <a:p>
            <a:r>
              <a:rPr lang="ja-JP" altLang="en-US"/>
              <a:t>マスタ</a:t>
            </a:r>
            <a:r>
              <a:rPr lang="en-US" altLang="ja-JP"/>
              <a:t> </a:t>
            </a:r>
            <a:r>
              <a:rPr lang="ja-JP" altLang="en-US"/>
              <a:t>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9104189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073845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960602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FDAB71-D845-4C4D-8B26-2B914373C23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133475"/>
            <a:ext cx="4038600" cy="53546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133475"/>
            <a:ext cx="4038600" cy="53546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684500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070135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525712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4956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5988189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と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smtClean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479035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325142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/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488950"/>
            <a:ext cx="2057400" cy="5999163"/>
          </a:xfrm>
        </p:spPr>
        <p:txBody>
          <a:bodyPr vert="eaVert"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488950"/>
            <a:ext cx="6019800" cy="5999163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594802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タイトル、テキスト、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362950" cy="633413"/>
          </a:xfrm>
        </p:spPr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sz="half" idx="1"/>
          </p:nvPr>
        </p:nvSpPr>
        <p:spPr>
          <a:xfrm>
            <a:off x="395288" y="1123950"/>
            <a:ext cx="4171950" cy="5329238"/>
          </a:xfr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719638" y="1123950"/>
            <a:ext cx="4173537" cy="5329238"/>
          </a:xfr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>
          <a:xfrm>
            <a:off x="1692275" y="6481763"/>
            <a:ext cx="2133600" cy="2603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/>
            <a:endParaRPr lang="en-US" altLang="ja-JP" sz="1600">
              <a:solidFill>
                <a:srgbClr val="000000"/>
              </a:solidFill>
              <a:latin typeface="Verdana" pitchFamily="34" charset="0"/>
              <a:ea typeface="ＭＳ Ｐゴシック" pitchFamily="50" charset="-128"/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1"/>
          </p:nvPr>
        </p:nvSpPr>
        <p:spPr>
          <a:xfrm>
            <a:off x="8089900" y="0"/>
            <a:ext cx="1054100" cy="2603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/>
            <a:fld id="{0C9E8E65-BEDD-4930-924B-8891187B56AB}" type="slidenum">
              <a:rPr lang="ja-JP" altLang="en-US" sz="1600">
                <a:solidFill>
                  <a:srgbClr val="000000"/>
                </a:solidFill>
                <a:latin typeface="Verdana" pitchFamily="34" charset="0"/>
                <a:ea typeface="ＭＳ Ｐゴシック" pitchFamily="50" charset="-128"/>
              </a:rPr>
              <a:pPr algn="ctr"/>
              <a:t>‹#›</a:t>
            </a:fld>
            <a:endParaRPr lang="en-US" altLang="ja-JP" sz="1600">
              <a:solidFill>
                <a:srgbClr val="000000"/>
              </a:solidFill>
              <a:latin typeface="Verdana" pitchFamily="34" charset="0"/>
              <a:ea typeface="ＭＳ Ｐゴシック" pitchFamily="50" charset="-128"/>
            </a:endParaRPr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2"/>
          </p:nvPr>
        </p:nvSpPr>
        <p:spPr>
          <a:xfrm>
            <a:off x="3851275" y="6481763"/>
            <a:ext cx="3903663" cy="2603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/>
            <a:endParaRPr lang="en-US" altLang="ja-JP" sz="1600">
              <a:solidFill>
                <a:srgbClr val="000000"/>
              </a:solidFill>
              <a:latin typeface="Verdana" pitchFamily="34" charset="0"/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87430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 smtClean="0"/>
              <a:t>マスタ サブタイトルの書式設定</a:t>
            </a:r>
            <a:endParaRPr lang="ja-JP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6838F6-85DC-4145-89AF-CBF193D1CB0D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949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9743BF-0B7F-4DFD-94AF-CDB2A20BD01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56DECC-3807-4C32-B7ED-E45B0B8F43EE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7551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FDAB71-D845-4C4D-8B26-2B914373C233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96960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9743BF-0B7F-4DFD-94AF-CDB2A20BD019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1017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B4FC36-FDBC-4580-B927-2F6B4FE9AFDB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67299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74294D-3341-4AB2-8566-1DA4BE1F1D85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6066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640328-9CF2-4A0E-B645-6A655678B2E2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53527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669E31-4767-427A-BC82-6EEF98CA26B1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9649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と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smtClean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FDEFB0-84DE-4BDB-97BD-928AFED34221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94080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5C8D90-1321-41F1-A989-0E55B11F0919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5388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/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3211C8-B0BF-463E-BF13-55F6D80F1A5B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433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B4FC36-FDBC-4580-B927-2F6B4FE9AFD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タイトル、テキスト、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388" y="404813"/>
            <a:ext cx="8713787" cy="504825"/>
          </a:xfrm>
        </p:spPr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sz="half" idx="1"/>
          </p:nvPr>
        </p:nvSpPr>
        <p:spPr>
          <a:xfrm>
            <a:off x="179388" y="1052513"/>
            <a:ext cx="4279900" cy="5616575"/>
          </a:xfr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11688" y="1052513"/>
            <a:ext cx="4281487" cy="5616575"/>
          </a:xfr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3040111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 smtClean="0"/>
              <a:t>マスタ サブタイトルの書式設定</a:t>
            </a:r>
            <a:endParaRPr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E14555D-B6E8-4C38-96F7-345536DCB5A2}" type="slidenum">
              <a:rPr lang="en-US" altLang="ja-JP">
                <a:solidFill>
                  <a:srgbClr val="000000"/>
                </a:solidFill>
              </a:rPr>
              <a:pPr/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5463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346076"/>
            <a:ext cx="8229600" cy="725470"/>
          </a:xfrm>
        </p:spPr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5143536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E3A42ED-E4E4-4FC6-966E-FC756B55FC91}" type="slidenum">
              <a:rPr lang="en-US" altLang="ja-JP">
                <a:solidFill>
                  <a:srgbClr val="000000"/>
                </a:solidFill>
              </a:rPr>
              <a:pPr/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67252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913D385-B3AA-4C5B-815E-B8DE147DE78A}" type="slidenum">
              <a:rPr lang="en-US" altLang="ja-JP">
                <a:solidFill>
                  <a:srgbClr val="000000"/>
                </a:solidFill>
              </a:rPr>
              <a:pPr/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50439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2DE6B30-83FE-46D8-9358-41DA8A9380BC}" type="slidenum">
              <a:rPr lang="en-US" altLang="ja-JP">
                <a:solidFill>
                  <a:srgbClr val="000000"/>
                </a:solidFill>
              </a:rPr>
              <a:pPr/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634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3710B4B-F272-4C56-83F4-D7E44AB29B6F}" type="slidenum">
              <a:rPr lang="en-US" altLang="ja-JP">
                <a:solidFill>
                  <a:srgbClr val="000000"/>
                </a:solidFill>
              </a:rPr>
              <a:pPr/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41835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スライド番号プレースホル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49CB0DB-59C6-48C4-A187-6DF6A7241A3F}" type="slidenum">
              <a:rPr lang="en-US" altLang="ja-JP">
                <a:solidFill>
                  <a:srgbClr val="000000"/>
                </a:solidFill>
              </a:rPr>
              <a:pPr/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65792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1DA8FC5-32E1-4B4C-9C2F-C150E9EB5D08}" type="slidenum">
              <a:rPr lang="en-US" altLang="ja-JP">
                <a:solidFill>
                  <a:srgbClr val="000000"/>
                </a:solidFill>
              </a:rPr>
              <a:pPr/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5354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988677D-26F4-4CA1-9339-AC434AC31756}" type="slidenum">
              <a:rPr lang="en-US" altLang="ja-JP">
                <a:solidFill>
                  <a:srgbClr val="000000"/>
                </a:solidFill>
              </a:rPr>
              <a:pPr/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00361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アイコンをクリックして図を追加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0E1EC1-0A5C-49CE-BE39-22E29DB741FF}" type="slidenum">
              <a:rPr lang="en-US" altLang="ja-JP">
                <a:solidFill>
                  <a:srgbClr val="000000"/>
                </a:solidFill>
              </a:rPr>
              <a:pPr/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838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74294D-3341-4AB2-8566-1DA4BE1F1D8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3DECD63-FC27-4EC3-BE20-BCBFF1ACDC74}" type="slidenum">
              <a:rPr lang="en-US" altLang="ja-JP">
                <a:solidFill>
                  <a:srgbClr val="000000"/>
                </a:solidFill>
              </a:rPr>
              <a:pPr/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88472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CA76AAC-3A00-4B42-BA4B-1C9BC1713993}" type="slidenum">
              <a:rPr lang="en-US" altLang="ja-JP">
                <a:solidFill>
                  <a:srgbClr val="000000"/>
                </a:solidFill>
              </a:rPr>
              <a:pPr/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11745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タイトルと 4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sz="quarter"/>
          </p:nvPr>
        </p:nvSpPr>
        <p:spPr>
          <a:xfrm>
            <a:off x="1258888" y="73025"/>
            <a:ext cx="7634287" cy="692150"/>
          </a:xfrm>
        </p:spPr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quarter" idx="1"/>
          </p:nvPr>
        </p:nvSpPr>
        <p:spPr>
          <a:xfrm>
            <a:off x="179388" y="908050"/>
            <a:ext cx="4279900" cy="2814638"/>
          </a:xfr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quarter" idx="2"/>
          </p:nvPr>
        </p:nvSpPr>
        <p:spPr>
          <a:xfrm>
            <a:off x="4611688" y="908050"/>
            <a:ext cx="4281487" cy="2814638"/>
          </a:xfr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コンテンツ プレースホルダ 4"/>
          <p:cNvSpPr>
            <a:spLocks noGrp="1"/>
          </p:cNvSpPr>
          <p:nvPr>
            <p:ph sz="quarter" idx="3"/>
          </p:nvPr>
        </p:nvSpPr>
        <p:spPr>
          <a:xfrm>
            <a:off x="179388" y="3875088"/>
            <a:ext cx="4279900" cy="2814637"/>
          </a:xfr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11688" y="3875088"/>
            <a:ext cx="4281487" cy="2814637"/>
          </a:xfr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0"/>
          </p:nvPr>
        </p:nvSpPr>
        <p:spPr>
          <a:xfrm>
            <a:off x="7997825" y="6624638"/>
            <a:ext cx="1146175" cy="233362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ja-JP">
                <a:solidFill>
                  <a:srgbClr val="000000"/>
                </a:solidFill>
              </a:rPr>
              <a:t>Page </a:t>
            </a:r>
            <a:fld id="{6FBC6AE8-7368-488C-BC71-2832942A333F}" type="slidenum">
              <a:rPr lang="en-US" altLang="ja-JP">
                <a:solidFill>
                  <a:srgbClr val="000000"/>
                </a:solidFill>
              </a:rPr>
              <a:pPr/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33971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タイトル、コンテンツ、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E0A796-16AC-4FE4-8CB6-49BD41FCFC0F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48570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タイトル、テキスト、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58888" y="73025"/>
            <a:ext cx="7634287" cy="692150"/>
          </a:xfrm>
        </p:spPr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sz="half" idx="1"/>
          </p:nvPr>
        </p:nvSpPr>
        <p:spPr>
          <a:xfrm>
            <a:off x="179388" y="908050"/>
            <a:ext cx="4279900" cy="5781675"/>
          </a:xfr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11688" y="908050"/>
            <a:ext cx="4281487" cy="5781675"/>
          </a:xfr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0"/>
          </p:nvPr>
        </p:nvSpPr>
        <p:spPr>
          <a:xfrm>
            <a:off x="7997825" y="6624638"/>
            <a:ext cx="1146175" cy="233362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ja-JP">
                <a:solidFill>
                  <a:srgbClr val="000000"/>
                </a:solidFill>
              </a:rPr>
              <a:t>Page </a:t>
            </a:r>
            <a:fld id="{AFBC585F-5DD7-49B4-9D01-5B7E05ED4E8A}" type="slidenum">
              <a:rPr lang="en-US" altLang="ja-JP">
                <a:solidFill>
                  <a:srgbClr val="000000"/>
                </a:solidFill>
              </a:rPr>
              <a:pPr/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809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640328-9CF2-4A0E-B645-6A655678B2E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669E31-4767-427A-BC82-6EEF98CA26B1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と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smtClean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FDEFB0-84DE-4BDB-97BD-928AFED34221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image" Target="../media/image9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image" Target="../media/image10.png"/><Relationship Id="rId2" Type="http://schemas.openxmlformats.org/officeDocument/2006/relationships/slideLayout" Target="../slideLayouts/slideLayout5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１番左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0" y="0"/>
            <a:ext cx="915511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</a:t>
            </a:r>
            <a:r>
              <a:rPr lang="en-US" altLang="ja-JP" smtClean="0"/>
              <a:t> </a:t>
            </a:r>
            <a:r>
              <a:rPr lang="ja-JP" altLang="en-US" smtClean="0"/>
              <a:t>タイトルの書式設定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</a:t>
            </a:r>
            <a:r>
              <a:rPr lang="en-US" altLang="ja-JP" smtClean="0"/>
              <a:t> </a:t>
            </a:r>
            <a:r>
              <a:rPr lang="ja-JP" altLang="en-US" smtClean="0"/>
              <a:t>テキストの書式設定</a:t>
            </a:r>
            <a:endParaRPr lang="en-US" altLang="ja-JP" smtClean="0"/>
          </a:p>
          <a:p>
            <a:pPr lvl="1"/>
            <a:r>
              <a:rPr lang="ja-JP" altLang="en-US" smtClean="0"/>
              <a:t>第</a:t>
            </a:r>
            <a:r>
              <a:rPr lang="en-US" altLang="ja-JP" smtClean="0"/>
              <a:t> 2 </a:t>
            </a:r>
            <a:r>
              <a:rPr lang="ja-JP" altLang="en-US" smtClean="0"/>
              <a:t>レベル</a:t>
            </a:r>
            <a:endParaRPr lang="en-US" altLang="ja-JP" smtClean="0"/>
          </a:p>
          <a:p>
            <a:pPr lvl="2"/>
            <a:r>
              <a:rPr lang="ja-JP" altLang="en-US" smtClean="0"/>
              <a:t>第</a:t>
            </a:r>
            <a:r>
              <a:rPr lang="en-US" altLang="ja-JP" smtClean="0"/>
              <a:t> 3 </a:t>
            </a:r>
            <a:r>
              <a:rPr lang="ja-JP" altLang="en-US" smtClean="0"/>
              <a:t>レベル</a:t>
            </a:r>
            <a:endParaRPr lang="en-US" altLang="ja-JP" smtClean="0"/>
          </a:p>
          <a:p>
            <a:pPr lvl="3"/>
            <a:r>
              <a:rPr lang="ja-JP" altLang="en-US" smtClean="0"/>
              <a:t>第</a:t>
            </a:r>
            <a:r>
              <a:rPr lang="en-US" altLang="ja-JP" smtClean="0"/>
              <a:t> 4 </a:t>
            </a:r>
            <a:r>
              <a:rPr lang="ja-JP" altLang="en-US" smtClean="0"/>
              <a:t>レベル</a:t>
            </a:r>
            <a:endParaRPr lang="en-US" altLang="ja-JP" smtClean="0"/>
          </a:p>
          <a:p>
            <a:pPr lvl="4"/>
            <a:r>
              <a:rPr lang="ja-JP" altLang="en-US" smtClean="0"/>
              <a:t>第</a:t>
            </a:r>
            <a:r>
              <a:rPr lang="en-US" altLang="ja-JP" smtClean="0"/>
              <a:t> 5 </a:t>
            </a:r>
            <a:r>
              <a:rPr lang="ja-JP" altLang="en-US" smtClean="0"/>
              <a:t>レベル</a:t>
            </a:r>
          </a:p>
        </p:txBody>
      </p:sp>
      <p:sp>
        <p:nvSpPr>
          <p:cNvPr id="5125" name="Line 5"/>
          <p:cNvSpPr>
            <a:spLocks noChangeShapeType="1"/>
          </p:cNvSpPr>
          <p:nvPr/>
        </p:nvSpPr>
        <p:spPr bwMode="auto">
          <a:xfrm>
            <a:off x="0" y="65976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ja-JP" altLang="en-US">
              <a:latin typeface="Arial" pitchFamily="-29" charset="0"/>
              <a:ea typeface="ＭＳ Ｐゴシック" pitchFamily="-29" charset="-128"/>
            </a:endParaRPr>
          </a:p>
        </p:txBody>
      </p:sp>
      <p:pic>
        <p:nvPicPr>
          <p:cNvPr id="1030" name="Picture 6" descr="119_j-yoko1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3602038" y="6654800"/>
            <a:ext cx="1917700" cy="13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ＭＳ Ｐゴシック" pitchFamily="50" charset="-128"/>
              </a:defRPr>
            </a:lvl1pPr>
          </a:lstStyle>
          <a:p>
            <a:pPr>
              <a:defRPr/>
            </a:pPr>
            <a:fld id="{F2290E53-D72B-4502-A761-00715CC9A5A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704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-29" charset="0"/>
          <a:ea typeface="ＭＳ Ｐゴシック" pitchFamily="-29" charset="-128"/>
          <a:cs typeface="ＭＳ Ｐゴシック" pitchFamily="-29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-29" charset="0"/>
          <a:ea typeface="ＭＳ Ｐゴシック" pitchFamily="-29" charset="-128"/>
          <a:cs typeface="ＭＳ Ｐゴシック" pitchFamily="-29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-29" charset="0"/>
          <a:ea typeface="ＭＳ Ｐゴシック" pitchFamily="-29" charset="-128"/>
          <a:cs typeface="ＭＳ Ｐゴシック" pitchFamily="-29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-29" charset="0"/>
          <a:ea typeface="ＭＳ Ｐゴシック" pitchFamily="-29" charset="-128"/>
          <a:cs typeface="ＭＳ Ｐゴシック" pitchFamily="-29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-29" charset="0"/>
          <a:ea typeface="ＭＳ Ｐゴシック" pitchFamily="-29" charset="-128"/>
          <a:cs typeface="ＭＳ Ｐゴシック" pitchFamily="-29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-29" charset="0"/>
          <a:ea typeface="ＭＳ Ｐゴシック" pitchFamily="-29" charset="-128"/>
          <a:cs typeface="ＭＳ Ｐゴシック" pitchFamily="-29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-29" charset="0"/>
          <a:ea typeface="ＭＳ Ｐゴシック" pitchFamily="-29" charset="-128"/>
          <a:cs typeface="ＭＳ Ｐゴシック" pitchFamily="-29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-29" charset="0"/>
          <a:ea typeface="ＭＳ Ｐゴシック" pitchFamily="-29" charset="-128"/>
          <a:cs typeface="ＭＳ Ｐゴシック" pitchFamily="-29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9388" y="404813"/>
            <a:ext cx="8713787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1052513"/>
            <a:ext cx="8713787" cy="561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graphicFrame>
        <p:nvGraphicFramePr>
          <p:cNvPr id="833540" name="Group 4"/>
          <p:cNvGraphicFramePr>
            <a:graphicFrameLocks noGrp="1"/>
          </p:cNvGraphicFramePr>
          <p:nvPr/>
        </p:nvGraphicFramePr>
        <p:xfrm>
          <a:off x="939800" y="2728913"/>
          <a:ext cx="7291683" cy="1249660"/>
        </p:xfrm>
        <a:graphic>
          <a:graphicData uri="http://schemas.openxmlformats.org/drawingml/2006/table">
            <a:tbl>
              <a:tblPr/>
              <a:tblGrid>
                <a:gridCol w="208258"/>
                <a:gridCol w="531812"/>
                <a:gridCol w="571500"/>
                <a:gridCol w="990600"/>
                <a:gridCol w="500063"/>
                <a:gridCol w="490537"/>
                <a:gridCol w="990600"/>
                <a:gridCol w="990600"/>
                <a:gridCol w="990600"/>
                <a:gridCol w="1027113"/>
              </a:tblGrid>
              <a:tr h="142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ja-JP" altLang="ja-JP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ＭＳ Ｐゴシック" pitchFamily="50" charset="-128"/>
                      </a:endParaRPr>
                    </a:p>
                  </a:txBody>
                  <a:tcPr marL="91429" marR="91429" marT="45715" marB="45715"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ja-JP" altLang="ja-JP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ＭＳ Ｐゴシック" pitchFamily="50" charset="-128"/>
                      </a:endParaRPr>
                    </a:p>
                  </a:txBody>
                  <a:tcPr marL="91429" marR="91429" marT="45715" marB="45715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ja-JP" altLang="ja-JP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ＭＳ Ｐゴシック" pitchFamily="50" charset="-128"/>
                      </a:endParaRPr>
                    </a:p>
                  </a:txBody>
                  <a:tcPr marL="91429" marR="91429" marT="45715" marB="45715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ja-JP" altLang="ja-JP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ＭＳ Ｐゴシック" pitchFamily="50" charset="-128"/>
                      </a:endParaRPr>
                    </a:p>
                  </a:txBody>
                  <a:tcPr marL="91429" marR="91429" marT="45715" marB="45715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ja-JP" altLang="ja-JP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ＭＳ Ｐゴシック" pitchFamily="50" charset="-128"/>
                      </a:endParaRPr>
                    </a:p>
                  </a:txBody>
                  <a:tcPr marL="91429" marR="91429" marT="45715" marB="45715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ja-JP" altLang="ja-JP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ＭＳ Ｐゴシック" pitchFamily="50" charset="-128"/>
                      </a:endParaRPr>
                    </a:p>
                  </a:txBody>
                  <a:tcPr marL="91429" marR="91429" marT="45715" marB="45715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ja-JP" altLang="ja-JP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ＭＳ Ｐゴシック" pitchFamily="50" charset="-128"/>
                      </a:endParaRPr>
                    </a:p>
                  </a:txBody>
                  <a:tcPr marL="91429" marR="91429" marT="45715" marB="45715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ja-JP" altLang="ja-JP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ＭＳ Ｐゴシック" pitchFamily="50" charset="-128"/>
                      </a:endParaRPr>
                    </a:p>
                  </a:txBody>
                  <a:tcPr marL="91429" marR="91429" marT="45715" marB="45715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ja-JP" altLang="ja-JP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ＭＳ Ｐゴシック" pitchFamily="50" charset="-128"/>
                      </a:endParaRPr>
                    </a:p>
                  </a:txBody>
                  <a:tcPr marL="91429" marR="91429" marT="45715" marB="45715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ja-JP" altLang="ja-JP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ＭＳ Ｐゴシック" pitchFamily="50" charset="-128"/>
                      </a:endParaRPr>
                    </a:p>
                  </a:txBody>
                  <a:tcPr marL="91429" marR="91429" marT="45715" marB="45715"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4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ja-JP" altLang="ja-JP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ＭＳ Ｐゴシック" pitchFamily="50" charset="-128"/>
                      </a:endParaRPr>
                    </a:p>
                  </a:txBody>
                  <a:tcPr marL="91429" marR="91429" marT="45715" marB="45715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ja-JP" altLang="ja-JP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ＭＳ Ｐゴシック" pitchFamily="50" charset="-128"/>
                      </a:endParaRPr>
                    </a:p>
                  </a:txBody>
                  <a:tcPr marL="91429" marR="91429" marT="45715" marB="4571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50" charset="-128"/>
                        </a:rPr>
                        <a:t>  </a:t>
                      </a:r>
                      <a:r>
                        <a:rPr kumimoji="1" lang="en-US" altLang="ja-JP" sz="3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50" charset="-128"/>
                        </a:rPr>
                        <a:t> </a:t>
                      </a:r>
                      <a:r>
                        <a:rPr kumimoji="1" lang="en-US" altLang="ja-JP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50" charset="-128"/>
                        </a:rPr>
                        <a:t>        </a:t>
                      </a:r>
                    </a:p>
                  </a:txBody>
                  <a:tcPr marL="91429" marR="91429"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ja-JP" altLang="ja-JP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ＭＳ Ｐゴシック" pitchFamily="50" charset="-128"/>
                      </a:endParaRPr>
                    </a:p>
                  </a:txBody>
                  <a:tcPr marL="91429" marR="91429"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ja-JP" altLang="ja-JP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ＭＳ Ｐゴシック" pitchFamily="50" charset="-128"/>
                      </a:endParaRPr>
                    </a:p>
                  </a:txBody>
                  <a:tcPr marL="91429" marR="91429"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ja-JP" altLang="ja-JP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ＭＳ Ｐゴシック" pitchFamily="50" charset="-128"/>
                      </a:endParaRPr>
                    </a:p>
                  </a:txBody>
                  <a:tcPr marL="91429" marR="91429"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ja-JP" altLang="ja-JP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ＭＳ Ｐゴシック" pitchFamily="50" charset="-128"/>
                      </a:endParaRPr>
                    </a:p>
                  </a:txBody>
                  <a:tcPr marL="91429" marR="91429"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ja-JP" altLang="ja-JP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ＭＳ Ｐゴシック" pitchFamily="50" charset="-128"/>
                      </a:endParaRPr>
                    </a:p>
                  </a:txBody>
                  <a:tcPr marL="91429" marR="91429"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ja-JP" altLang="ja-JP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ＭＳ Ｐゴシック" pitchFamily="50" charset="-128"/>
                      </a:endParaRPr>
                    </a:p>
                  </a:txBody>
                  <a:tcPr marL="91429" marR="91429"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ja-JP" altLang="ja-JP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ＭＳ Ｐゴシック" pitchFamily="50" charset="-128"/>
                      </a:endParaRPr>
                    </a:p>
                  </a:txBody>
                  <a:tcPr marL="91429" marR="91429" marT="45715" marB="45715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049" name="Picture 29" descr="１番左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0" y="0"/>
            <a:ext cx="915511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33567" name="Line 31"/>
          <p:cNvSpPr>
            <a:spLocks noChangeShapeType="1"/>
          </p:cNvSpPr>
          <p:nvPr userDrawn="1"/>
        </p:nvSpPr>
        <p:spPr bwMode="auto">
          <a:xfrm>
            <a:off x="0" y="65976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ja-JP" altLang="en-US">
              <a:solidFill>
                <a:prstClr val="black"/>
              </a:solidFill>
              <a:latin typeface="Arial" pitchFamily="34" charset="0"/>
              <a:ea typeface="ＭＳ Ｐゴシック" pitchFamily="50" charset="-128"/>
            </a:endParaRPr>
          </a:p>
        </p:txBody>
      </p:sp>
      <p:pic>
        <p:nvPicPr>
          <p:cNvPr id="1051" name="Picture 32" descr="119_j-yoko1"/>
          <p:cNvPicPr>
            <a:picLocks noChangeAspect="1" noChangeArrowheads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3606800" y="6654800"/>
            <a:ext cx="1917700" cy="13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33569" name="Rectangle 33"/>
          <p:cNvSpPr>
            <a:spLocks noChangeArrowheads="1"/>
          </p:cNvSpPr>
          <p:nvPr userDrawn="1"/>
        </p:nvSpPr>
        <p:spPr bwMode="auto">
          <a:xfrm>
            <a:off x="8316913" y="6602413"/>
            <a:ext cx="827087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8A78706D-9617-463B-96D2-AB68E4B34D5F}" type="slidenum">
              <a:rPr lang="en-US" altLang="ja-JP" sz="1400">
                <a:solidFill>
                  <a:prstClr val="black"/>
                </a:solidFill>
                <a:latin typeface="Arial" pitchFamily="34" charset="0"/>
                <a:ea typeface="ＭＳ Ｐゴシック" pitchFamily="50" charset="-128"/>
              </a:rPr>
              <a:pPr algn="r">
                <a:defRPr/>
              </a:pPr>
              <a:t>‹#›</a:t>
            </a:fld>
            <a:endParaRPr lang="en-US" altLang="ja-JP" sz="1400">
              <a:solidFill>
                <a:prstClr val="black"/>
              </a:solidFill>
              <a:latin typeface="Arial" pitchFamily="34" charset="0"/>
              <a:ea typeface="ＭＳ Ｐゴシック" pitchFamily="50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ＭＳ Ｐゴシック" pitchFamily="5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ＭＳ Ｐゴシック" pitchFamily="5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ＭＳ Ｐゴシック" pitchFamily="5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ＭＳ Ｐゴシック" pitchFamily="50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ＭＳ Ｐゴシック" pitchFamily="50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ＭＳ Ｐゴシック" pitchFamily="50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ＭＳ Ｐゴシック" pitchFamily="50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Blip>
          <a:blip r:embed="rId18"/>
        </a:buBlip>
        <a:defRPr kumimoji="1" sz="24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Blip>
          <a:blip r:embed="rId19"/>
        </a:buBlip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Blip>
          <a:blip r:embed="rId20"/>
        </a:buBlip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Blip>
          <a:blip r:embed="rId21"/>
        </a:buBlip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Blip>
          <a:blip r:embed="rId22"/>
        </a:buBlip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Wingdings" pitchFamily="2" charset="2"/>
        <a:buBlip>
          <a:blip r:embed="rId22"/>
        </a:buBlip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Wingdings" pitchFamily="2" charset="2"/>
        <a:buBlip>
          <a:blip r:embed="rId22"/>
        </a:buBlip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Wingdings" pitchFamily="2" charset="2"/>
        <a:buBlip>
          <a:blip r:embed="rId22"/>
        </a:buBlip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Wingdings" pitchFamily="2" charset="2"/>
        <a:buBlip>
          <a:blip r:embed="rId22"/>
        </a:buBlip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88950"/>
            <a:ext cx="8229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</a:t>
            </a:r>
            <a:r>
              <a:rPr lang="en-US" altLang="ja-JP" smtClean="0"/>
              <a:t> </a:t>
            </a:r>
            <a:r>
              <a:rPr lang="ja-JP" altLang="en-US" smtClean="0"/>
              <a:t>タイトルの書式設定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33475"/>
            <a:ext cx="8229600" cy="535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</a:t>
            </a:r>
            <a:r>
              <a:rPr lang="en-US" altLang="ja-JP" smtClean="0"/>
              <a:t> </a:t>
            </a:r>
            <a:r>
              <a:rPr lang="ja-JP" altLang="en-US" smtClean="0"/>
              <a:t>テキストの書式設定</a:t>
            </a:r>
            <a:endParaRPr lang="en-US" altLang="ja-JP" smtClean="0"/>
          </a:p>
          <a:p>
            <a:pPr lvl="1"/>
            <a:r>
              <a:rPr lang="ja-JP" altLang="en-US" smtClean="0"/>
              <a:t>第</a:t>
            </a:r>
            <a:r>
              <a:rPr lang="en-US" altLang="ja-JP" smtClean="0"/>
              <a:t> 2 </a:t>
            </a:r>
            <a:r>
              <a:rPr lang="ja-JP" altLang="en-US" smtClean="0"/>
              <a:t>レベル</a:t>
            </a:r>
            <a:endParaRPr lang="en-US" altLang="ja-JP" smtClean="0"/>
          </a:p>
          <a:p>
            <a:pPr lvl="2"/>
            <a:r>
              <a:rPr lang="ja-JP" altLang="en-US" smtClean="0"/>
              <a:t>第</a:t>
            </a:r>
            <a:r>
              <a:rPr lang="en-US" altLang="ja-JP" smtClean="0"/>
              <a:t> 3 </a:t>
            </a:r>
            <a:r>
              <a:rPr lang="ja-JP" altLang="en-US" smtClean="0"/>
              <a:t>レベル</a:t>
            </a:r>
          </a:p>
        </p:txBody>
      </p:sp>
      <p:pic>
        <p:nvPicPr>
          <p:cNvPr id="2052" name="Picture 30" descr="１番左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0" y="0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59964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Verdana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Verdana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Verdana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Verdana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Verdana" charset="0"/>
          <a:ea typeface="ＭＳ Ｐゴシック" charset="-128"/>
          <a:cs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Verdana" charset="0"/>
          <a:ea typeface="ＭＳ Ｐゴシック" charset="-128"/>
          <a:cs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Verdana" charset="0"/>
          <a:ea typeface="ＭＳ Ｐゴシック" charset="-128"/>
          <a:cs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Verdana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Arial" charset="0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Arial" charset="0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Arial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Arial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Arial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Arial" charset="0"/>
          <a:ea typeface="+mn-ea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１番左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0" y="0"/>
            <a:ext cx="915511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</a:t>
            </a:r>
            <a:r>
              <a:rPr lang="en-US" altLang="ja-JP" smtClean="0"/>
              <a:t> </a:t>
            </a:r>
            <a:r>
              <a:rPr lang="ja-JP" altLang="en-US" smtClean="0"/>
              <a:t>タイトルの書式設定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</a:t>
            </a:r>
            <a:r>
              <a:rPr lang="en-US" altLang="ja-JP" smtClean="0"/>
              <a:t> </a:t>
            </a:r>
            <a:r>
              <a:rPr lang="ja-JP" altLang="en-US" smtClean="0"/>
              <a:t>テキストの書式設定</a:t>
            </a:r>
            <a:endParaRPr lang="en-US" altLang="ja-JP" smtClean="0"/>
          </a:p>
          <a:p>
            <a:pPr lvl="1"/>
            <a:r>
              <a:rPr lang="ja-JP" altLang="en-US" smtClean="0"/>
              <a:t>第</a:t>
            </a:r>
            <a:r>
              <a:rPr lang="en-US" altLang="ja-JP" smtClean="0"/>
              <a:t> 2 </a:t>
            </a:r>
            <a:r>
              <a:rPr lang="ja-JP" altLang="en-US" smtClean="0"/>
              <a:t>レベル</a:t>
            </a:r>
            <a:endParaRPr lang="en-US" altLang="ja-JP" smtClean="0"/>
          </a:p>
          <a:p>
            <a:pPr lvl="2"/>
            <a:r>
              <a:rPr lang="ja-JP" altLang="en-US" smtClean="0"/>
              <a:t>第</a:t>
            </a:r>
            <a:r>
              <a:rPr lang="en-US" altLang="ja-JP" smtClean="0"/>
              <a:t> 3 </a:t>
            </a:r>
            <a:r>
              <a:rPr lang="ja-JP" altLang="en-US" smtClean="0"/>
              <a:t>レベル</a:t>
            </a:r>
            <a:endParaRPr lang="en-US" altLang="ja-JP" smtClean="0"/>
          </a:p>
          <a:p>
            <a:pPr lvl="3"/>
            <a:r>
              <a:rPr lang="ja-JP" altLang="en-US" smtClean="0"/>
              <a:t>第</a:t>
            </a:r>
            <a:r>
              <a:rPr lang="en-US" altLang="ja-JP" smtClean="0"/>
              <a:t> 4 </a:t>
            </a:r>
            <a:r>
              <a:rPr lang="ja-JP" altLang="en-US" smtClean="0"/>
              <a:t>レベル</a:t>
            </a:r>
            <a:endParaRPr lang="en-US" altLang="ja-JP" smtClean="0"/>
          </a:p>
          <a:p>
            <a:pPr lvl="4"/>
            <a:r>
              <a:rPr lang="ja-JP" altLang="en-US" smtClean="0"/>
              <a:t>第</a:t>
            </a:r>
            <a:r>
              <a:rPr lang="en-US" altLang="ja-JP" smtClean="0"/>
              <a:t> 5 </a:t>
            </a:r>
            <a:r>
              <a:rPr lang="ja-JP" altLang="en-US" smtClean="0"/>
              <a:t>レベル</a:t>
            </a:r>
          </a:p>
        </p:txBody>
      </p:sp>
      <p:sp>
        <p:nvSpPr>
          <p:cNvPr id="5125" name="Line 5"/>
          <p:cNvSpPr>
            <a:spLocks noChangeShapeType="1"/>
          </p:cNvSpPr>
          <p:nvPr/>
        </p:nvSpPr>
        <p:spPr bwMode="auto">
          <a:xfrm>
            <a:off x="0" y="65976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ja-JP" altLang="en-US">
              <a:solidFill>
                <a:srgbClr val="000000"/>
              </a:solidFill>
              <a:latin typeface="Arial" pitchFamily="-29" charset="0"/>
              <a:ea typeface="ＭＳ Ｐゴシック" pitchFamily="-29" charset="-128"/>
            </a:endParaRPr>
          </a:p>
        </p:txBody>
      </p:sp>
      <p:pic>
        <p:nvPicPr>
          <p:cNvPr id="1030" name="Picture 6" descr="119_j-yoko1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3602038" y="6654800"/>
            <a:ext cx="1917700" cy="13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ＭＳ Ｐゴシック" pitchFamily="50" charset="-128"/>
              </a:defRPr>
            </a:lvl1pPr>
          </a:lstStyle>
          <a:p>
            <a:pPr>
              <a:defRPr/>
            </a:pPr>
            <a:fld id="{F2290E53-D72B-4502-A761-00715CC9A5A4}" type="slidenum">
              <a:rPr lang="en-US" altLang="ja-JP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373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-29" charset="0"/>
          <a:ea typeface="ＭＳ Ｐゴシック" pitchFamily="-29" charset="-128"/>
          <a:cs typeface="ＭＳ Ｐゴシック" pitchFamily="-29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-29" charset="0"/>
          <a:ea typeface="ＭＳ Ｐゴシック" pitchFamily="-29" charset="-128"/>
          <a:cs typeface="ＭＳ Ｐゴシック" pitchFamily="-29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-29" charset="0"/>
          <a:ea typeface="ＭＳ Ｐゴシック" pitchFamily="-29" charset="-128"/>
          <a:cs typeface="ＭＳ Ｐゴシック" pitchFamily="-29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-29" charset="0"/>
          <a:ea typeface="ＭＳ Ｐゴシック" pitchFamily="-29" charset="-128"/>
          <a:cs typeface="ＭＳ Ｐゴシック" pitchFamily="-29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-29" charset="0"/>
          <a:ea typeface="ＭＳ Ｐゴシック" pitchFamily="-29" charset="-128"/>
          <a:cs typeface="ＭＳ Ｐゴシック" pitchFamily="-29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-29" charset="0"/>
          <a:ea typeface="ＭＳ Ｐゴシック" pitchFamily="-29" charset="-128"/>
          <a:cs typeface="ＭＳ Ｐゴシック" pitchFamily="-29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-29" charset="0"/>
          <a:ea typeface="ＭＳ Ｐゴシック" pitchFamily="-29" charset="-128"/>
          <a:cs typeface="ＭＳ Ｐゴシック" pitchFamily="-29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-29" charset="0"/>
          <a:ea typeface="ＭＳ Ｐゴシック" pitchFamily="-29" charset="-128"/>
          <a:cs typeface="ＭＳ Ｐゴシック" pitchFamily="-29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Picture 22" descr="１番左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0" y="0"/>
            <a:ext cx="915511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0" y="65976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ja-JP" altLang="en-US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pic>
        <p:nvPicPr>
          <p:cNvPr id="1045" name="Picture 21" descr="119_j-yoko1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3602038" y="6654800"/>
            <a:ext cx="1917700" cy="13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7" name="Rectangle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575425"/>
            <a:ext cx="213360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081236FF-29C8-49A0-B96D-A55E26977759}" type="slidenum">
              <a:rPr lang="en-US" altLang="ja-JP">
                <a:solidFill>
                  <a:srgbClr val="000000"/>
                </a:solidFill>
                <a:latin typeface="Arial"/>
                <a:ea typeface="ＭＳ Ｐゴシック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altLang="ja-JP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750993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4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jpeg"/><Relationship Id="rId5" Type="http://schemas.openxmlformats.org/officeDocument/2006/relationships/image" Target="../media/image30.png"/><Relationship Id="rId10" Type="http://schemas.openxmlformats.org/officeDocument/2006/relationships/image" Target="../media/image32.wmf"/><Relationship Id="rId4" Type="http://schemas.openxmlformats.org/officeDocument/2006/relationships/image" Target="../media/image29.jpe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eco.geogrid.org/sdcp/" TargetMode="External"/><Relationship Id="rId2" Type="http://schemas.openxmlformats.org/officeDocument/2006/relationships/hyperlink" Target="http://fon.geogrid.org/aerosol/" TargetMode="External"/><Relationship Id="rId1" Type="http://schemas.openxmlformats.org/officeDocument/2006/relationships/slideLayout" Target="../slideLayouts/slideLayout33.xml"/><Relationship Id="rId5" Type="http://schemas.openxmlformats.org/officeDocument/2006/relationships/hyperlink" Target="http://volcano.geogrid.org/applications/EnergyCone/" TargetMode="External"/><Relationship Id="rId4" Type="http://schemas.openxmlformats.org/officeDocument/2006/relationships/hyperlink" Target="http://qq.ghz.geogrid.org/QuakeMap/index.en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39.tiff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5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2.jpe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13" Type="http://schemas.openxmlformats.org/officeDocument/2006/relationships/image" Target="../media/image52.w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9.jpeg"/><Relationship Id="rId12" Type="http://schemas.openxmlformats.org/officeDocument/2006/relationships/image" Target="../media/image51.wmf"/><Relationship Id="rId2" Type="http://schemas.openxmlformats.org/officeDocument/2006/relationships/slideLayout" Target="../slideLayouts/slideLayout52.xml"/><Relationship Id="rId16" Type="http://schemas.openxmlformats.org/officeDocument/2006/relationships/image" Target="../media/image55.jpeg"/><Relationship Id="rId1" Type="http://schemas.openxmlformats.org/officeDocument/2006/relationships/vmlDrawing" Target="../drawings/vmlDrawing2.vml"/><Relationship Id="rId6" Type="http://schemas.openxmlformats.org/officeDocument/2006/relationships/image" Target="../media/image48.png"/><Relationship Id="rId11" Type="http://schemas.openxmlformats.org/officeDocument/2006/relationships/image" Target="../media/image50.png"/><Relationship Id="rId5" Type="http://schemas.openxmlformats.org/officeDocument/2006/relationships/image" Target="../media/image46.jpeg"/><Relationship Id="rId15" Type="http://schemas.openxmlformats.org/officeDocument/2006/relationships/image" Target="../media/image54.wmf"/><Relationship Id="rId10" Type="http://schemas.openxmlformats.org/officeDocument/2006/relationships/image" Target="../media/image28.png"/><Relationship Id="rId4" Type="http://schemas.openxmlformats.org/officeDocument/2006/relationships/image" Target="../media/image47.pn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53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4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hyperlink" Target="http://www.opengeospatial.org/" TargetMode="External"/><Relationship Id="rId7" Type="http://schemas.openxmlformats.org/officeDocument/2006/relationships/image" Target="../media/image5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62.wmf"/><Relationship Id="rId4" Type="http://schemas.openxmlformats.org/officeDocument/2006/relationships/image" Target="../media/image61.png"/><Relationship Id="rId9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0"/>
          <p:cNvSpPr>
            <a:spLocks noGrp="1" noChangeArrowheads="1"/>
          </p:cNvSpPr>
          <p:nvPr>
            <p:ph type="subTitle" idx="1"/>
          </p:nvPr>
        </p:nvSpPr>
        <p:spPr>
          <a:xfrm>
            <a:off x="395288" y="4008438"/>
            <a:ext cx="8424862" cy="1277937"/>
          </a:xfrm>
        </p:spPr>
        <p:txBody>
          <a:bodyPr/>
          <a:lstStyle/>
          <a:p>
            <a:pPr marL="265113" indent="-265113" eaLnBrk="1" hangingPunct="1"/>
            <a:r>
              <a:rPr lang="en-US" altLang="ja-JP" sz="2800" b="1" dirty="0" smtClean="0"/>
              <a:t>October 17, 2011</a:t>
            </a:r>
          </a:p>
          <a:p>
            <a:pPr marL="265113" indent="-265113" eaLnBrk="1" hangingPunct="1"/>
            <a:r>
              <a:rPr lang="en-US" altLang="ja-JP" sz="2800" b="1" dirty="0" smtClean="0"/>
              <a:t>Sapporo Convention Center</a:t>
            </a:r>
            <a:endParaRPr lang="ja-JP" altLang="en-US" b="1" dirty="0" smtClean="0"/>
          </a:p>
        </p:txBody>
      </p:sp>
      <p:sp>
        <p:nvSpPr>
          <p:cNvPr id="2051" name="Rectangle 4"/>
          <p:cNvSpPr>
            <a:spLocks noGrp="1" noChangeArrowheads="1"/>
          </p:cNvSpPr>
          <p:nvPr>
            <p:ph type="ctrTitle"/>
          </p:nvPr>
        </p:nvSpPr>
        <p:spPr>
          <a:xfrm>
            <a:off x="0" y="1500188"/>
            <a:ext cx="9144000" cy="1584325"/>
          </a:xfrm>
        </p:spPr>
        <p:txBody>
          <a:bodyPr/>
          <a:lstStyle/>
          <a:p>
            <a:pPr eaLnBrk="1" hangingPunct="1"/>
            <a:r>
              <a:rPr lang="ja-JP" altLang="en-US" sz="1600" dirty="0" smtClean="0">
                <a:solidFill>
                  <a:srgbClr val="000000"/>
                </a:solidFill>
                <a:latin typeface="Comic Sans MS" pitchFamily="66" charset="0"/>
              </a:rPr>
              <a:t/>
            </a:r>
            <a:br>
              <a:rPr lang="ja-JP" altLang="en-US" sz="1600" dirty="0" smtClean="0">
                <a:solidFill>
                  <a:srgbClr val="000000"/>
                </a:solidFill>
                <a:latin typeface="Comic Sans MS" pitchFamily="66" charset="0"/>
              </a:rPr>
            </a:br>
            <a:r>
              <a:rPr lang="en-US" altLang="ja-JP" sz="4000" dirty="0" smtClean="0">
                <a:solidFill>
                  <a:srgbClr val="000000"/>
                </a:solidFill>
                <a:latin typeface="Comic Sans MS" pitchFamily="66" charset="0"/>
              </a:rPr>
              <a:t>GEO Grid Workshop</a:t>
            </a:r>
            <a:endParaRPr lang="ja-JP" altLang="en-US" sz="3200" b="1" dirty="0" smtClean="0">
              <a:solidFill>
                <a:schemeClr val="tx1"/>
              </a:solidFill>
            </a:endParaRPr>
          </a:p>
        </p:txBody>
      </p:sp>
      <p:sp>
        <p:nvSpPr>
          <p:cNvPr id="2052" name="スライド番号プレースホル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5A1BB089-5DC0-4306-88CD-345DADE57BC0}" type="slidenum">
              <a:rPr lang="en-US" altLang="ja-JP" smtClean="0">
                <a:ea typeface="ＭＳ Ｐゴシック" charset="-128"/>
              </a:rPr>
              <a:pPr/>
              <a:t>1</a:t>
            </a:fld>
            <a:endParaRPr lang="en-US" altLang="ja-JP" smtClean="0"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Freeform 3"/>
          <p:cNvSpPr>
            <a:spLocks/>
          </p:cNvSpPr>
          <p:nvPr/>
        </p:nvSpPr>
        <p:spPr bwMode="auto">
          <a:xfrm rot="-177614">
            <a:off x="7135813" y="2852738"/>
            <a:ext cx="2008187" cy="1044575"/>
          </a:xfrm>
          <a:custGeom>
            <a:avLst/>
            <a:gdLst>
              <a:gd name="T0" fmla="*/ 2147483647 w 2945"/>
              <a:gd name="T1" fmla="*/ 2147483647 h 1896"/>
              <a:gd name="T2" fmla="*/ 2147483647 w 2945"/>
              <a:gd name="T3" fmla="*/ 2147483647 h 1896"/>
              <a:gd name="T4" fmla="*/ 2147483647 w 2945"/>
              <a:gd name="T5" fmla="*/ 2147483647 h 1896"/>
              <a:gd name="T6" fmla="*/ 2147483647 w 2945"/>
              <a:gd name="T7" fmla="*/ 2147483647 h 1896"/>
              <a:gd name="T8" fmla="*/ 2147483647 w 2945"/>
              <a:gd name="T9" fmla="*/ 2147483647 h 1896"/>
              <a:gd name="T10" fmla="*/ 2147483647 w 2945"/>
              <a:gd name="T11" fmla="*/ 2147483647 h 1896"/>
              <a:gd name="T12" fmla="*/ 2147483647 w 2945"/>
              <a:gd name="T13" fmla="*/ 2147483647 h 1896"/>
              <a:gd name="T14" fmla="*/ 2147483647 w 2945"/>
              <a:gd name="T15" fmla="*/ 2147483647 h 1896"/>
              <a:gd name="T16" fmla="*/ 2147483647 w 2945"/>
              <a:gd name="T17" fmla="*/ 2147483647 h 1896"/>
              <a:gd name="T18" fmla="*/ 2147483647 w 2945"/>
              <a:gd name="T19" fmla="*/ 2147483647 h 1896"/>
              <a:gd name="T20" fmla="*/ 2147483647 w 2945"/>
              <a:gd name="T21" fmla="*/ 2147483647 h 1896"/>
              <a:gd name="T22" fmla="*/ 2147483647 w 2945"/>
              <a:gd name="T23" fmla="*/ 2147483647 h 1896"/>
              <a:gd name="T24" fmla="*/ 2147483647 w 2945"/>
              <a:gd name="T25" fmla="*/ 0 h 1896"/>
              <a:gd name="T26" fmla="*/ 2147483647 w 2945"/>
              <a:gd name="T27" fmla="*/ 2147483647 h 1896"/>
              <a:gd name="T28" fmla="*/ 2147483647 w 2945"/>
              <a:gd name="T29" fmla="*/ 2147483647 h 1896"/>
              <a:gd name="T30" fmla="*/ 2147483647 w 2945"/>
              <a:gd name="T31" fmla="*/ 2147483647 h 1896"/>
              <a:gd name="T32" fmla="*/ 2147483647 w 2945"/>
              <a:gd name="T33" fmla="*/ 2147483647 h 1896"/>
              <a:gd name="T34" fmla="*/ 2147483647 w 2945"/>
              <a:gd name="T35" fmla="*/ 2147483647 h 1896"/>
              <a:gd name="T36" fmla="*/ 2147483647 w 2945"/>
              <a:gd name="T37" fmla="*/ 2147483647 h 1896"/>
              <a:gd name="T38" fmla="*/ 2147483647 w 2945"/>
              <a:gd name="T39" fmla="*/ 2147483647 h 1896"/>
              <a:gd name="T40" fmla="*/ 2147483647 w 2945"/>
              <a:gd name="T41" fmla="*/ 2147483647 h 1896"/>
              <a:gd name="T42" fmla="*/ 2147483647 w 2945"/>
              <a:gd name="T43" fmla="*/ 2147483647 h 1896"/>
              <a:gd name="T44" fmla="*/ 2147483647 w 2945"/>
              <a:gd name="T45" fmla="*/ 2147483647 h 1896"/>
              <a:gd name="T46" fmla="*/ 2147483647 w 2945"/>
              <a:gd name="T47" fmla="*/ 2147483647 h 1896"/>
              <a:gd name="T48" fmla="*/ 2147483647 w 2945"/>
              <a:gd name="T49" fmla="*/ 2147483647 h 1896"/>
              <a:gd name="T50" fmla="*/ 2147483647 w 2945"/>
              <a:gd name="T51" fmla="*/ 2147483647 h 1896"/>
              <a:gd name="T52" fmla="*/ 2147483647 w 2945"/>
              <a:gd name="T53" fmla="*/ 2147483647 h 1896"/>
              <a:gd name="T54" fmla="*/ 2147483647 w 2945"/>
              <a:gd name="T55" fmla="*/ 2147483647 h 1896"/>
              <a:gd name="T56" fmla="*/ 2147483647 w 2945"/>
              <a:gd name="T57" fmla="*/ 2147483647 h 1896"/>
              <a:gd name="T58" fmla="*/ 2147483647 w 2945"/>
              <a:gd name="T59" fmla="*/ 2147483647 h 1896"/>
              <a:gd name="T60" fmla="*/ 2147483647 w 2945"/>
              <a:gd name="T61" fmla="*/ 2147483647 h 1896"/>
              <a:gd name="T62" fmla="*/ 2147483647 w 2945"/>
              <a:gd name="T63" fmla="*/ 2147483647 h 1896"/>
              <a:gd name="T64" fmla="*/ 2147483647 w 2945"/>
              <a:gd name="T65" fmla="*/ 2147483647 h 1896"/>
              <a:gd name="T66" fmla="*/ 2147483647 w 2945"/>
              <a:gd name="T67" fmla="*/ 2147483647 h 1896"/>
              <a:gd name="T68" fmla="*/ 2147483647 w 2945"/>
              <a:gd name="T69" fmla="*/ 2147483647 h 1896"/>
              <a:gd name="T70" fmla="*/ 2147483647 w 2945"/>
              <a:gd name="T71" fmla="*/ 2147483647 h 1896"/>
              <a:gd name="T72" fmla="*/ 2147483647 w 2945"/>
              <a:gd name="T73" fmla="*/ 2147483647 h 1896"/>
              <a:gd name="T74" fmla="*/ 2147483647 w 2945"/>
              <a:gd name="T75" fmla="*/ 2147483647 h 1896"/>
              <a:gd name="T76" fmla="*/ 2147483647 w 2945"/>
              <a:gd name="T77" fmla="*/ 2147483647 h 1896"/>
              <a:gd name="T78" fmla="*/ 2147483647 w 2945"/>
              <a:gd name="T79" fmla="*/ 2147483647 h 1896"/>
              <a:gd name="T80" fmla="*/ 2147483647 w 2945"/>
              <a:gd name="T81" fmla="*/ 2147483647 h 1896"/>
              <a:gd name="T82" fmla="*/ 2147483647 w 2945"/>
              <a:gd name="T83" fmla="*/ 2147483647 h 1896"/>
              <a:gd name="T84" fmla="*/ 2147483647 w 2945"/>
              <a:gd name="T85" fmla="*/ 2147483647 h 1896"/>
              <a:gd name="T86" fmla="*/ 2147483647 w 2945"/>
              <a:gd name="T87" fmla="*/ 2147483647 h 1896"/>
              <a:gd name="T88" fmla="*/ 2147483647 w 2945"/>
              <a:gd name="T89" fmla="*/ 2147483647 h 1896"/>
              <a:gd name="T90" fmla="*/ 2147483647 w 2945"/>
              <a:gd name="T91" fmla="*/ 2147483647 h 1896"/>
              <a:gd name="T92" fmla="*/ 2147483647 w 2945"/>
              <a:gd name="T93" fmla="*/ 2147483647 h 1896"/>
              <a:gd name="T94" fmla="*/ 2147483647 w 2945"/>
              <a:gd name="T95" fmla="*/ 2147483647 h 189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2945"/>
              <a:gd name="T145" fmla="*/ 0 h 1896"/>
              <a:gd name="T146" fmla="*/ 2945 w 2945"/>
              <a:gd name="T147" fmla="*/ 1896 h 189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2945" h="1896">
                <a:moveTo>
                  <a:pt x="1217" y="160"/>
                </a:moveTo>
                <a:lnTo>
                  <a:pt x="1537" y="152"/>
                </a:lnTo>
                <a:lnTo>
                  <a:pt x="1561" y="112"/>
                </a:lnTo>
                <a:lnTo>
                  <a:pt x="1585" y="120"/>
                </a:lnTo>
                <a:lnTo>
                  <a:pt x="1577" y="144"/>
                </a:lnTo>
                <a:lnTo>
                  <a:pt x="1593" y="152"/>
                </a:lnTo>
                <a:lnTo>
                  <a:pt x="1585" y="176"/>
                </a:lnTo>
                <a:lnTo>
                  <a:pt x="1617" y="184"/>
                </a:lnTo>
                <a:lnTo>
                  <a:pt x="1649" y="176"/>
                </a:lnTo>
                <a:lnTo>
                  <a:pt x="1745" y="216"/>
                </a:lnTo>
                <a:lnTo>
                  <a:pt x="1817" y="216"/>
                </a:lnTo>
                <a:lnTo>
                  <a:pt x="1705" y="328"/>
                </a:lnTo>
                <a:lnTo>
                  <a:pt x="1761" y="312"/>
                </a:lnTo>
                <a:lnTo>
                  <a:pt x="1761" y="336"/>
                </a:lnTo>
                <a:lnTo>
                  <a:pt x="1897" y="256"/>
                </a:lnTo>
                <a:lnTo>
                  <a:pt x="1873" y="304"/>
                </a:lnTo>
                <a:lnTo>
                  <a:pt x="1921" y="320"/>
                </a:lnTo>
                <a:lnTo>
                  <a:pt x="1945" y="304"/>
                </a:lnTo>
                <a:lnTo>
                  <a:pt x="2041" y="280"/>
                </a:lnTo>
                <a:lnTo>
                  <a:pt x="2049" y="296"/>
                </a:lnTo>
                <a:lnTo>
                  <a:pt x="2081" y="296"/>
                </a:lnTo>
                <a:lnTo>
                  <a:pt x="2097" y="336"/>
                </a:lnTo>
                <a:lnTo>
                  <a:pt x="1961" y="376"/>
                </a:lnTo>
                <a:lnTo>
                  <a:pt x="1921" y="456"/>
                </a:lnTo>
                <a:lnTo>
                  <a:pt x="1961" y="416"/>
                </a:lnTo>
                <a:lnTo>
                  <a:pt x="1945" y="568"/>
                </a:lnTo>
                <a:lnTo>
                  <a:pt x="1953" y="624"/>
                </a:lnTo>
                <a:lnTo>
                  <a:pt x="1969" y="672"/>
                </a:lnTo>
                <a:lnTo>
                  <a:pt x="2009" y="664"/>
                </a:lnTo>
                <a:lnTo>
                  <a:pt x="2033" y="632"/>
                </a:lnTo>
                <a:lnTo>
                  <a:pt x="2025" y="400"/>
                </a:lnTo>
                <a:lnTo>
                  <a:pt x="2049" y="424"/>
                </a:lnTo>
                <a:lnTo>
                  <a:pt x="2065" y="360"/>
                </a:lnTo>
                <a:lnTo>
                  <a:pt x="2137" y="368"/>
                </a:lnTo>
                <a:lnTo>
                  <a:pt x="2153" y="448"/>
                </a:lnTo>
                <a:lnTo>
                  <a:pt x="2137" y="488"/>
                </a:lnTo>
                <a:lnTo>
                  <a:pt x="2169" y="480"/>
                </a:lnTo>
                <a:lnTo>
                  <a:pt x="2185" y="448"/>
                </a:lnTo>
                <a:lnTo>
                  <a:pt x="2217" y="520"/>
                </a:lnTo>
                <a:lnTo>
                  <a:pt x="2185" y="616"/>
                </a:lnTo>
                <a:lnTo>
                  <a:pt x="2257" y="640"/>
                </a:lnTo>
                <a:lnTo>
                  <a:pt x="2401" y="504"/>
                </a:lnTo>
                <a:lnTo>
                  <a:pt x="2393" y="488"/>
                </a:lnTo>
                <a:lnTo>
                  <a:pt x="2377" y="472"/>
                </a:lnTo>
                <a:lnTo>
                  <a:pt x="2513" y="400"/>
                </a:lnTo>
                <a:lnTo>
                  <a:pt x="2497" y="368"/>
                </a:lnTo>
                <a:lnTo>
                  <a:pt x="2545" y="280"/>
                </a:lnTo>
                <a:lnTo>
                  <a:pt x="2737" y="208"/>
                </a:lnTo>
                <a:lnTo>
                  <a:pt x="2769" y="152"/>
                </a:lnTo>
                <a:lnTo>
                  <a:pt x="2769" y="96"/>
                </a:lnTo>
                <a:lnTo>
                  <a:pt x="2793" y="8"/>
                </a:lnTo>
                <a:lnTo>
                  <a:pt x="2833" y="0"/>
                </a:lnTo>
                <a:lnTo>
                  <a:pt x="2865" y="8"/>
                </a:lnTo>
                <a:lnTo>
                  <a:pt x="2929" y="120"/>
                </a:lnTo>
                <a:lnTo>
                  <a:pt x="2945" y="128"/>
                </a:lnTo>
                <a:lnTo>
                  <a:pt x="2937" y="144"/>
                </a:lnTo>
                <a:lnTo>
                  <a:pt x="2913" y="152"/>
                </a:lnTo>
                <a:lnTo>
                  <a:pt x="2817" y="288"/>
                </a:lnTo>
                <a:lnTo>
                  <a:pt x="2809" y="400"/>
                </a:lnTo>
                <a:lnTo>
                  <a:pt x="2833" y="432"/>
                </a:lnTo>
                <a:lnTo>
                  <a:pt x="2865" y="424"/>
                </a:lnTo>
                <a:lnTo>
                  <a:pt x="2865" y="416"/>
                </a:lnTo>
                <a:lnTo>
                  <a:pt x="2857" y="408"/>
                </a:lnTo>
                <a:lnTo>
                  <a:pt x="2865" y="416"/>
                </a:lnTo>
                <a:lnTo>
                  <a:pt x="2873" y="424"/>
                </a:lnTo>
                <a:lnTo>
                  <a:pt x="2873" y="432"/>
                </a:lnTo>
                <a:lnTo>
                  <a:pt x="2713" y="536"/>
                </a:lnTo>
                <a:lnTo>
                  <a:pt x="2697" y="608"/>
                </a:lnTo>
                <a:lnTo>
                  <a:pt x="2713" y="616"/>
                </a:lnTo>
                <a:lnTo>
                  <a:pt x="2689" y="712"/>
                </a:lnTo>
                <a:lnTo>
                  <a:pt x="2681" y="720"/>
                </a:lnTo>
                <a:lnTo>
                  <a:pt x="2681" y="712"/>
                </a:lnTo>
                <a:lnTo>
                  <a:pt x="2649" y="680"/>
                </a:lnTo>
                <a:lnTo>
                  <a:pt x="2665" y="720"/>
                </a:lnTo>
                <a:lnTo>
                  <a:pt x="2689" y="744"/>
                </a:lnTo>
                <a:lnTo>
                  <a:pt x="2665" y="872"/>
                </a:lnTo>
                <a:lnTo>
                  <a:pt x="2657" y="840"/>
                </a:lnTo>
                <a:lnTo>
                  <a:pt x="2657" y="808"/>
                </a:lnTo>
                <a:lnTo>
                  <a:pt x="2617" y="752"/>
                </a:lnTo>
                <a:lnTo>
                  <a:pt x="2625" y="728"/>
                </a:lnTo>
                <a:lnTo>
                  <a:pt x="2617" y="712"/>
                </a:lnTo>
                <a:lnTo>
                  <a:pt x="2625" y="696"/>
                </a:lnTo>
                <a:lnTo>
                  <a:pt x="2609" y="704"/>
                </a:lnTo>
                <a:lnTo>
                  <a:pt x="2601" y="720"/>
                </a:lnTo>
                <a:lnTo>
                  <a:pt x="2601" y="752"/>
                </a:lnTo>
                <a:lnTo>
                  <a:pt x="2625" y="800"/>
                </a:lnTo>
                <a:lnTo>
                  <a:pt x="2633" y="864"/>
                </a:lnTo>
                <a:lnTo>
                  <a:pt x="2649" y="888"/>
                </a:lnTo>
                <a:lnTo>
                  <a:pt x="2665" y="888"/>
                </a:lnTo>
                <a:lnTo>
                  <a:pt x="2689" y="944"/>
                </a:lnTo>
                <a:lnTo>
                  <a:pt x="2657" y="968"/>
                </a:lnTo>
                <a:lnTo>
                  <a:pt x="2705" y="960"/>
                </a:lnTo>
                <a:lnTo>
                  <a:pt x="2689" y="1008"/>
                </a:lnTo>
                <a:lnTo>
                  <a:pt x="2657" y="1040"/>
                </a:lnTo>
                <a:lnTo>
                  <a:pt x="2689" y="1032"/>
                </a:lnTo>
                <a:lnTo>
                  <a:pt x="2657" y="1072"/>
                </a:lnTo>
                <a:lnTo>
                  <a:pt x="2625" y="1088"/>
                </a:lnTo>
                <a:lnTo>
                  <a:pt x="2617" y="1128"/>
                </a:lnTo>
                <a:lnTo>
                  <a:pt x="2577" y="1128"/>
                </a:lnTo>
                <a:lnTo>
                  <a:pt x="2545" y="1232"/>
                </a:lnTo>
                <a:lnTo>
                  <a:pt x="2481" y="1296"/>
                </a:lnTo>
                <a:lnTo>
                  <a:pt x="2465" y="1280"/>
                </a:lnTo>
                <a:lnTo>
                  <a:pt x="2465" y="1312"/>
                </a:lnTo>
                <a:lnTo>
                  <a:pt x="2449" y="1400"/>
                </a:lnTo>
                <a:lnTo>
                  <a:pt x="2465" y="1488"/>
                </a:lnTo>
                <a:lnTo>
                  <a:pt x="2513" y="1560"/>
                </a:lnTo>
                <a:lnTo>
                  <a:pt x="2537" y="1560"/>
                </a:lnTo>
                <a:lnTo>
                  <a:pt x="2577" y="1672"/>
                </a:lnTo>
                <a:lnTo>
                  <a:pt x="2593" y="1776"/>
                </a:lnTo>
                <a:lnTo>
                  <a:pt x="2569" y="1832"/>
                </a:lnTo>
                <a:lnTo>
                  <a:pt x="2545" y="1832"/>
                </a:lnTo>
                <a:lnTo>
                  <a:pt x="2481" y="1776"/>
                </a:lnTo>
                <a:lnTo>
                  <a:pt x="2465" y="1728"/>
                </a:lnTo>
                <a:lnTo>
                  <a:pt x="2417" y="1696"/>
                </a:lnTo>
                <a:lnTo>
                  <a:pt x="2409" y="1656"/>
                </a:lnTo>
                <a:lnTo>
                  <a:pt x="2393" y="1656"/>
                </a:lnTo>
                <a:lnTo>
                  <a:pt x="2385" y="1552"/>
                </a:lnTo>
                <a:lnTo>
                  <a:pt x="2329" y="1512"/>
                </a:lnTo>
                <a:lnTo>
                  <a:pt x="2225" y="1544"/>
                </a:lnTo>
                <a:lnTo>
                  <a:pt x="2161" y="1504"/>
                </a:lnTo>
                <a:lnTo>
                  <a:pt x="2073" y="1528"/>
                </a:lnTo>
                <a:lnTo>
                  <a:pt x="2057" y="1528"/>
                </a:lnTo>
                <a:lnTo>
                  <a:pt x="2057" y="1496"/>
                </a:lnTo>
                <a:lnTo>
                  <a:pt x="2049" y="1512"/>
                </a:lnTo>
                <a:lnTo>
                  <a:pt x="1953" y="1544"/>
                </a:lnTo>
                <a:lnTo>
                  <a:pt x="1953" y="1560"/>
                </a:lnTo>
                <a:lnTo>
                  <a:pt x="1969" y="1552"/>
                </a:lnTo>
                <a:lnTo>
                  <a:pt x="1969" y="1600"/>
                </a:lnTo>
                <a:lnTo>
                  <a:pt x="2001" y="1608"/>
                </a:lnTo>
                <a:lnTo>
                  <a:pt x="1977" y="1632"/>
                </a:lnTo>
                <a:lnTo>
                  <a:pt x="1945" y="1600"/>
                </a:lnTo>
                <a:lnTo>
                  <a:pt x="1913" y="1632"/>
                </a:lnTo>
                <a:lnTo>
                  <a:pt x="1817" y="1600"/>
                </a:lnTo>
                <a:lnTo>
                  <a:pt x="1681" y="1600"/>
                </a:lnTo>
                <a:lnTo>
                  <a:pt x="1657" y="1624"/>
                </a:lnTo>
                <a:lnTo>
                  <a:pt x="1625" y="1616"/>
                </a:lnTo>
                <a:lnTo>
                  <a:pt x="1633" y="1632"/>
                </a:lnTo>
                <a:lnTo>
                  <a:pt x="1545" y="1696"/>
                </a:lnTo>
                <a:lnTo>
                  <a:pt x="1521" y="1696"/>
                </a:lnTo>
                <a:lnTo>
                  <a:pt x="1513" y="1712"/>
                </a:lnTo>
                <a:lnTo>
                  <a:pt x="1513" y="1728"/>
                </a:lnTo>
                <a:lnTo>
                  <a:pt x="1489" y="1776"/>
                </a:lnTo>
                <a:lnTo>
                  <a:pt x="1465" y="1776"/>
                </a:lnTo>
                <a:lnTo>
                  <a:pt x="1489" y="1800"/>
                </a:lnTo>
                <a:lnTo>
                  <a:pt x="1505" y="1888"/>
                </a:lnTo>
                <a:lnTo>
                  <a:pt x="1489" y="1896"/>
                </a:lnTo>
                <a:lnTo>
                  <a:pt x="1385" y="1840"/>
                </a:lnTo>
                <a:lnTo>
                  <a:pt x="1345" y="1768"/>
                </a:lnTo>
                <a:lnTo>
                  <a:pt x="1289" y="1712"/>
                </a:lnTo>
                <a:lnTo>
                  <a:pt x="1241" y="1624"/>
                </a:lnTo>
                <a:lnTo>
                  <a:pt x="1161" y="1616"/>
                </a:lnTo>
                <a:lnTo>
                  <a:pt x="1105" y="1672"/>
                </a:lnTo>
                <a:lnTo>
                  <a:pt x="928" y="1464"/>
                </a:lnTo>
                <a:lnTo>
                  <a:pt x="816" y="1456"/>
                </a:lnTo>
                <a:lnTo>
                  <a:pt x="808" y="1488"/>
                </a:lnTo>
                <a:lnTo>
                  <a:pt x="624" y="1480"/>
                </a:lnTo>
                <a:lnTo>
                  <a:pt x="424" y="1368"/>
                </a:lnTo>
                <a:lnTo>
                  <a:pt x="424" y="1344"/>
                </a:lnTo>
                <a:lnTo>
                  <a:pt x="288" y="1328"/>
                </a:lnTo>
                <a:lnTo>
                  <a:pt x="216" y="1224"/>
                </a:lnTo>
                <a:lnTo>
                  <a:pt x="104" y="1128"/>
                </a:lnTo>
                <a:lnTo>
                  <a:pt x="120" y="1096"/>
                </a:lnTo>
                <a:lnTo>
                  <a:pt x="72" y="960"/>
                </a:lnTo>
                <a:lnTo>
                  <a:pt x="80" y="960"/>
                </a:lnTo>
                <a:lnTo>
                  <a:pt x="64" y="944"/>
                </a:lnTo>
                <a:lnTo>
                  <a:pt x="48" y="872"/>
                </a:lnTo>
                <a:lnTo>
                  <a:pt x="72" y="888"/>
                </a:lnTo>
                <a:lnTo>
                  <a:pt x="64" y="864"/>
                </a:lnTo>
                <a:lnTo>
                  <a:pt x="96" y="848"/>
                </a:lnTo>
                <a:lnTo>
                  <a:pt x="80" y="840"/>
                </a:lnTo>
                <a:lnTo>
                  <a:pt x="48" y="856"/>
                </a:lnTo>
                <a:lnTo>
                  <a:pt x="16" y="784"/>
                </a:lnTo>
                <a:lnTo>
                  <a:pt x="0" y="656"/>
                </a:lnTo>
                <a:lnTo>
                  <a:pt x="40" y="448"/>
                </a:lnTo>
                <a:lnTo>
                  <a:pt x="144" y="216"/>
                </a:lnTo>
                <a:lnTo>
                  <a:pt x="160" y="224"/>
                </a:lnTo>
                <a:lnTo>
                  <a:pt x="144" y="208"/>
                </a:lnTo>
                <a:lnTo>
                  <a:pt x="152" y="152"/>
                </a:lnTo>
                <a:lnTo>
                  <a:pt x="160" y="160"/>
                </a:lnTo>
                <a:lnTo>
                  <a:pt x="152" y="136"/>
                </a:lnTo>
                <a:lnTo>
                  <a:pt x="160" y="48"/>
                </a:lnTo>
                <a:lnTo>
                  <a:pt x="240" y="104"/>
                </a:lnTo>
                <a:lnTo>
                  <a:pt x="216" y="128"/>
                </a:lnTo>
                <a:lnTo>
                  <a:pt x="240" y="128"/>
                </a:lnTo>
                <a:lnTo>
                  <a:pt x="208" y="160"/>
                </a:lnTo>
                <a:lnTo>
                  <a:pt x="240" y="152"/>
                </a:lnTo>
                <a:lnTo>
                  <a:pt x="264" y="104"/>
                </a:lnTo>
                <a:lnTo>
                  <a:pt x="272" y="64"/>
                </a:lnTo>
                <a:lnTo>
                  <a:pt x="264" y="32"/>
                </a:lnTo>
                <a:lnTo>
                  <a:pt x="608" y="120"/>
                </a:lnTo>
                <a:lnTo>
                  <a:pt x="816" y="144"/>
                </a:lnTo>
                <a:lnTo>
                  <a:pt x="1217" y="160"/>
                </a:lnTo>
                <a:close/>
              </a:path>
            </a:pathLst>
          </a:custGeom>
          <a:solidFill>
            <a:srgbClr val="FF9966"/>
          </a:solidFill>
          <a:ln w="12700">
            <a:solidFill>
              <a:schemeClr val="bg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380288" y="1557338"/>
            <a:ext cx="1198562" cy="615950"/>
            <a:chOff x="4649" y="981"/>
            <a:chExt cx="755" cy="388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4649" y="1071"/>
              <a:ext cx="539" cy="298"/>
              <a:chOff x="3056" y="1291"/>
              <a:chExt cx="675" cy="298"/>
            </a:xfrm>
          </p:grpSpPr>
          <p:sp>
            <p:nvSpPr>
              <p:cNvPr id="10634" name="Oval 6"/>
              <p:cNvSpPr>
                <a:spLocks noChangeAspect="1" noChangeArrowheads="1"/>
              </p:cNvSpPr>
              <p:nvPr/>
            </p:nvSpPr>
            <p:spPr bwMode="auto">
              <a:xfrm>
                <a:off x="3253" y="1470"/>
                <a:ext cx="231" cy="95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ja-JP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635" name="Freeform 7"/>
              <p:cNvSpPr>
                <a:spLocks noChangeAspect="1"/>
              </p:cNvSpPr>
              <p:nvPr/>
            </p:nvSpPr>
            <p:spPr bwMode="auto">
              <a:xfrm>
                <a:off x="3265" y="1439"/>
                <a:ext cx="204" cy="150"/>
              </a:xfrm>
              <a:custGeom>
                <a:avLst/>
                <a:gdLst>
                  <a:gd name="T0" fmla="*/ 0 w 282"/>
                  <a:gd name="T1" fmla="*/ 1 h 207"/>
                  <a:gd name="T2" fmla="*/ 1 w 282"/>
                  <a:gd name="T3" fmla="*/ 0 h 207"/>
                  <a:gd name="T4" fmla="*/ 1 w 282"/>
                  <a:gd name="T5" fmla="*/ 0 h 207"/>
                  <a:gd name="T6" fmla="*/ 1 w 282"/>
                  <a:gd name="T7" fmla="*/ 0 h 207"/>
                  <a:gd name="T8" fmla="*/ 1 w 282"/>
                  <a:gd name="T9" fmla="*/ 0 h 207"/>
                  <a:gd name="T10" fmla="*/ 1 w 282"/>
                  <a:gd name="T11" fmla="*/ 0 h 207"/>
                  <a:gd name="T12" fmla="*/ 1 w 282"/>
                  <a:gd name="T13" fmla="*/ 1 h 207"/>
                  <a:gd name="T14" fmla="*/ 1 w 282"/>
                  <a:gd name="T15" fmla="*/ 1 h 207"/>
                  <a:gd name="T16" fmla="*/ 1 w 282"/>
                  <a:gd name="T17" fmla="*/ 1 h 207"/>
                  <a:gd name="T18" fmla="*/ 1 w 282"/>
                  <a:gd name="T19" fmla="*/ 1 h 207"/>
                  <a:gd name="T20" fmla="*/ 1 w 282"/>
                  <a:gd name="T21" fmla="*/ 1 h 207"/>
                  <a:gd name="T22" fmla="*/ 1 w 282"/>
                  <a:gd name="T23" fmla="*/ 1 h 207"/>
                  <a:gd name="T24" fmla="*/ 1 w 282"/>
                  <a:gd name="T25" fmla="*/ 1 h 207"/>
                  <a:gd name="T26" fmla="*/ 1 w 282"/>
                  <a:gd name="T27" fmla="*/ 1 h 207"/>
                  <a:gd name="T28" fmla="*/ 1 w 282"/>
                  <a:gd name="T29" fmla="*/ 1 h 207"/>
                  <a:gd name="T30" fmla="*/ 1 w 282"/>
                  <a:gd name="T31" fmla="*/ 1 h 207"/>
                  <a:gd name="T32" fmla="*/ 1 w 282"/>
                  <a:gd name="T33" fmla="*/ 1 h 207"/>
                  <a:gd name="T34" fmla="*/ 1 w 282"/>
                  <a:gd name="T35" fmla="*/ 1 h 207"/>
                  <a:gd name="T36" fmla="*/ 1 w 282"/>
                  <a:gd name="T37" fmla="*/ 1 h 207"/>
                  <a:gd name="T38" fmla="*/ 1 w 282"/>
                  <a:gd name="T39" fmla="*/ 1 h 207"/>
                  <a:gd name="T40" fmla="*/ 1 w 282"/>
                  <a:gd name="T41" fmla="*/ 1 h 207"/>
                  <a:gd name="T42" fmla="*/ 1 w 282"/>
                  <a:gd name="T43" fmla="*/ 1 h 207"/>
                  <a:gd name="T44" fmla="*/ 1 w 282"/>
                  <a:gd name="T45" fmla="*/ 1 h 207"/>
                  <a:gd name="T46" fmla="*/ 1 w 282"/>
                  <a:gd name="T47" fmla="*/ 1 h 207"/>
                  <a:gd name="T48" fmla="*/ 1 w 282"/>
                  <a:gd name="T49" fmla="*/ 1 h 207"/>
                  <a:gd name="T50" fmla="*/ 1 w 282"/>
                  <a:gd name="T51" fmla="*/ 1 h 207"/>
                  <a:gd name="T52" fmla="*/ 1 w 282"/>
                  <a:gd name="T53" fmla="*/ 1 h 207"/>
                  <a:gd name="T54" fmla="*/ 1 w 282"/>
                  <a:gd name="T55" fmla="*/ 1 h 207"/>
                  <a:gd name="T56" fmla="*/ 1 w 282"/>
                  <a:gd name="T57" fmla="*/ 1 h 207"/>
                  <a:gd name="T58" fmla="*/ 1 w 282"/>
                  <a:gd name="T59" fmla="*/ 1 h 207"/>
                  <a:gd name="T60" fmla="*/ 1 w 282"/>
                  <a:gd name="T61" fmla="*/ 1 h 207"/>
                  <a:gd name="T62" fmla="*/ 1 w 282"/>
                  <a:gd name="T63" fmla="*/ 1 h 207"/>
                  <a:gd name="T64" fmla="*/ 1 w 282"/>
                  <a:gd name="T65" fmla="*/ 1 h 207"/>
                  <a:gd name="T66" fmla="*/ 1 w 282"/>
                  <a:gd name="T67" fmla="*/ 1 h 207"/>
                  <a:gd name="T68" fmla="*/ 1 w 282"/>
                  <a:gd name="T69" fmla="*/ 1 h 207"/>
                  <a:gd name="T70" fmla="*/ 1 w 282"/>
                  <a:gd name="T71" fmla="*/ 1 h 207"/>
                  <a:gd name="T72" fmla="*/ 0 w 282"/>
                  <a:gd name="T73" fmla="*/ 1 h 207"/>
                  <a:gd name="T74" fmla="*/ 0 w 282"/>
                  <a:gd name="T75" fmla="*/ 1 h 207"/>
                  <a:gd name="T76" fmla="*/ 0 w 282"/>
                  <a:gd name="T77" fmla="*/ 1 h 207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82"/>
                  <a:gd name="T118" fmla="*/ 0 h 207"/>
                  <a:gd name="T119" fmla="*/ 282 w 282"/>
                  <a:gd name="T120" fmla="*/ 207 h 207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82" h="207">
                    <a:moveTo>
                      <a:pt x="0" y="11"/>
                    </a:moveTo>
                    <a:lnTo>
                      <a:pt x="7" y="0"/>
                    </a:lnTo>
                    <a:lnTo>
                      <a:pt x="22" y="0"/>
                    </a:lnTo>
                    <a:lnTo>
                      <a:pt x="46" y="0"/>
                    </a:lnTo>
                    <a:lnTo>
                      <a:pt x="53" y="0"/>
                    </a:lnTo>
                    <a:lnTo>
                      <a:pt x="61" y="0"/>
                    </a:lnTo>
                    <a:lnTo>
                      <a:pt x="83" y="11"/>
                    </a:lnTo>
                    <a:lnTo>
                      <a:pt x="114" y="20"/>
                    </a:lnTo>
                    <a:lnTo>
                      <a:pt x="144" y="42"/>
                    </a:lnTo>
                    <a:lnTo>
                      <a:pt x="159" y="51"/>
                    </a:lnTo>
                    <a:lnTo>
                      <a:pt x="174" y="62"/>
                    </a:lnTo>
                    <a:lnTo>
                      <a:pt x="205" y="82"/>
                    </a:lnTo>
                    <a:lnTo>
                      <a:pt x="227" y="104"/>
                    </a:lnTo>
                    <a:lnTo>
                      <a:pt x="242" y="124"/>
                    </a:lnTo>
                    <a:lnTo>
                      <a:pt x="251" y="133"/>
                    </a:lnTo>
                    <a:lnTo>
                      <a:pt x="258" y="144"/>
                    </a:lnTo>
                    <a:lnTo>
                      <a:pt x="273" y="164"/>
                    </a:lnTo>
                    <a:lnTo>
                      <a:pt x="281" y="175"/>
                    </a:lnTo>
                    <a:lnTo>
                      <a:pt x="281" y="186"/>
                    </a:lnTo>
                    <a:lnTo>
                      <a:pt x="281" y="195"/>
                    </a:lnTo>
                    <a:lnTo>
                      <a:pt x="273" y="206"/>
                    </a:lnTo>
                    <a:lnTo>
                      <a:pt x="258" y="206"/>
                    </a:lnTo>
                    <a:lnTo>
                      <a:pt x="235" y="206"/>
                    </a:lnTo>
                    <a:lnTo>
                      <a:pt x="227" y="206"/>
                    </a:lnTo>
                    <a:lnTo>
                      <a:pt x="220" y="206"/>
                    </a:lnTo>
                    <a:lnTo>
                      <a:pt x="197" y="195"/>
                    </a:lnTo>
                    <a:lnTo>
                      <a:pt x="166" y="186"/>
                    </a:lnTo>
                    <a:lnTo>
                      <a:pt x="137" y="164"/>
                    </a:lnTo>
                    <a:lnTo>
                      <a:pt x="122" y="155"/>
                    </a:lnTo>
                    <a:lnTo>
                      <a:pt x="107" y="144"/>
                    </a:lnTo>
                    <a:lnTo>
                      <a:pt x="83" y="133"/>
                    </a:lnTo>
                    <a:lnTo>
                      <a:pt x="61" y="113"/>
                    </a:lnTo>
                    <a:lnTo>
                      <a:pt x="30" y="93"/>
                    </a:lnTo>
                    <a:lnTo>
                      <a:pt x="22" y="82"/>
                    </a:lnTo>
                    <a:lnTo>
                      <a:pt x="15" y="73"/>
                    </a:lnTo>
                    <a:lnTo>
                      <a:pt x="7" y="62"/>
                    </a:lnTo>
                    <a:lnTo>
                      <a:pt x="0" y="42"/>
                    </a:lnTo>
                    <a:lnTo>
                      <a:pt x="0" y="20"/>
                    </a:lnTo>
                    <a:lnTo>
                      <a:pt x="0" y="11"/>
                    </a:lnTo>
                  </a:path>
                </a:pathLst>
              </a:custGeom>
              <a:solidFill>
                <a:schemeClr val="accent1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ja-JP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636" name="Line 8"/>
              <p:cNvSpPr>
                <a:spLocks noChangeAspect="1" noChangeShapeType="1"/>
              </p:cNvSpPr>
              <p:nvPr/>
            </p:nvSpPr>
            <p:spPr bwMode="auto">
              <a:xfrm flipH="1">
                <a:off x="3366" y="1472"/>
                <a:ext cx="14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ja-JP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637" name="Line 9"/>
              <p:cNvSpPr>
                <a:spLocks noChangeAspect="1" noChangeShapeType="1"/>
              </p:cNvSpPr>
              <p:nvPr/>
            </p:nvSpPr>
            <p:spPr bwMode="auto">
              <a:xfrm>
                <a:off x="3327" y="1463"/>
                <a:ext cx="37" cy="6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ja-JP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638" name="Line 10"/>
              <p:cNvSpPr>
                <a:spLocks noChangeAspect="1" noChangeShapeType="1"/>
              </p:cNvSpPr>
              <p:nvPr/>
            </p:nvSpPr>
            <p:spPr bwMode="auto">
              <a:xfrm>
                <a:off x="3289" y="1472"/>
                <a:ext cx="75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ja-JP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639" name="Line 11"/>
              <p:cNvSpPr>
                <a:spLocks noChangeAspect="1" noChangeShapeType="1"/>
              </p:cNvSpPr>
              <p:nvPr/>
            </p:nvSpPr>
            <p:spPr bwMode="auto">
              <a:xfrm>
                <a:off x="3267" y="1486"/>
                <a:ext cx="97" cy="3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ja-JP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640" name="Line 12"/>
              <p:cNvSpPr>
                <a:spLocks noChangeAspect="1" noChangeShapeType="1"/>
              </p:cNvSpPr>
              <p:nvPr/>
            </p:nvSpPr>
            <p:spPr bwMode="auto">
              <a:xfrm>
                <a:off x="3272" y="1523"/>
                <a:ext cx="92" cy="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ja-JP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641" name="Line 13"/>
              <p:cNvSpPr>
                <a:spLocks noChangeAspect="1" noChangeShapeType="1"/>
              </p:cNvSpPr>
              <p:nvPr/>
            </p:nvSpPr>
            <p:spPr bwMode="auto">
              <a:xfrm flipV="1">
                <a:off x="3365" y="1485"/>
                <a:ext cx="46" cy="3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ja-JP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642" name="Line 14"/>
              <p:cNvSpPr>
                <a:spLocks noChangeAspect="1" noChangeShapeType="1"/>
              </p:cNvSpPr>
              <p:nvPr/>
            </p:nvSpPr>
            <p:spPr bwMode="auto">
              <a:xfrm flipV="1">
                <a:off x="3365" y="1499"/>
                <a:ext cx="80" cy="2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ja-JP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643" name="Line 15"/>
              <p:cNvSpPr>
                <a:spLocks noChangeAspect="1" noChangeShapeType="1"/>
              </p:cNvSpPr>
              <p:nvPr/>
            </p:nvSpPr>
            <p:spPr bwMode="auto">
              <a:xfrm flipV="1">
                <a:off x="3365" y="1522"/>
                <a:ext cx="106" cy="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ja-JP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644" name="Line 16"/>
              <p:cNvSpPr>
                <a:spLocks noChangeAspect="1" noChangeShapeType="1"/>
              </p:cNvSpPr>
              <p:nvPr/>
            </p:nvSpPr>
            <p:spPr bwMode="auto">
              <a:xfrm>
                <a:off x="3366" y="1523"/>
                <a:ext cx="106" cy="2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ja-JP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645" name="Line 17"/>
              <p:cNvSpPr>
                <a:spLocks noChangeAspect="1" noChangeShapeType="1"/>
              </p:cNvSpPr>
              <p:nvPr/>
            </p:nvSpPr>
            <p:spPr bwMode="auto">
              <a:xfrm>
                <a:off x="3356" y="1523"/>
                <a:ext cx="101" cy="3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ja-JP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646" name="Line 18"/>
              <p:cNvSpPr>
                <a:spLocks noChangeAspect="1" noChangeShapeType="1"/>
              </p:cNvSpPr>
              <p:nvPr/>
            </p:nvSpPr>
            <p:spPr bwMode="auto">
              <a:xfrm>
                <a:off x="3366" y="1530"/>
                <a:ext cx="46" cy="3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ja-JP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647" name="Line 19"/>
              <p:cNvSpPr>
                <a:spLocks noChangeAspect="1" noChangeShapeType="1"/>
              </p:cNvSpPr>
              <p:nvPr/>
            </p:nvSpPr>
            <p:spPr bwMode="auto">
              <a:xfrm flipH="1">
                <a:off x="3356" y="1523"/>
                <a:ext cx="2" cy="2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ja-JP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648" name="Line 20"/>
              <p:cNvSpPr>
                <a:spLocks noChangeAspect="1" noChangeShapeType="1"/>
              </p:cNvSpPr>
              <p:nvPr/>
            </p:nvSpPr>
            <p:spPr bwMode="auto">
              <a:xfrm flipH="1">
                <a:off x="3315" y="1523"/>
                <a:ext cx="43" cy="2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ja-JP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649" name="Line 21"/>
              <p:cNvSpPr>
                <a:spLocks noChangeAspect="1" noChangeShapeType="1"/>
              </p:cNvSpPr>
              <p:nvPr/>
            </p:nvSpPr>
            <p:spPr bwMode="auto">
              <a:xfrm>
                <a:off x="3289" y="1388"/>
                <a:ext cx="273" cy="12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ja-JP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650" name="Freeform 22"/>
              <p:cNvSpPr>
                <a:spLocks noChangeAspect="1"/>
              </p:cNvSpPr>
              <p:nvPr/>
            </p:nvSpPr>
            <p:spPr bwMode="auto">
              <a:xfrm>
                <a:off x="3056" y="1291"/>
                <a:ext cx="286" cy="134"/>
              </a:xfrm>
              <a:custGeom>
                <a:avLst/>
                <a:gdLst>
                  <a:gd name="T0" fmla="*/ 1 w 396"/>
                  <a:gd name="T1" fmla="*/ 1 h 186"/>
                  <a:gd name="T2" fmla="*/ 1 w 396"/>
                  <a:gd name="T3" fmla="*/ 1 h 186"/>
                  <a:gd name="T4" fmla="*/ 0 w 396"/>
                  <a:gd name="T5" fmla="*/ 1 h 186"/>
                  <a:gd name="T6" fmla="*/ 1 w 396"/>
                  <a:gd name="T7" fmla="*/ 0 h 186"/>
                  <a:gd name="T8" fmla="*/ 1 w 396"/>
                  <a:gd name="T9" fmla="*/ 1 h 186"/>
                  <a:gd name="T10" fmla="*/ 1 w 396"/>
                  <a:gd name="T11" fmla="*/ 1 h 18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96"/>
                  <a:gd name="T19" fmla="*/ 0 h 186"/>
                  <a:gd name="T20" fmla="*/ 396 w 396"/>
                  <a:gd name="T21" fmla="*/ 186 h 18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96" h="186">
                    <a:moveTo>
                      <a:pt x="395" y="82"/>
                    </a:moveTo>
                    <a:lnTo>
                      <a:pt x="220" y="185"/>
                    </a:lnTo>
                    <a:lnTo>
                      <a:pt x="0" y="82"/>
                    </a:lnTo>
                    <a:lnTo>
                      <a:pt x="182" y="0"/>
                    </a:lnTo>
                    <a:lnTo>
                      <a:pt x="288" y="41"/>
                    </a:lnTo>
                    <a:lnTo>
                      <a:pt x="395" y="82"/>
                    </a:lnTo>
                  </a:path>
                </a:pathLst>
              </a:custGeom>
              <a:solidFill>
                <a:schemeClr val="accent1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ja-JP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651" name="Line 23"/>
              <p:cNvSpPr>
                <a:spLocks noChangeAspect="1" noChangeShapeType="1"/>
              </p:cNvSpPr>
              <p:nvPr/>
            </p:nvSpPr>
            <p:spPr bwMode="auto">
              <a:xfrm>
                <a:off x="3146" y="1307"/>
                <a:ext cx="174" cy="7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ja-JP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652" name="Line 24"/>
              <p:cNvSpPr>
                <a:spLocks noChangeAspect="1" noChangeShapeType="1"/>
              </p:cNvSpPr>
              <p:nvPr/>
            </p:nvSpPr>
            <p:spPr bwMode="auto">
              <a:xfrm>
                <a:off x="3103" y="1337"/>
                <a:ext cx="150" cy="6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ja-JP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653" name="Freeform 25"/>
              <p:cNvSpPr>
                <a:spLocks noChangeAspect="1"/>
              </p:cNvSpPr>
              <p:nvPr/>
            </p:nvSpPr>
            <p:spPr bwMode="auto">
              <a:xfrm>
                <a:off x="3511" y="1483"/>
                <a:ext cx="220" cy="106"/>
              </a:xfrm>
              <a:custGeom>
                <a:avLst/>
                <a:gdLst>
                  <a:gd name="T0" fmla="*/ 1 w 305"/>
                  <a:gd name="T1" fmla="*/ 1 h 146"/>
                  <a:gd name="T2" fmla="*/ 1 w 305"/>
                  <a:gd name="T3" fmla="*/ 1 h 146"/>
                  <a:gd name="T4" fmla="*/ 0 w 305"/>
                  <a:gd name="T5" fmla="*/ 1 h 146"/>
                  <a:gd name="T6" fmla="*/ 1 w 305"/>
                  <a:gd name="T7" fmla="*/ 0 h 146"/>
                  <a:gd name="T8" fmla="*/ 1 w 305"/>
                  <a:gd name="T9" fmla="*/ 1 h 146"/>
                  <a:gd name="T10" fmla="*/ 1 w 305"/>
                  <a:gd name="T11" fmla="*/ 1 h 14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05"/>
                  <a:gd name="T19" fmla="*/ 0 h 146"/>
                  <a:gd name="T20" fmla="*/ 305 w 305"/>
                  <a:gd name="T21" fmla="*/ 146 h 14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05" h="146">
                    <a:moveTo>
                      <a:pt x="304" y="72"/>
                    </a:moveTo>
                    <a:lnTo>
                      <a:pt x="175" y="145"/>
                    </a:lnTo>
                    <a:lnTo>
                      <a:pt x="0" y="72"/>
                    </a:lnTo>
                    <a:lnTo>
                      <a:pt x="137" y="0"/>
                    </a:lnTo>
                    <a:lnTo>
                      <a:pt x="221" y="31"/>
                    </a:lnTo>
                    <a:lnTo>
                      <a:pt x="304" y="72"/>
                    </a:lnTo>
                  </a:path>
                </a:pathLst>
              </a:custGeom>
              <a:solidFill>
                <a:schemeClr val="accent1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ja-JP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654" name="Line 26"/>
              <p:cNvSpPr>
                <a:spLocks noChangeAspect="1" noChangeShapeType="1"/>
              </p:cNvSpPr>
              <p:nvPr/>
            </p:nvSpPr>
            <p:spPr bwMode="auto">
              <a:xfrm>
                <a:off x="3590" y="1509"/>
                <a:ext cx="124" cy="4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ja-JP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655" name="Line 27"/>
              <p:cNvSpPr>
                <a:spLocks noChangeAspect="1" noChangeShapeType="1"/>
              </p:cNvSpPr>
              <p:nvPr/>
            </p:nvSpPr>
            <p:spPr bwMode="auto">
              <a:xfrm>
                <a:off x="3547" y="1523"/>
                <a:ext cx="118" cy="4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ja-JP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656" name="Freeform 28"/>
              <p:cNvSpPr>
                <a:spLocks noChangeAspect="1"/>
              </p:cNvSpPr>
              <p:nvPr/>
            </p:nvSpPr>
            <p:spPr bwMode="auto">
              <a:xfrm>
                <a:off x="3364" y="1424"/>
                <a:ext cx="93" cy="53"/>
              </a:xfrm>
              <a:custGeom>
                <a:avLst/>
                <a:gdLst>
                  <a:gd name="T0" fmla="*/ 1 w 129"/>
                  <a:gd name="T1" fmla="*/ 1 h 73"/>
                  <a:gd name="T2" fmla="*/ 0 w 129"/>
                  <a:gd name="T3" fmla="*/ 1 h 73"/>
                  <a:gd name="T4" fmla="*/ 1 w 129"/>
                  <a:gd name="T5" fmla="*/ 0 h 73"/>
                  <a:gd name="T6" fmla="*/ 1 w 129"/>
                  <a:gd name="T7" fmla="*/ 0 h 73"/>
                  <a:gd name="T8" fmla="*/ 1 w 129"/>
                  <a:gd name="T9" fmla="*/ 1 h 73"/>
                  <a:gd name="T10" fmla="*/ 1 w 129"/>
                  <a:gd name="T11" fmla="*/ 1 h 73"/>
                  <a:gd name="T12" fmla="*/ 1 w 129"/>
                  <a:gd name="T13" fmla="*/ 1 h 73"/>
                  <a:gd name="T14" fmla="*/ 1 w 129"/>
                  <a:gd name="T15" fmla="*/ 0 h 73"/>
                  <a:gd name="T16" fmla="*/ 1 w 129"/>
                  <a:gd name="T17" fmla="*/ 1 h 73"/>
                  <a:gd name="T18" fmla="*/ 0 w 129"/>
                  <a:gd name="T19" fmla="*/ 1 h 73"/>
                  <a:gd name="T20" fmla="*/ 0 w 129"/>
                  <a:gd name="T21" fmla="*/ 1 h 73"/>
                  <a:gd name="T22" fmla="*/ 1 w 129"/>
                  <a:gd name="T23" fmla="*/ 1 h 7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29"/>
                  <a:gd name="T37" fmla="*/ 0 h 73"/>
                  <a:gd name="T38" fmla="*/ 129 w 129"/>
                  <a:gd name="T39" fmla="*/ 73 h 73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29" h="73">
                    <a:moveTo>
                      <a:pt x="7" y="52"/>
                    </a:moveTo>
                    <a:lnTo>
                      <a:pt x="0" y="31"/>
                    </a:lnTo>
                    <a:lnTo>
                      <a:pt x="37" y="0"/>
                    </a:lnTo>
                    <a:lnTo>
                      <a:pt x="83" y="0"/>
                    </a:lnTo>
                    <a:lnTo>
                      <a:pt x="37" y="31"/>
                    </a:lnTo>
                    <a:lnTo>
                      <a:pt x="75" y="72"/>
                    </a:lnTo>
                    <a:lnTo>
                      <a:pt x="128" y="31"/>
                    </a:lnTo>
                    <a:lnTo>
                      <a:pt x="83" y="0"/>
                    </a:lnTo>
                    <a:lnTo>
                      <a:pt x="37" y="31"/>
                    </a:lnTo>
                    <a:lnTo>
                      <a:pt x="0" y="31"/>
                    </a:lnTo>
                    <a:lnTo>
                      <a:pt x="0" y="41"/>
                    </a:lnTo>
                    <a:lnTo>
                      <a:pt x="7" y="52"/>
                    </a:lnTo>
                  </a:path>
                </a:pathLst>
              </a:custGeom>
              <a:solidFill>
                <a:schemeClr val="accent1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ja-JP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657" name="Oval 29"/>
              <p:cNvSpPr>
                <a:spLocks noChangeAspect="1" noChangeArrowheads="1"/>
              </p:cNvSpPr>
              <p:nvPr/>
            </p:nvSpPr>
            <p:spPr bwMode="auto">
              <a:xfrm>
                <a:off x="3511" y="1365"/>
                <a:ext cx="160" cy="66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ja-JP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658" name="Freeform 30"/>
              <p:cNvSpPr>
                <a:spLocks noChangeAspect="1"/>
              </p:cNvSpPr>
              <p:nvPr/>
            </p:nvSpPr>
            <p:spPr bwMode="auto">
              <a:xfrm>
                <a:off x="3522" y="1343"/>
                <a:ext cx="139" cy="104"/>
              </a:xfrm>
              <a:custGeom>
                <a:avLst/>
                <a:gdLst>
                  <a:gd name="T0" fmla="*/ 0 w 191"/>
                  <a:gd name="T1" fmla="*/ 1 h 145"/>
                  <a:gd name="T2" fmla="*/ 1 w 191"/>
                  <a:gd name="T3" fmla="*/ 0 h 145"/>
                  <a:gd name="T4" fmla="*/ 1 w 191"/>
                  <a:gd name="T5" fmla="*/ 0 h 145"/>
                  <a:gd name="T6" fmla="*/ 1 w 191"/>
                  <a:gd name="T7" fmla="*/ 0 h 145"/>
                  <a:gd name="T8" fmla="*/ 1 w 191"/>
                  <a:gd name="T9" fmla="*/ 0 h 145"/>
                  <a:gd name="T10" fmla="*/ 1 w 191"/>
                  <a:gd name="T11" fmla="*/ 1 h 145"/>
                  <a:gd name="T12" fmla="*/ 1 w 191"/>
                  <a:gd name="T13" fmla="*/ 1 h 145"/>
                  <a:gd name="T14" fmla="*/ 1 w 191"/>
                  <a:gd name="T15" fmla="*/ 1 h 145"/>
                  <a:gd name="T16" fmla="*/ 1 w 191"/>
                  <a:gd name="T17" fmla="*/ 1 h 145"/>
                  <a:gd name="T18" fmla="*/ 1 w 191"/>
                  <a:gd name="T19" fmla="*/ 1 h 145"/>
                  <a:gd name="T20" fmla="*/ 1 w 191"/>
                  <a:gd name="T21" fmla="*/ 1 h 145"/>
                  <a:gd name="T22" fmla="*/ 1 w 191"/>
                  <a:gd name="T23" fmla="*/ 1 h 145"/>
                  <a:gd name="T24" fmla="*/ 1 w 191"/>
                  <a:gd name="T25" fmla="*/ 1 h 145"/>
                  <a:gd name="T26" fmla="*/ 1 w 191"/>
                  <a:gd name="T27" fmla="*/ 1 h 145"/>
                  <a:gd name="T28" fmla="*/ 1 w 191"/>
                  <a:gd name="T29" fmla="*/ 1 h 145"/>
                  <a:gd name="T30" fmla="*/ 1 w 191"/>
                  <a:gd name="T31" fmla="*/ 1 h 145"/>
                  <a:gd name="T32" fmla="*/ 1 w 191"/>
                  <a:gd name="T33" fmla="*/ 1 h 145"/>
                  <a:gd name="T34" fmla="*/ 1 w 191"/>
                  <a:gd name="T35" fmla="*/ 1 h 145"/>
                  <a:gd name="T36" fmla="*/ 1 w 191"/>
                  <a:gd name="T37" fmla="*/ 1 h 145"/>
                  <a:gd name="T38" fmla="*/ 1 w 191"/>
                  <a:gd name="T39" fmla="*/ 1 h 145"/>
                  <a:gd name="T40" fmla="*/ 1 w 191"/>
                  <a:gd name="T41" fmla="*/ 1 h 145"/>
                  <a:gd name="T42" fmla="*/ 1 w 191"/>
                  <a:gd name="T43" fmla="*/ 1 h 145"/>
                  <a:gd name="T44" fmla="*/ 1 w 191"/>
                  <a:gd name="T45" fmla="*/ 1 h 145"/>
                  <a:gd name="T46" fmla="*/ 1 w 191"/>
                  <a:gd name="T47" fmla="*/ 1 h 145"/>
                  <a:gd name="T48" fmla="*/ 1 w 191"/>
                  <a:gd name="T49" fmla="*/ 1 h 145"/>
                  <a:gd name="T50" fmla="*/ 1 w 191"/>
                  <a:gd name="T51" fmla="*/ 1 h 145"/>
                  <a:gd name="T52" fmla="*/ 0 w 191"/>
                  <a:gd name="T53" fmla="*/ 1 h 145"/>
                  <a:gd name="T54" fmla="*/ 0 w 191"/>
                  <a:gd name="T55" fmla="*/ 1 h 145"/>
                  <a:gd name="T56" fmla="*/ 0 w 191"/>
                  <a:gd name="T57" fmla="*/ 1 h 14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91"/>
                  <a:gd name="T88" fmla="*/ 0 h 145"/>
                  <a:gd name="T89" fmla="*/ 191 w 191"/>
                  <a:gd name="T90" fmla="*/ 145 h 145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91" h="145">
                    <a:moveTo>
                      <a:pt x="0" y="10"/>
                    </a:moveTo>
                    <a:lnTo>
                      <a:pt x="15" y="0"/>
                    </a:lnTo>
                    <a:lnTo>
                      <a:pt x="23" y="0"/>
                    </a:lnTo>
                    <a:lnTo>
                      <a:pt x="30" y="0"/>
                    </a:lnTo>
                    <a:lnTo>
                      <a:pt x="39" y="0"/>
                    </a:lnTo>
                    <a:lnTo>
                      <a:pt x="54" y="10"/>
                    </a:lnTo>
                    <a:lnTo>
                      <a:pt x="91" y="31"/>
                    </a:lnTo>
                    <a:lnTo>
                      <a:pt x="107" y="41"/>
                    </a:lnTo>
                    <a:lnTo>
                      <a:pt x="129" y="51"/>
                    </a:lnTo>
                    <a:lnTo>
                      <a:pt x="160" y="82"/>
                    </a:lnTo>
                    <a:lnTo>
                      <a:pt x="175" y="92"/>
                    </a:lnTo>
                    <a:lnTo>
                      <a:pt x="183" y="102"/>
                    </a:lnTo>
                    <a:lnTo>
                      <a:pt x="190" y="113"/>
                    </a:lnTo>
                    <a:lnTo>
                      <a:pt x="190" y="123"/>
                    </a:lnTo>
                    <a:lnTo>
                      <a:pt x="190" y="133"/>
                    </a:lnTo>
                    <a:lnTo>
                      <a:pt x="183" y="144"/>
                    </a:lnTo>
                    <a:lnTo>
                      <a:pt x="175" y="144"/>
                    </a:lnTo>
                    <a:lnTo>
                      <a:pt x="160" y="144"/>
                    </a:lnTo>
                    <a:lnTo>
                      <a:pt x="152" y="144"/>
                    </a:lnTo>
                    <a:lnTo>
                      <a:pt x="137" y="144"/>
                    </a:lnTo>
                    <a:lnTo>
                      <a:pt x="107" y="123"/>
                    </a:lnTo>
                    <a:lnTo>
                      <a:pt x="84" y="113"/>
                    </a:lnTo>
                    <a:lnTo>
                      <a:pt x="69" y="102"/>
                    </a:lnTo>
                    <a:lnTo>
                      <a:pt x="30" y="71"/>
                    </a:lnTo>
                    <a:lnTo>
                      <a:pt x="15" y="61"/>
                    </a:lnTo>
                    <a:lnTo>
                      <a:pt x="8" y="51"/>
                    </a:lnTo>
                    <a:lnTo>
                      <a:pt x="0" y="31"/>
                    </a:lnTo>
                    <a:lnTo>
                      <a:pt x="0" y="20"/>
                    </a:lnTo>
                    <a:lnTo>
                      <a:pt x="0" y="10"/>
                    </a:lnTo>
                  </a:path>
                </a:pathLst>
              </a:custGeom>
              <a:solidFill>
                <a:schemeClr val="accent1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ja-JP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659" name="Line 31"/>
              <p:cNvSpPr>
                <a:spLocks noChangeAspect="1" noChangeShapeType="1"/>
              </p:cNvSpPr>
              <p:nvPr/>
            </p:nvSpPr>
            <p:spPr bwMode="auto">
              <a:xfrm flipH="1">
                <a:off x="3596" y="1367"/>
                <a:ext cx="3" cy="3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ja-JP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660" name="Line 32"/>
              <p:cNvSpPr>
                <a:spLocks noChangeAspect="1" noChangeShapeType="1"/>
              </p:cNvSpPr>
              <p:nvPr/>
            </p:nvSpPr>
            <p:spPr bwMode="auto">
              <a:xfrm>
                <a:off x="3568" y="1367"/>
                <a:ext cx="25" cy="3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ja-JP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661" name="Line 33"/>
              <p:cNvSpPr>
                <a:spLocks noChangeAspect="1" noChangeShapeType="1"/>
              </p:cNvSpPr>
              <p:nvPr/>
            </p:nvSpPr>
            <p:spPr bwMode="auto">
              <a:xfrm>
                <a:off x="3536" y="1367"/>
                <a:ext cx="57" cy="3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ja-JP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662" name="Line 34"/>
              <p:cNvSpPr>
                <a:spLocks noChangeAspect="1" noChangeShapeType="1"/>
              </p:cNvSpPr>
              <p:nvPr/>
            </p:nvSpPr>
            <p:spPr bwMode="auto">
              <a:xfrm>
                <a:off x="3519" y="1382"/>
                <a:ext cx="74" cy="2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ja-JP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663" name="Line 35"/>
              <p:cNvSpPr>
                <a:spLocks noChangeAspect="1" noChangeShapeType="1"/>
              </p:cNvSpPr>
              <p:nvPr/>
            </p:nvSpPr>
            <p:spPr bwMode="auto">
              <a:xfrm>
                <a:off x="3530" y="1403"/>
                <a:ext cx="63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ja-JP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664" name="Line 36"/>
              <p:cNvSpPr>
                <a:spLocks noChangeAspect="1" noChangeShapeType="1"/>
              </p:cNvSpPr>
              <p:nvPr/>
            </p:nvSpPr>
            <p:spPr bwMode="auto">
              <a:xfrm flipV="1">
                <a:off x="3594" y="1380"/>
                <a:ext cx="31" cy="2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ja-JP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665" name="Line 37"/>
              <p:cNvSpPr>
                <a:spLocks noChangeAspect="1" noChangeShapeType="1"/>
              </p:cNvSpPr>
              <p:nvPr/>
            </p:nvSpPr>
            <p:spPr bwMode="auto">
              <a:xfrm flipV="1">
                <a:off x="3589" y="1387"/>
                <a:ext cx="59" cy="1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ja-JP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666" name="Line 38"/>
              <p:cNvSpPr>
                <a:spLocks noChangeAspect="1" noChangeShapeType="1"/>
              </p:cNvSpPr>
              <p:nvPr/>
            </p:nvSpPr>
            <p:spPr bwMode="auto">
              <a:xfrm>
                <a:off x="3590" y="1403"/>
                <a:ext cx="7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ja-JP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667" name="Line 39"/>
              <p:cNvSpPr>
                <a:spLocks noChangeAspect="1" noChangeShapeType="1"/>
              </p:cNvSpPr>
              <p:nvPr/>
            </p:nvSpPr>
            <p:spPr bwMode="auto">
              <a:xfrm>
                <a:off x="3596" y="1404"/>
                <a:ext cx="69" cy="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ja-JP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668" name="Line 40"/>
              <p:cNvSpPr>
                <a:spLocks noChangeAspect="1" noChangeShapeType="1"/>
              </p:cNvSpPr>
              <p:nvPr/>
            </p:nvSpPr>
            <p:spPr bwMode="auto">
              <a:xfrm>
                <a:off x="3579" y="1404"/>
                <a:ext cx="74" cy="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ja-JP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669" name="Line 41"/>
              <p:cNvSpPr>
                <a:spLocks noChangeAspect="1" noChangeShapeType="1"/>
              </p:cNvSpPr>
              <p:nvPr/>
            </p:nvSpPr>
            <p:spPr bwMode="auto">
              <a:xfrm>
                <a:off x="3596" y="1404"/>
                <a:ext cx="26" cy="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ja-JP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670" name="Line 42"/>
              <p:cNvSpPr>
                <a:spLocks noChangeAspect="1" noChangeShapeType="1"/>
              </p:cNvSpPr>
              <p:nvPr/>
            </p:nvSpPr>
            <p:spPr bwMode="auto">
              <a:xfrm flipH="1">
                <a:off x="3579" y="1404"/>
                <a:ext cx="10" cy="2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ja-JP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671" name="Line 43"/>
              <p:cNvSpPr>
                <a:spLocks noChangeAspect="1" noChangeShapeType="1"/>
              </p:cNvSpPr>
              <p:nvPr/>
            </p:nvSpPr>
            <p:spPr bwMode="auto">
              <a:xfrm flipH="1">
                <a:off x="3553" y="1404"/>
                <a:ext cx="36" cy="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ja-JP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672" name="Line 44"/>
              <p:cNvSpPr>
                <a:spLocks noChangeAspect="1" noChangeShapeType="1"/>
              </p:cNvSpPr>
              <p:nvPr/>
            </p:nvSpPr>
            <p:spPr bwMode="auto">
              <a:xfrm flipV="1">
                <a:off x="3453" y="1403"/>
                <a:ext cx="124" cy="4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ja-JP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673" name="Oval 45"/>
              <p:cNvSpPr>
                <a:spLocks noChangeAspect="1" noChangeArrowheads="1"/>
              </p:cNvSpPr>
              <p:nvPr/>
            </p:nvSpPr>
            <p:spPr bwMode="auto">
              <a:xfrm>
                <a:off x="3469" y="1461"/>
                <a:ext cx="42" cy="38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ja-JP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674" name="Freeform 46"/>
              <p:cNvSpPr>
                <a:spLocks noChangeAspect="1"/>
              </p:cNvSpPr>
              <p:nvPr/>
            </p:nvSpPr>
            <p:spPr bwMode="auto">
              <a:xfrm>
                <a:off x="3472" y="1461"/>
                <a:ext cx="40" cy="38"/>
              </a:xfrm>
              <a:custGeom>
                <a:avLst/>
                <a:gdLst>
                  <a:gd name="T0" fmla="*/ 0 w 54"/>
                  <a:gd name="T1" fmla="*/ 1 h 53"/>
                  <a:gd name="T2" fmla="*/ 0 w 54"/>
                  <a:gd name="T3" fmla="*/ 1 h 53"/>
                  <a:gd name="T4" fmla="*/ 0 w 54"/>
                  <a:gd name="T5" fmla="*/ 1 h 53"/>
                  <a:gd name="T6" fmla="*/ 1 w 54"/>
                  <a:gd name="T7" fmla="*/ 1 h 53"/>
                  <a:gd name="T8" fmla="*/ 1 w 54"/>
                  <a:gd name="T9" fmla="*/ 1 h 53"/>
                  <a:gd name="T10" fmla="*/ 1 w 54"/>
                  <a:gd name="T11" fmla="*/ 0 h 53"/>
                  <a:gd name="T12" fmla="*/ 1 w 54"/>
                  <a:gd name="T13" fmla="*/ 0 h 53"/>
                  <a:gd name="T14" fmla="*/ 1 w 54"/>
                  <a:gd name="T15" fmla="*/ 0 h 53"/>
                  <a:gd name="T16" fmla="*/ 1 w 54"/>
                  <a:gd name="T17" fmla="*/ 1 h 53"/>
                  <a:gd name="T18" fmla="*/ 1 w 54"/>
                  <a:gd name="T19" fmla="*/ 1 h 53"/>
                  <a:gd name="T20" fmla="*/ 1 w 54"/>
                  <a:gd name="T21" fmla="*/ 1 h 53"/>
                  <a:gd name="T22" fmla="*/ 1 w 54"/>
                  <a:gd name="T23" fmla="*/ 1 h 53"/>
                  <a:gd name="T24" fmla="*/ 1 w 54"/>
                  <a:gd name="T25" fmla="*/ 1 h 53"/>
                  <a:gd name="T26" fmla="*/ 1 w 54"/>
                  <a:gd name="T27" fmla="*/ 1 h 53"/>
                  <a:gd name="T28" fmla="*/ 1 w 54"/>
                  <a:gd name="T29" fmla="*/ 1 h 53"/>
                  <a:gd name="T30" fmla="*/ 1 w 54"/>
                  <a:gd name="T31" fmla="*/ 1 h 53"/>
                  <a:gd name="T32" fmla="*/ 0 w 54"/>
                  <a:gd name="T33" fmla="*/ 1 h 5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4"/>
                  <a:gd name="T52" fmla="*/ 0 h 53"/>
                  <a:gd name="T53" fmla="*/ 54 w 54"/>
                  <a:gd name="T54" fmla="*/ 53 h 5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4" h="53">
                    <a:moveTo>
                      <a:pt x="0" y="52"/>
                    </a:moveTo>
                    <a:lnTo>
                      <a:pt x="0" y="42"/>
                    </a:lnTo>
                    <a:lnTo>
                      <a:pt x="0" y="31"/>
                    </a:lnTo>
                    <a:lnTo>
                      <a:pt x="8" y="21"/>
                    </a:lnTo>
                    <a:lnTo>
                      <a:pt x="15" y="11"/>
                    </a:lnTo>
                    <a:lnTo>
                      <a:pt x="31" y="0"/>
                    </a:lnTo>
                    <a:lnTo>
                      <a:pt x="38" y="0"/>
                    </a:lnTo>
                    <a:lnTo>
                      <a:pt x="46" y="0"/>
                    </a:lnTo>
                    <a:lnTo>
                      <a:pt x="53" y="11"/>
                    </a:lnTo>
                    <a:lnTo>
                      <a:pt x="46" y="21"/>
                    </a:lnTo>
                    <a:lnTo>
                      <a:pt x="46" y="31"/>
                    </a:lnTo>
                    <a:lnTo>
                      <a:pt x="38" y="42"/>
                    </a:lnTo>
                    <a:lnTo>
                      <a:pt x="31" y="42"/>
                    </a:lnTo>
                    <a:lnTo>
                      <a:pt x="22" y="52"/>
                    </a:lnTo>
                    <a:lnTo>
                      <a:pt x="15" y="52"/>
                    </a:lnTo>
                    <a:lnTo>
                      <a:pt x="8" y="52"/>
                    </a:lnTo>
                    <a:lnTo>
                      <a:pt x="0" y="52"/>
                    </a:lnTo>
                  </a:path>
                </a:pathLst>
              </a:custGeom>
              <a:solidFill>
                <a:schemeClr val="accent1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ja-JP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675" name="Oval 47"/>
              <p:cNvSpPr>
                <a:spLocks noChangeAspect="1" noChangeArrowheads="1"/>
              </p:cNvSpPr>
              <p:nvPr/>
            </p:nvSpPr>
            <p:spPr bwMode="auto">
              <a:xfrm>
                <a:off x="3392" y="1439"/>
                <a:ext cx="37" cy="22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ja-JP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676" name="Freeform 48"/>
              <p:cNvSpPr>
                <a:spLocks noChangeAspect="1"/>
              </p:cNvSpPr>
              <p:nvPr/>
            </p:nvSpPr>
            <p:spPr bwMode="auto">
              <a:xfrm>
                <a:off x="3392" y="1431"/>
                <a:ext cx="33" cy="31"/>
              </a:xfrm>
              <a:custGeom>
                <a:avLst/>
                <a:gdLst>
                  <a:gd name="T0" fmla="*/ 0 w 46"/>
                  <a:gd name="T1" fmla="*/ 1 h 42"/>
                  <a:gd name="T2" fmla="*/ 1 w 46"/>
                  <a:gd name="T3" fmla="*/ 1 h 42"/>
                  <a:gd name="T4" fmla="*/ 1 w 46"/>
                  <a:gd name="T5" fmla="*/ 1 h 42"/>
                  <a:gd name="T6" fmla="*/ 1 w 46"/>
                  <a:gd name="T7" fmla="*/ 0 h 42"/>
                  <a:gd name="T8" fmla="*/ 1 w 46"/>
                  <a:gd name="T9" fmla="*/ 0 h 42"/>
                  <a:gd name="T10" fmla="*/ 1 w 46"/>
                  <a:gd name="T11" fmla="*/ 0 h 42"/>
                  <a:gd name="T12" fmla="*/ 1 w 46"/>
                  <a:gd name="T13" fmla="*/ 1 h 42"/>
                  <a:gd name="T14" fmla="*/ 1 w 46"/>
                  <a:gd name="T15" fmla="*/ 1 h 42"/>
                  <a:gd name="T16" fmla="*/ 1 w 46"/>
                  <a:gd name="T17" fmla="*/ 1 h 42"/>
                  <a:gd name="T18" fmla="*/ 1 w 46"/>
                  <a:gd name="T19" fmla="*/ 1 h 42"/>
                  <a:gd name="T20" fmla="*/ 1 w 46"/>
                  <a:gd name="T21" fmla="*/ 1 h 42"/>
                  <a:gd name="T22" fmla="*/ 1 w 46"/>
                  <a:gd name="T23" fmla="*/ 1 h 42"/>
                  <a:gd name="T24" fmla="*/ 0 w 46"/>
                  <a:gd name="T25" fmla="*/ 1 h 4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46"/>
                  <a:gd name="T40" fmla="*/ 0 h 42"/>
                  <a:gd name="T41" fmla="*/ 46 w 46"/>
                  <a:gd name="T42" fmla="*/ 42 h 42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46" h="42">
                    <a:moveTo>
                      <a:pt x="0" y="30"/>
                    </a:moveTo>
                    <a:lnTo>
                      <a:pt x="7" y="21"/>
                    </a:lnTo>
                    <a:lnTo>
                      <a:pt x="15" y="11"/>
                    </a:lnTo>
                    <a:lnTo>
                      <a:pt x="30" y="0"/>
                    </a:lnTo>
                    <a:lnTo>
                      <a:pt x="37" y="0"/>
                    </a:lnTo>
                    <a:lnTo>
                      <a:pt x="45" y="0"/>
                    </a:lnTo>
                    <a:lnTo>
                      <a:pt x="45" y="11"/>
                    </a:lnTo>
                    <a:lnTo>
                      <a:pt x="37" y="11"/>
                    </a:lnTo>
                    <a:lnTo>
                      <a:pt x="37" y="21"/>
                    </a:lnTo>
                    <a:lnTo>
                      <a:pt x="30" y="30"/>
                    </a:lnTo>
                    <a:lnTo>
                      <a:pt x="22" y="30"/>
                    </a:lnTo>
                    <a:lnTo>
                      <a:pt x="7" y="41"/>
                    </a:lnTo>
                    <a:lnTo>
                      <a:pt x="0" y="30"/>
                    </a:lnTo>
                  </a:path>
                </a:pathLst>
              </a:custGeom>
              <a:solidFill>
                <a:schemeClr val="accent1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ja-JP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677" name="Oval 49"/>
              <p:cNvSpPr>
                <a:spLocks noChangeAspect="1" noChangeArrowheads="1"/>
              </p:cNvSpPr>
              <p:nvPr/>
            </p:nvSpPr>
            <p:spPr bwMode="auto">
              <a:xfrm>
                <a:off x="3392" y="1409"/>
                <a:ext cx="42" cy="22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ja-JP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678" name="Freeform 50"/>
              <p:cNvSpPr>
                <a:spLocks noChangeAspect="1"/>
              </p:cNvSpPr>
              <p:nvPr/>
            </p:nvSpPr>
            <p:spPr bwMode="auto">
              <a:xfrm>
                <a:off x="3392" y="1402"/>
                <a:ext cx="38" cy="38"/>
              </a:xfrm>
              <a:custGeom>
                <a:avLst/>
                <a:gdLst>
                  <a:gd name="T0" fmla="*/ 0 w 53"/>
                  <a:gd name="T1" fmla="*/ 1 h 53"/>
                  <a:gd name="T2" fmla="*/ 1 w 53"/>
                  <a:gd name="T3" fmla="*/ 1 h 53"/>
                  <a:gd name="T4" fmla="*/ 1 w 53"/>
                  <a:gd name="T5" fmla="*/ 1 h 53"/>
                  <a:gd name="T6" fmla="*/ 1 w 53"/>
                  <a:gd name="T7" fmla="*/ 1 h 53"/>
                  <a:gd name="T8" fmla="*/ 1 w 53"/>
                  <a:gd name="T9" fmla="*/ 1 h 53"/>
                  <a:gd name="T10" fmla="*/ 1 w 53"/>
                  <a:gd name="T11" fmla="*/ 0 h 53"/>
                  <a:gd name="T12" fmla="*/ 1 w 53"/>
                  <a:gd name="T13" fmla="*/ 0 h 53"/>
                  <a:gd name="T14" fmla="*/ 1 w 53"/>
                  <a:gd name="T15" fmla="*/ 1 h 53"/>
                  <a:gd name="T16" fmla="*/ 1 w 53"/>
                  <a:gd name="T17" fmla="*/ 1 h 53"/>
                  <a:gd name="T18" fmla="*/ 1 w 53"/>
                  <a:gd name="T19" fmla="*/ 1 h 53"/>
                  <a:gd name="T20" fmla="*/ 1 w 53"/>
                  <a:gd name="T21" fmla="*/ 1 h 53"/>
                  <a:gd name="T22" fmla="*/ 1 w 53"/>
                  <a:gd name="T23" fmla="*/ 1 h 53"/>
                  <a:gd name="T24" fmla="*/ 1 w 53"/>
                  <a:gd name="T25" fmla="*/ 1 h 53"/>
                  <a:gd name="T26" fmla="*/ 1 w 53"/>
                  <a:gd name="T27" fmla="*/ 1 h 53"/>
                  <a:gd name="T28" fmla="*/ 0 w 53"/>
                  <a:gd name="T29" fmla="*/ 1 h 5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53"/>
                  <a:gd name="T46" fmla="*/ 0 h 53"/>
                  <a:gd name="T47" fmla="*/ 53 w 53"/>
                  <a:gd name="T48" fmla="*/ 53 h 53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53" h="53">
                    <a:moveTo>
                      <a:pt x="0" y="41"/>
                    </a:moveTo>
                    <a:lnTo>
                      <a:pt x="7" y="31"/>
                    </a:lnTo>
                    <a:lnTo>
                      <a:pt x="15" y="21"/>
                    </a:lnTo>
                    <a:lnTo>
                      <a:pt x="22" y="10"/>
                    </a:lnTo>
                    <a:lnTo>
                      <a:pt x="30" y="10"/>
                    </a:lnTo>
                    <a:lnTo>
                      <a:pt x="37" y="0"/>
                    </a:lnTo>
                    <a:lnTo>
                      <a:pt x="52" y="0"/>
                    </a:lnTo>
                    <a:lnTo>
                      <a:pt x="52" y="10"/>
                    </a:lnTo>
                    <a:lnTo>
                      <a:pt x="45" y="21"/>
                    </a:lnTo>
                    <a:lnTo>
                      <a:pt x="37" y="31"/>
                    </a:lnTo>
                    <a:lnTo>
                      <a:pt x="30" y="31"/>
                    </a:lnTo>
                    <a:lnTo>
                      <a:pt x="22" y="41"/>
                    </a:lnTo>
                    <a:lnTo>
                      <a:pt x="15" y="41"/>
                    </a:lnTo>
                    <a:lnTo>
                      <a:pt x="7" y="52"/>
                    </a:lnTo>
                    <a:lnTo>
                      <a:pt x="0" y="41"/>
                    </a:lnTo>
                  </a:path>
                </a:pathLst>
              </a:custGeom>
              <a:solidFill>
                <a:schemeClr val="accent1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ja-JP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0633" name="Rectangle 51"/>
            <p:cNvSpPr>
              <a:spLocks noChangeAspect="1" noChangeArrowheads="1"/>
            </p:cNvSpPr>
            <p:nvPr/>
          </p:nvSpPr>
          <p:spPr bwMode="auto">
            <a:xfrm>
              <a:off x="5057" y="981"/>
              <a:ext cx="347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ja-JP" sz="1600" b="1">
                  <a:solidFill>
                    <a:srgbClr val="000000"/>
                  </a:solidFill>
                  <a:ea typeface="ＭＳ ゴシック" pitchFamily="49" charset="-128"/>
                </a:rPr>
                <a:t>TDRS</a:t>
              </a:r>
            </a:p>
          </p:txBody>
        </p:sp>
      </p:grpSp>
      <p:pic>
        <p:nvPicPr>
          <p:cNvPr id="10245" name="Picture 5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45250" y="404813"/>
            <a:ext cx="1079500" cy="5762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0246" name="Rectangle 53"/>
          <p:cNvSpPr>
            <a:spLocks noChangeAspect="1" noChangeArrowheads="1"/>
          </p:cNvSpPr>
          <p:nvPr/>
        </p:nvSpPr>
        <p:spPr bwMode="auto">
          <a:xfrm>
            <a:off x="7596188" y="549275"/>
            <a:ext cx="12509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altLang="ja-JP" sz="1600" b="1">
                <a:solidFill>
                  <a:srgbClr val="000000"/>
                </a:solidFill>
                <a:ea typeface="ＭＳ ゴシック" pitchFamily="49" charset="-128"/>
              </a:rPr>
              <a:t>Terra/ASTER</a:t>
            </a:r>
          </a:p>
        </p:txBody>
      </p:sp>
      <p:sp>
        <p:nvSpPr>
          <p:cNvPr id="10247" name="Freeform 54"/>
          <p:cNvSpPr>
            <a:spLocks noChangeAspect="1"/>
          </p:cNvSpPr>
          <p:nvPr/>
        </p:nvSpPr>
        <p:spPr bwMode="auto">
          <a:xfrm rot="1896450">
            <a:off x="7113588" y="1190625"/>
            <a:ext cx="842962" cy="77788"/>
          </a:xfrm>
          <a:custGeom>
            <a:avLst/>
            <a:gdLst>
              <a:gd name="T0" fmla="*/ 2147483647 w 1379"/>
              <a:gd name="T1" fmla="*/ 2147483647 h 51"/>
              <a:gd name="T2" fmla="*/ 2147483647 w 1379"/>
              <a:gd name="T3" fmla="*/ 2147483647 h 51"/>
              <a:gd name="T4" fmla="*/ 2147483647 w 1379"/>
              <a:gd name="T5" fmla="*/ 0 h 51"/>
              <a:gd name="T6" fmla="*/ 0 w 1379"/>
              <a:gd name="T7" fmla="*/ 0 h 51"/>
              <a:gd name="T8" fmla="*/ 0 60000 65536"/>
              <a:gd name="T9" fmla="*/ 0 60000 65536"/>
              <a:gd name="T10" fmla="*/ 0 60000 65536"/>
              <a:gd name="T11" fmla="*/ 0 60000 65536"/>
              <a:gd name="T12" fmla="*/ 0 w 1379"/>
              <a:gd name="T13" fmla="*/ 0 h 51"/>
              <a:gd name="T14" fmla="*/ 1379 w 1379"/>
              <a:gd name="T15" fmla="*/ 51 h 5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79" h="51">
                <a:moveTo>
                  <a:pt x="1378" y="50"/>
                </a:moveTo>
                <a:lnTo>
                  <a:pt x="427" y="50"/>
                </a:lnTo>
                <a:lnTo>
                  <a:pt x="658" y="0"/>
                </a:lnTo>
                <a:lnTo>
                  <a:pt x="0" y="0"/>
                </a:lnTo>
              </a:path>
            </a:pathLst>
          </a:custGeom>
          <a:noFill/>
          <a:ln w="25400" cap="rnd" cmpd="sng">
            <a:solidFill>
              <a:srgbClr val="0000FF"/>
            </a:solidFill>
            <a:prstDash val="solid"/>
            <a:round/>
            <a:headEnd type="none" w="med" len="lg"/>
            <a:tailEnd type="stealth" w="med" len="lg"/>
          </a:ln>
        </p:spPr>
        <p:txBody>
          <a:bodyPr/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10248" name="Freeform 55"/>
          <p:cNvSpPr>
            <a:spLocks noChangeAspect="1"/>
          </p:cNvSpPr>
          <p:nvPr/>
        </p:nvSpPr>
        <p:spPr bwMode="auto">
          <a:xfrm rot="1896450">
            <a:off x="6772275" y="1293813"/>
            <a:ext cx="985838" cy="88900"/>
          </a:xfrm>
          <a:custGeom>
            <a:avLst/>
            <a:gdLst>
              <a:gd name="T0" fmla="*/ 2147483647 w 1379"/>
              <a:gd name="T1" fmla="*/ 2147483647 h 51"/>
              <a:gd name="T2" fmla="*/ 2147483647 w 1379"/>
              <a:gd name="T3" fmla="*/ 2147483647 h 51"/>
              <a:gd name="T4" fmla="*/ 2147483647 w 1379"/>
              <a:gd name="T5" fmla="*/ 0 h 51"/>
              <a:gd name="T6" fmla="*/ 0 w 1379"/>
              <a:gd name="T7" fmla="*/ 0 h 51"/>
              <a:gd name="T8" fmla="*/ 0 60000 65536"/>
              <a:gd name="T9" fmla="*/ 0 60000 65536"/>
              <a:gd name="T10" fmla="*/ 0 60000 65536"/>
              <a:gd name="T11" fmla="*/ 0 60000 65536"/>
              <a:gd name="T12" fmla="*/ 0 w 1379"/>
              <a:gd name="T13" fmla="*/ 0 h 51"/>
              <a:gd name="T14" fmla="*/ 1379 w 1379"/>
              <a:gd name="T15" fmla="*/ 51 h 5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79" h="51">
                <a:moveTo>
                  <a:pt x="1378" y="50"/>
                </a:moveTo>
                <a:lnTo>
                  <a:pt x="427" y="50"/>
                </a:lnTo>
                <a:lnTo>
                  <a:pt x="658" y="0"/>
                </a:lnTo>
                <a:lnTo>
                  <a:pt x="0" y="0"/>
                </a:lnTo>
              </a:path>
            </a:pathLst>
          </a:custGeom>
          <a:noFill/>
          <a:ln w="25400" cap="rnd" cmpd="sng">
            <a:solidFill>
              <a:srgbClr val="0000FF"/>
            </a:solidFill>
            <a:prstDash val="solid"/>
            <a:round/>
            <a:headEnd type="stealth" w="med" len="lg"/>
            <a:tailEnd type="none" w="med" len="lg"/>
          </a:ln>
        </p:spPr>
        <p:txBody>
          <a:bodyPr/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10249" name="Freeform 56"/>
          <p:cNvSpPr>
            <a:spLocks noChangeAspect="1"/>
          </p:cNvSpPr>
          <p:nvPr/>
        </p:nvSpPr>
        <p:spPr bwMode="auto">
          <a:xfrm rot="1636557">
            <a:off x="7810500" y="2441575"/>
            <a:ext cx="649288" cy="627063"/>
          </a:xfrm>
          <a:custGeom>
            <a:avLst/>
            <a:gdLst>
              <a:gd name="T0" fmla="*/ 0 w 768"/>
              <a:gd name="T1" fmla="*/ 0 h 744"/>
              <a:gd name="T2" fmla="*/ 2147483647 w 768"/>
              <a:gd name="T3" fmla="*/ 2147483647 h 744"/>
              <a:gd name="T4" fmla="*/ 2147483647 w 768"/>
              <a:gd name="T5" fmla="*/ 2147483647 h 744"/>
              <a:gd name="T6" fmla="*/ 2147483647 w 768"/>
              <a:gd name="T7" fmla="*/ 2147483647 h 744"/>
              <a:gd name="T8" fmla="*/ 0 60000 65536"/>
              <a:gd name="T9" fmla="*/ 0 60000 65536"/>
              <a:gd name="T10" fmla="*/ 0 60000 65536"/>
              <a:gd name="T11" fmla="*/ 0 60000 65536"/>
              <a:gd name="T12" fmla="*/ 0 w 768"/>
              <a:gd name="T13" fmla="*/ 0 h 744"/>
              <a:gd name="T14" fmla="*/ 768 w 768"/>
              <a:gd name="T15" fmla="*/ 744 h 7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8" h="744">
                <a:moveTo>
                  <a:pt x="0" y="0"/>
                </a:moveTo>
                <a:lnTo>
                  <a:pt x="477" y="410"/>
                </a:lnTo>
                <a:lnTo>
                  <a:pt x="306" y="377"/>
                </a:lnTo>
                <a:lnTo>
                  <a:pt x="767" y="743"/>
                </a:lnTo>
              </a:path>
            </a:pathLst>
          </a:custGeom>
          <a:noFill/>
          <a:ln w="28575" cap="rnd" cmpd="sng">
            <a:solidFill>
              <a:schemeClr val="accent2"/>
            </a:solidFill>
            <a:prstDash val="solid"/>
            <a:round/>
            <a:headEnd type="none" w="med" len="lg"/>
            <a:tailEnd type="stealth" w="med" len="lg"/>
          </a:ln>
        </p:spPr>
        <p:txBody>
          <a:bodyPr/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grpSp>
        <p:nvGrpSpPr>
          <p:cNvPr id="4" name="Group 57"/>
          <p:cNvGrpSpPr>
            <a:grpSpLocks/>
          </p:cNvGrpSpPr>
          <p:nvPr/>
        </p:nvGrpSpPr>
        <p:grpSpPr bwMode="auto">
          <a:xfrm rot="-355937">
            <a:off x="5441950" y="2852738"/>
            <a:ext cx="1074738" cy="1133475"/>
            <a:chOff x="3886" y="2074"/>
            <a:chExt cx="677" cy="714"/>
          </a:xfrm>
        </p:grpSpPr>
        <p:sp>
          <p:nvSpPr>
            <p:cNvPr id="10628" name="Freeform 58"/>
            <p:cNvSpPr>
              <a:spLocks/>
            </p:cNvSpPr>
            <p:nvPr/>
          </p:nvSpPr>
          <p:spPr bwMode="auto">
            <a:xfrm rot="3121263">
              <a:off x="4323" y="2063"/>
              <a:ext cx="230" cy="251"/>
            </a:xfrm>
            <a:custGeom>
              <a:avLst/>
              <a:gdLst>
                <a:gd name="T0" fmla="*/ 1982 w 201"/>
                <a:gd name="T1" fmla="*/ 0 h 174"/>
                <a:gd name="T2" fmla="*/ 2142 w 201"/>
                <a:gd name="T3" fmla="*/ 26427 h 174"/>
                <a:gd name="T4" fmla="*/ 1982 w 201"/>
                <a:gd name="T5" fmla="*/ 41256 h 174"/>
                <a:gd name="T6" fmla="*/ 1821 w 201"/>
                <a:gd name="T7" fmla="*/ 41256 h 174"/>
                <a:gd name="T8" fmla="*/ 1684 w 201"/>
                <a:gd name="T9" fmla="*/ 51604 h 174"/>
                <a:gd name="T10" fmla="*/ 1196 w 201"/>
                <a:gd name="T11" fmla="*/ 64364 h 174"/>
                <a:gd name="T12" fmla="*/ 655 w 201"/>
                <a:gd name="T13" fmla="*/ 59513 h 174"/>
                <a:gd name="T14" fmla="*/ 144 w 201"/>
                <a:gd name="T15" fmla="*/ 61443 h 174"/>
                <a:gd name="T16" fmla="*/ 0 w 201"/>
                <a:gd name="T17" fmla="*/ 57747 h 174"/>
                <a:gd name="T18" fmla="*/ 0 w 201"/>
                <a:gd name="T19" fmla="*/ 71433 h 174"/>
                <a:gd name="T20" fmla="*/ 110 w 201"/>
                <a:gd name="T21" fmla="*/ 82549 h 174"/>
                <a:gd name="T22" fmla="*/ 283 w 201"/>
                <a:gd name="T23" fmla="*/ 97421 h 174"/>
                <a:gd name="T24" fmla="*/ 463 w 201"/>
                <a:gd name="T25" fmla="*/ 92847 h 174"/>
                <a:gd name="T26" fmla="*/ 546 w 201"/>
                <a:gd name="T27" fmla="*/ 102372 h 174"/>
                <a:gd name="T28" fmla="*/ 655 w 201"/>
                <a:gd name="T29" fmla="*/ 102372 h 174"/>
                <a:gd name="T30" fmla="*/ 793 w 201"/>
                <a:gd name="T31" fmla="*/ 119079 h 174"/>
                <a:gd name="T32" fmla="*/ 982 w 201"/>
                <a:gd name="T33" fmla="*/ 129363 h 174"/>
                <a:gd name="T34" fmla="*/ 907 w 201"/>
                <a:gd name="T35" fmla="*/ 140533 h 174"/>
                <a:gd name="T36" fmla="*/ 1124 w 201"/>
                <a:gd name="T37" fmla="*/ 154902 h 174"/>
                <a:gd name="T38" fmla="*/ 1071 w 201"/>
                <a:gd name="T39" fmla="*/ 173343 h 174"/>
                <a:gd name="T40" fmla="*/ 728 w 201"/>
                <a:gd name="T41" fmla="*/ 183299 h 174"/>
                <a:gd name="T42" fmla="*/ 818 w 201"/>
                <a:gd name="T43" fmla="*/ 192301 h 174"/>
                <a:gd name="T44" fmla="*/ 982 w 201"/>
                <a:gd name="T45" fmla="*/ 202723 h 174"/>
                <a:gd name="T46" fmla="*/ 1071 w 201"/>
                <a:gd name="T47" fmla="*/ 213025 h 174"/>
                <a:gd name="T48" fmla="*/ 1124 w 201"/>
                <a:gd name="T49" fmla="*/ 229514 h 174"/>
                <a:gd name="T50" fmla="*/ 1359 w 201"/>
                <a:gd name="T51" fmla="*/ 247790 h 174"/>
                <a:gd name="T52" fmla="*/ 1514 w 201"/>
                <a:gd name="T53" fmla="*/ 240871 h 174"/>
                <a:gd name="T54" fmla="*/ 1684 w 201"/>
                <a:gd name="T55" fmla="*/ 257698 h 174"/>
                <a:gd name="T56" fmla="*/ 1872 w 201"/>
                <a:gd name="T57" fmla="*/ 264414 h 174"/>
                <a:gd name="T58" fmla="*/ 1927 w 201"/>
                <a:gd name="T59" fmla="*/ 261493 h 174"/>
                <a:gd name="T60" fmla="*/ 1961 w 201"/>
                <a:gd name="T61" fmla="*/ 247790 h 174"/>
                <a:gd name="T62" fmla="*/ 1927 w 201"/>
                <a:gd name="T63" fmla="*/ 233530 h 174"/>
                <a:gd name="T64" fmla="*/ 2052 w 201"/>
                <a:gd name="T65" fmla="*/ 226758 h 174"/>
                <a:gd name="T66" fmla="*/ 2102 w 201"/>
                <a:gd name="T67" fmla="*/ 213025 h 174"/>
                <a:gd name="T68" fmla="*/ 1837 w 201"/>
                <a:gd name="T69" fmla="*/ 209646 h 174"/>
                <a:gd name="T70" fmla="*/ 1552 w 201"/>
                <a:gd name="T71" fmla="*/ 216914 h 174"/>
                <a:gd name="T72" fmla="*/ 1315 w 201"/>
                <a:gd name="T73" fmla="*/ 216914 h 174"/>
                <a:gd name="T74" fmla="*/ 1427 w 201"/>
                <a:gd name="T75" fmla="*/ 200336 h 174"/>
                <a:gd name="T76" fmla="*/ 1605 w 201"/>
                <a:gd name="T77" fmla="*/ 200336 h 174"/>
                <a:gd name="T78" fmla="*/ 1821 w 201"/>
                <a:gd name="T79" fmla="*/ 190070 h 174"/>
                <a:gd name="T80" fmla="*/ 1872 w 201"/>
                <a:gd name="T81" fmla="*/ 171727 h 174"/>
                <a:gd name="T82" fmla="*/ 2123 w 201"/>
                <a:gd name="T83" fmla="*/ 162319 h 174"/>
                <a:gd name="T84" fmla="*/ 2208 w 201"/>
                <a:gd name="T85" fmla="*/ 158087 h 174"/>
                <a:gd name="T86" fmla="*/ 2579 w 201"/>
                <a:gd name="T87" fmla="*/ 159105 h 174"/>
                <a:gd name="T88" fmla="*/ 2595 w 201"/>
                <a:gd name="T89" fmla="*/ 154902 h 174"/>
                <a:gd name="T90" fmla="*/ 2852 w 201"/>
                <a:gd name="T91" fmla="*/ 148644 h 174"/>
                <a:gd name="T92" fmla="*/ 2579 w 201"/>
                <a:gd name="T93" fmla="*/ 129363 h 174"/>
                <a:gd name="T94" fmla="*/ 2451 w 201"/>
                <a:gd name="T95" fmla="*/ 119079 h 174"/>
                <a:gd name="T96" fmla="*/ 2568 w 201"/>
                <a:gd name="T97" fmla="*/ 102372 h 174"/>
                <a:gd name="T98" fmla="*/ 2568 w 201"/>
                <a:gd name="T99" fmla="*/ 85849 h 174"/>
                <a:gd name="T100" fmla="*/ 2801 w 201"/>
                <a:gd name="T101" fmla="*/ 69841 h 174"/>
                <a:gd name="T102" fmla="*/ 2752 w 201"/>
                <a:gd name="T103" fmla="*/ 61443 h 174"/>
                <a:gd name="T104" fmla="*/ 2852 w 201"/>
                <a:gd name="T105" fmla="*/ 59513 h 174"/>
                <a:gd name="T106" fmla="*/ 2852 w 201"/>
                <a:gd name="T107" fmla="*/ 44619 h 174"/>
                <a:gd name="T108" fmla="*/ 2960 w 201"/>
                <a:gd name="T109" fmla="*/ 36509 h 174"/>
                <a:gd name="T110" fmla="*/ 2805 w 201"/>
                <a:gd name="T111" fmla="*/ 30931 h 174"/>
                <a:gd name="T112" fmla="*/ 2752 w 201"/>
                <a:gd name="T113" fmla="*/ 30931 h 174"/>
                <a:gd name="T114" fmla="*/ 2349 w 201"/>
                <a:gd name="T115" fmla="*/ 12700 h 174"/>
                <a:gd name="T116" fmla="*/ 1982 w 201"/>
                <a:gd name="T117" fmla="*/ 0 h 17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01"/>
                <a:gd name="T178" fmla="*/ 0 h 174"/>
                <a:gd name="T179" fmla="*/ 201 w 201"/>
                <a:gd name="T180" fmla="*/ 174 h 17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01" h="174">
                  <a:moveTo>
                    <a:pt x="135" y="0"/>
                  </a:moveTo>
                  <a:lnTo>
                    <a:pt x="145" y="17"/>
                  </a:lnTo>
                  <a:lnTo>
                    <a:pt x="135" y="27"/>
                  </a:lnTo>
                  <a:lnTo>
                    <a:pt x="123" y="27"/>
                  </a:lnTo>
                  <a:lnTo>
                    <a:pt x="114" y="34"/>
                  </a:lnTo>
                  <a:lnTo>
                    <a:pt x="81" y="42"/>
                  </a:lnTo>
                  <a:lnTo>
                    <a:pt x="45" y="39"/>
                  </a:lnTo>
                  <a:lnTo>
                    <a:pt x="10" y="40"/>
                  </a:lnTo>
                  <a:lnTo>
                    <a:pt x="0" y="38"/>
                  </a:lnTo>
                  <a:lnTo>
                    <a:pt x="0" y="47"/>
                  </a:lnTo>
                  <a:lnTo>
                    <a:pt x="8" y="54"/>
                  </a:lnTo>
                  <a:lnTo>
                    <a:pt x="19" y="64"/>
                  </a:lnTo>
                  <a:lnTo>
                    <a:pt x="31" y="61"/>
                  </a:lnTo>
                  <a:lnTo>
                    <a:pt x="37" y="67"/>
                  </a:lnTo>
                  <a:lnTo>
                    <a:pt x="45" y="67"/>
                  </a:lnTo>
                  <a:lnTo>
                    <a:pt x="53" y="78"/>
                  </a:lnTo>
                  <a:lnTo>
                    <a:pt x="66" y="85"/>
                  </a:lnTo>
                  <a:lnTo>
                    <a:pt x="61" y="92"/>
                  </a:lnTo>
                  <a:lnTo>
                    <a:pt x="76" y="102"/>
                  </a:lnTo>
                  <a:lnTo>
                    <a:pt x="72" y="114"/>
                  </a:lnTo>
                  <a:lnTo>
                    <a:pt x="49" y="120"/>
                  </a:lnTo>
                  <a:lnTo>
                    <a:pt x="55" y="126"/>
                  </a:lnTo>
                  <a:lnTo>
                    <a:pt x="66" y="133"/>
                  </a:lnTo>
                  <a:lnTo>
                    <a:pt x="72" y="140"/>
                  </a:lnTo>
                  <a:lnTo>
                    <a:pt x="76" y="151"/>
                  </a:lnTo>
                  <a:lnTo>
                    <a:pt x="92" y="163"/>
                  </a:lnTo>
                  <a:lnTo>
                    <a:pt x="103" y="158"/>
                  </a:lnTo>
                  <a:lnTo>
                    <a:pt x="114" y="169"/>
                  </a:lnTo>
                  <a:lnTo>
                    <a:pt x="127" y="173"/>
                  </a:lnTo>
                  <a:lnTo>
                    <a:pt x="130" y="172"/>
                  </a:lnTo>
                  <a:lnTo>
                    <a:pt x="132" y="163"/>
                  </a:lnTo>
                  <a:lnTo>
                    <a:pt x="130" y="153"/>
                  </a:lnTo>
                  <a:lnTo>
                    <a:pt x="138" y="149"/>
                  </a:lnTo>
                  <a:lnTo>
                    <a:pt x="142" y="140"/>
                  </a:lnTo>
                  <a:lnTo>
                    <a:pt x="124" y="137"/>
                  </a:lnTo>
                  <a:lnTo>
                    <a:pt x="104" y="143"/>
                  </a:lnTo>
                  <a:lnTo>
                    <a:pt x="88" y="143"/>
                  </a:lnTo>
                  <a:lnTo>
                    <a:pt x="96" y="132"/>
                  </a:lnTo>
                  <a:lnTo>
                    <a:pt x="108" y="132"/>
                  </a:lnTo>
                  <a:lnTo>
                    <a:pt x="123" y="125"/>
                  </a:lnTo>
                  <a:lnTo>
                    <a:pt x="127" y="112"/>
                  </a:lnTo>
                  <a:lnTo>
                    <a:pt x="143" y="107"/>
                  </a:lnTo>
                  <a:lnTo>
                    <a:pt x="150" y="104"/>
                  </a:lnTo>
                  <a:lnTo>
                    <a:pt x="174" y="105"/>
                  </a:lnTo>
                  <a:lnTo>
                    <a:pt x="176" y="102"/>
                  </a:lnTo>
                  <a:lnTo>
                    <a:pt x="192" y="98"/>
                  </a:lnTo>
                  <a:lnTo>
                    <a:pt x="174" y="85"/>
                  </a:lnTo>
                  <a:lnTo>
                    <a:pt x="166" y="78"/>
                  </a:lnTo>
                  <a:lnTo>
                    <a:pt x="173" y="67"/>
                  </a:lnTo>
                  <a:lnTo>
                    <a:pt x="173" y="56"/>
                  </a:lnTo>
                  <a:lnTo>
                    <a:pt x="189" y="46"/>
                  </a:lnTo>
                  <a:lnTo>
                    <a:pt x="185" y="40"/>
                  </a:lnTo>
                  <a:lnTo>
                    <a:pt x="192" y="39"/>
                  </a:lnTo>
                  <a:lnTo>
                    <a:pt x="192" y="29"/>
                  </a:lnTo>
                  <a:lnTo>
                    <a:pt x="200" y="24"/>
                  </a:lnTo>
                  <a:lnTo>
                    <a:pt x="190" y="20"/>
                  </a:lnTo>
                  <a:lnTo>
                    <a:pt x="185" y="20"/>
                  </a:lnTo>
                  <a:lnTo>
                    <a:pt x="159" y="8"/>
                  </a:lnTo>
                  <a:lnTo>
                    <a:pt x="135" y="0"/>
                  </a:lnTo>
                </a:path>
              </a:pathLst>
            </a:custGeom>
            <a:solidFill>
              <a:srgbClr val="FF0066"/>
            </a:solidFill>
            <a:ln w="12700" cap="rnd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629" name="Freeform 59"/>
            <p:cNvSpPr>
              <a:spLocks/>
            </p:cNvSpPr>
            <p:nvPr/>
          </p:nvSpPr>
          <p:spPr bwMode="auto">
            <a:xfrm rot="3121263">
              <a:off x="4105" y="2284"/>
              <a:ext cx="315" cy="569"/>
            </a:xfrm>
            <a:custGeom>
              <a:avLst/>
              <a:gdLst>
                <a:gd name="T0" fmla="*/ 1218 w 276"/>
                <a:gd name="T1" fmla="*/ 20058 h 394"/>
                <a:gd name="T2" fmla="*/ 1624 w 276"/>
                <a:gd name="T3" fmla="*/ 26717 h 394"/>
                <a:gd name="T4" fmla="*/ 1998 w 276"/>
                <a:gd name="T5" fmla="*/ 55417 h 394"/>
                <a:gd name="T6" fmla="*/ 2202 w 276"/>
                <a:gd name="T7" fmla="*/ 80031 h 394"/>
                <a:gd name="T8" fmla="*/ 2535 w 276"/>
                <a:gd name="T9" fmla="*/ 110984 h 394"/>
                <a:gd name="T10" fmla="*/ 2388 w 276"/>
                <a:gd name="T11" fmla="*/ 126000 h 394"/>
                <a:gd name="T12" fmla="*/ 3051 w 276"/>
                <a:gd name="T13" fmla="*/ 167833 h 394"/>
                <a:gd name="T14" fmla="*/ 3207 w 276"/>
                <a:gd name="T15" fmla="*/ 203647 h 394"/>
                <a:gd name="T16" fmla="*/ 3746 w 276"/>
                <a:gd name="T17" fmla="*/ 227204 h 394"/>
                <a:gd name="T18" fmla="*/ 3869 w 276"/>
                <a:gd name="T19" fmla="*/ 275857 h 394"/>
                <a:gd name="T20" fmla="*/ 3300 w 276"/>
                <a:gd name="T21" fmla="*/ 284226 h 394"/>
                <a:gd name="T22" fmla="*/ 3207 w 276"/>
                <a:gd name="T23" fmla="*/ 310971 h 394"/>
                <a:gd name="T24" fmla="*/ 3273 w 276"/>
                <a:gd name="T25" fmla="*/ 340886 h 394"/>
                <a:gd name="T26" fmla="*/ 3110 w 276"/>
                <a:gd name="T27" fmla="*/ 371690 h 394"/>
                <a:gd name="T28" fmla="*/ 2786 w 276"/>
                <a:gd name="T29" fmla="*/ 400299 h 394"/>
                <a:gd name="T30" fmla="*/ 2690 w 276"/>
                <a:gd name="T31" fmla="*/ 428145 h 394"/>
                <a:gd name="T32" fmla="*/ 2856 w 276"/>
                <a:gd name="T33" fmla="*/ 456020 h 394"/>
                <a:gd name="T34" fmla="*/ 2820 w 276"/>
                <a:gd name="T35" fmla="*/ 490770 h 394"/>
                <a:gd name="T36" fmla="*/ 2423 w 276"/>
                <a:gd name="T37" fmla="*/ 487819 h 394"/>
                <a:gd name="T38" fmla="*/ 2165 w 276"/>
                <a:gd name="T39" fmla="*/ 468826 h 394"/>
                <a:gd name="T40" fmla="*/ 1998 w 276"/>
                <a:gd name="T41" fmla="*/ 446607 h 394"/>
                <a:gd name="T42" fmla="*/ 1656 w 276"/>
                <a:gd name="T43" fmla="*/ 468826 h 394"/>
                <a:gd name="T44" fmla="*/ 1475 w 276"/>
                <a:gd name="T45" fmla="*/ 497257 h 394"/>
                <a:gd name="T46" fmla="*/ 1218 w 276"/>
                <a:gd name="T47" fmla="*/ 528507 h 394"/>
                <a:gd name="T48" fmla="*/ 996 w 276"/>
                <a:gd name="T49" fmla="*/ 548068 h 394"/>
                <a:gd name="T50" fmla="*/ 980 w 276"/>
                <a:gd name="T51" fmla="*/ 580937 h 394"/>
                <a:gd name="T52" fmla="*/ 603 w 276"/>
                <a:gd name="T53" fmla="*/ 588921 h 394"/>
                <a:gd name="T54" fmla="*/ 224 w 276"/>
                <a:gd name="T55" fmla="*/ 612227 h 394"/>
                <a:gd name="T56" fmla="*/ 324 w 276"/>
                <a:gd name="T57" fmla="*/ 554202 h 394"/>
                <a:gd name="T58" fmla="*/ 380 w 276"/>
                <a:gd name="T59" fmla="*/ 501537 h 394"/>
                <a:gd name="T60" fmla="*/ 528 w 276"/>
                <a:gd name="T61" fmla="*/ 473857 h 394"/>
                <a:gd name="T62" fmla="*/ 881 w 276"/>
                <a:gd name="T63" fmla="*/ 462684 h 394"/>
                <a:gd name="T64" fmla="*/ 1218 w 276"/>
                <a:gd name="T65" fmla="*/ 423932 h 394"/>
                <a:gd name="T66" fmla="*/ 1427 w 276"/>
                <a:gd name="T67" fmla="*/ 414517 h 394"/>
                <a:gd name="T68" fmla="*/ 1586 w 276"/>
                <a:gd name="T69" fmla="*/ 382962 h 394"/>
                <a:gd name="T70" fmla="*/ 1371 w 276"/>
                <a:gd name="T71" fmla="*/ 323193 h 394"/>
                <a:gd name="T72" fmla="*/ 1072 w 276"/>
                <a:gd name="T73" fmla="*/ 299043 h 394"/>
                <a:gd name="T74" fmla="*/ 1218 w 276"/>
                <a:gd name="T75" fmla="*/ 273994 h 394"/>
                <a:gd name="T76" fmla="*/ 1303 w 276"/>
                <a:gd name="T77" fmla="*/ 301268 h 394"/>
                <a:gd name="T78" fmla="*/ 1534 w 276"/>
                <a:gd name="T79" fmla="*/ 309250 h 394"/>
                <a:gd name="T80" fmla="*/ 1683 w 276"/>
                <a:gd name="T81" fmla="*/ 293549 h 394"/>
                <a:gd name="T82" fmla="*/ 1810 w 276"/>
                <a:gd name="T83" fmla="*/ 269094 h 394"/>
                <a:gd name="T84" fmla="*/ 1656 w 276"/>
                <a:gd name="T85" fmla="*/ 207070 h 394"/>
                <a:gd name="T86" fmla="*/ 1624 w 276"/>
                <a:gd name="T87" fmla="*/ 172440 h 394"/>
                <a:gd name="T88" fmla="*/ 1475 w 276"/>
                <a:gd name="T89" fmla="*/ 150850 h 394"/>
                <a:gd name="T90" fmla="*/ 1147 w 276"/>
                <a:gd name="T91" fmla="*/ 121503 h 394"/>
                <a:gd name="T92" fmla="*/ 980 w 276"/>
                <a:gd name="T93" fmla="*/ 102283 h 394"/>
                <a:gd name="T94" fmla="*/ 698 w 276"/>
                <a:gd name="T95" fmla="*/ 104455 h 394"/>
                <a:gd name="T96" fmla="*/ 528 w 276"/>
                <a:gd name="T97" fmla="*/ 80031 h 394"/>
                <a:gd name="T98" fmla="*/ 356 w 276"/>
                <a:gd name="T99" fmla="*/ 70825 h 394"/>
                <a:gd name="T100" fmla="*/ 172 w 276"/>
                <a:gd name="T101" fmla="*/ 43364 h 394"/>
                <a:gd name="T102" fmla="*/ 455 w 276"/>
                <a:gd name="T103" fmla="*/ 33959 h 394"/>
                <a:gd name="T104" fmla="*/ 603 w 276"/>
                <a:gd name="T105" fmla="*/ 31330 h 394"/>
                <a:gd name="T106" fmla="*/ 528 w 276"/>
                <a:gd name="T107" fmla="*/ 10402 h 394"/>
                <a:gd name="T108" fmla="*/ 292 w 276"/>
                <a:gd name="T109" fmla="*/ 20058 h 394"/>
                <a:gd name="T110" fmla="*/ 514 w 276"/>
                <a:gd name="T111" fmla="*/ 0 h 394"/>
                <a:gd name="T112" fmla="*/ 935 w 276"/>
                <a:gd name="T113" fmla="*/ 23515 h 39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76"/>
                <a:gd name="T172" fmla="*/ 0 h 394"/>
                <a:gd name="T173" fmla="*/ 276 w 276"/>
                <a:gd name="T174" fmla="*/ 394 h 39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76" h="394">
                  <a:moveTo>
                    <a:pt x="67" y="15"/>
                  </a:moveTo>
                  <a:lnTo>
                    <a:pt x="87" y="13"/>
                  </a:lnTo>
                  <a:lnTo>
                    <a:pt x="102" y="17"/>
                  </a:lnTo>
                  <a:lnTo>
                    <a:pt x="115" y="17"/>
                  </a:lnTo>
                  <a:lnTo>
                    <a:pt x="133" y="24"/>
                  </a:lnTo>
                  <a:lnTo>
                    <a:pt x="142" y="35"/>
                  </a:lnTo>
                  <a:lnTo>
                    <a:pt x="154" y="39"/>
                  </a:lnTo>
                  <a:lnTo>
                    <a:pt x="156" y="51"/>
                  </a:lnTo>
                  <a:lnTo>
                    <a:pt x="162" y="61"/>
                  </a:lnTo>
                  <a:lnTo>
                    <a:pt x="181" y="71"/>
                  </a:lnTo>
                  <a:lnTo>
                    <a:pt x="160" y="75"/>
                  </a:lnTo>
                  <a:lnTo>
                    <a:pt x="170" y="81"/>
                  </a:lnTo>
                  <a:lnTo>
                    <a:pt x="175" y="88"/>
                  </a:lnTo>
                  <a:lnTo>
                    <a:pt x="216" y="108"/>
                  </a:lnTo>
                  <a:lnTo>
                    <a:pt x="217" y="117"/>
                  </a:lnTo>
                  <a:lnTo>
                    <a:pt x="228" y="131"/>
                  </a:lnTo>
                  <a:lnTo>
                    <a:pt x="240" y="139"/>
                  </a:lnTo>
                  <a:lnTo>
                    <a:pt x="266" y="146"/>
                  </a:lnTo>
                  <a:lnTo>
                    <a:pt x="260" y="159"/>
                  </a:lnTo>
                  <a:lnTo>
                    <a:pt x="275" y="177"/>
                  </a:lnTo>
                  <a:lnTo>
                    <a:pt x="274" y="183"/>
                  </a:lnTo>
                  <a:lnTo>
                    <a:pt x="235" y="183"/>
                  </a:lnTo>
                  <a:lnTo>
                    <a:pt x="235" y="193"/>
                  </a:lnTo>
                  <a:lnTo>
                    <a:pt x="228" y="200"/>
                  </a:lnTo>
                  <a:lnTo>
                    <a:pt x="228" y="206"/>
                  </a:lnTo>
                  <a:lnTo>
                    <a:pt x="232" y="219"/>
                  </a:lnTo>
                  <a:lnTo>
                    <a:pt x="228" y="230"/>
                  </a:lnTo>
                  <a:lnTo>
                    <a:pt x="221" y="239"/>
                  </a:lnTo>
                  <a:lnTo>
                    <a:pt x="212" y="246"/>
                  </a:lnTo>
                  <a:lnTo>
                    <a:pt x="198" y="257"/>
                  </a:lnTo>
                  <a:lnTo>
                    <a:pt x="206" y="268"/>
                  </a:lnTo>
                  <a:lnTo>
                    <a:pt x="191" y="275"/>
                  </a:lnTo>
                  <a:lnTo>
                    <a:pt x="201" y="285"/>
                  </a:lnTo>
                  <a:lnTo>
                    <a:pt x="202" y="293"/>
                  </a:lnTo>
                  <a:lnTo>
                    <a:pt x="206" y="308"/>
                  </a:lnTo>
                  <a:lnTo>
                    <a:pt x="201" y="315"/>
                  </a:lnTo>
                  <a:lnTo>
                    <a:pt x="185" y="312"/>
                  </a:lnTo>
                  <a:lnTo>
                    <a:pt x="173" y="314"/>
                  </a:lnTo>
                  <a:lnTo>
                    <a:pt x="162" y="308"/>
                  </a:lnTo>
                  <a:lnTo>
                    <a:pt x="154" y="301"/>
                  </a:lnTo>
                  <a:lnTo>
                    <a:pt x="151" y="292"/>
                  </a:lnTo>
                  <a:lnTo>
                    <a:pt x="142" y="287"/>
                  </a:lnTo>
                  <a:lnTo>
                    <a:pt x="131" y="294"/>
                  </a:lnTo>
                  <a:lnTo>
                    <a:pt x="117" y="301"/>
                  </a:lnTo>
                  <a:lnTo>
                    <a:pt x="104" y="308"/>
                  </a:lnTo>
                  <a:lnTo>
                    <a:pt x="104" y="319"/>
                  </a:lnTo>
                  <a:lnTo>
                    <a:pt x="94" y="331"/>
                  </a:lnTo>
                  <a:lnTo>
                    <a:pt x="87" y="339"/>
                  </a:lnTo>
                  <a:lnTo>
                    <a:pt x="87" y="346"/>
                  </a:lnTo>
                  <a:lnTo>
                    <a:pt x="71" y="352"/>
                  </a:lnTo>
                  <a:lnTo>
                    <a:pt x="54" y="359"/>
                  </a:lnTo>
                  <a:lnTo>
                    <a:pt x="69" y="373"/>
                  </a:lnTo>
                  <a:lnTo>
                    <a:pt x="59" y="380"/>
                  </a:lnTo>
                  <a:lnTo>
                    <a:pt x="43" y="378"/>
                  </a:lnTo>
                  <a:lnTo>
                    <a:pt x="25" y="393"/>
                  </a:lnTo>
                  <a:lnTo>
                    <a:pt x="16" y="393"/>
                  </a:lnTo>
                  <a:lnTo>
                    <a:pt x="0" y="390"/>
                  </a:lnTo>
                  <a:lnTo>
                    <a:pt x="23" y="356"/>
                  </a:lnTo>
                  <a:lnTo>
                    <a:pt x="16" y="334"/>
                  </a:lnTo>
                  <a:lnTo>
                    <a:pt x="27" y="322"/>
                  </a:lnTo>
                  <a:lnTo>
                    <a:pt x="27" y="312"/>
                  </a:lnTo>
                  <a:lnTo>
                    <a:pt x="38" y="305"/>
                  </a:lnTo>
                  <a:lnTo>
                    <a:pt x="43" y="309"/>
                  </a:lnTo>
                  <a:lnTo>
                    <a:pt x="63" y="297"/>
                  </a:lnTo>
                  <a:lnTo>
                    <a:pt x="71" y="280"/>
                  </a:lnTo>
                  <a:lnTo>
                    <a:pt x="87" y="272"/>
                  </a:lnTo>
                  <a:lnTo>
                    <a:pt x="93" y="261"/>
                  </a:lnTo>
                  <a:lnTo>
                    <a:pt x="102" y="266"/>
                  </a:lnTo>
                  <a:lnTo>
                    <a:pt x="117" y="256"/>
                  </a:lnTo>
                  <a:lnTo>
                    <a:pt x="113" y="246"/>
                  </a:lnTo>
                  <a:lnTo>
                    <a:pt x="104" y="242"/>
                  </a:lnTo>
                  <a:lnTo>
                    <a:pt x="97" y="208"/>
                  </a:lnTo>
                  <a:lnTo>
                    <a:pt x="82" y="200"/>
                  </a:lnTo>
                  <a:lnTo>
                    <a:pt x="77" y="192"/>
                  </a:lnTo>
                  <a:lnTo>
                    <a:pt x="78" y="183"/>
                  </a:lnTo>
                  <a:lnTo>
                    <a:pt x="87" y="176"/>
                  </a:lnTo>
                  <a:lnTo>
                    <a:pt x="93" y="178"/>
                  </a:lnTo>
                  <a:lnTo>
                    <a:pt x="93" y="193"/>
                  </a:lnTo>
                  <a:lnTo>
                    <a:pt x="104" y="197"/>
                  </a:lnTo>
                  <a:lnTo>
                    <a:pt x="109" y="199"/>
                  </a:lnTo>
                  <a:lnTo>
                    <a:pt x="117" y="195"/>
                  </a:lnTo>
                  <a:lnTo>
                    <a:pt x="119" y="188"/>
                  </a:lnTo>
                  <a:lnTo>
                    <a:pt x="119" y="178"/>
                  </a:lnTo>
                  <a:lnTo>
                    <a:pt x="129" y="173"/>
                  </a:lnTo>
                  <a:lnTo>
                    <a:pt x="128" y="155"/>
                  </a:lnTo>
                  <a:lnTo>
                    <a:pt x="117" y="133"/>
                  </a:lnTo>
                  <a:lnTo>
                    <a:pt x="124" y="122"/>
                  </a:lnTo>
                  <a:lnTo>
                    <a:pt x="115" y="111"/>
                  </a:lnTo>
                  <a:lnTo>
                    <a:pt x="104" y="104"/>
                  </a:lnTo>
                  <a:lnTo>
                    <a:pt x="104" y="97"/>
                  </a:lnTo>
                  <a:lnTo>
                    <a:pt x="90" y="86"/>
                  </a:lnTo>
                  <a:lnTo>
                    <a:pt x="82" y="78"/>
                  </a:lnTo>
                  <a:lnTo>
                    <a:pt x="81" y="70"/>
                  </a:lnTo>
                  <a:lnTo>
                    <a:pt x="69" y="66"/>
                  </a:lnTo>
                  <a:lnTo>
                    <a:pt x="56" y="72"/>
                  </a:lnTo>
                  <a:lnTo>
                    <a:pt x="50" y="67"/>
                  </a:lnTo>
                  <a:lnTo>
                    <a:pt x="42" y="58"/>
                  </a:lnTo>
                  <a:lnTo>
                    <a:pt x="38" y="51"/>
                  </a:lnTo>
                  <a:lnTo>
                    <a:pt x="27" y="56"/>
                  </a:lnTo>
                  <a:lnTo>
                    <a:pt x="25" y="46"/>
                  </a:lnTo>
                  <a:lnTo>
                    <a:pt x="25" y="38"/>
                  </a:lnTo>
                  <a:lnTo>
                    <a:pt x="12" y="28"/>
                  </a:lnTo>
                  <a:lnTo>
                    <a:pt x="16" y="22"/>
                  </a:lnTo>
                  <a:lnTo>
                    <a:pt x="32" y="22"/>
                  </a:lnTo>
                  <a:lnTo>
                    <a:pt x="42" y="26"/>
                  </a:lnTo>
                  <a:lnTo>
                    <a:pt x="43" y="20"/>
                  </a:lnTo>
                  <a:lnTo>
                    <a:pt x="51" y="14"/>
                  </a:lnTo>
                  <a:lnTo>
                    <a:pt x="38" y="7"/>
                  </a:lnTo>
                  <a:lnTo>
                    <a:pt x="28" y="14"/>
                  </a:lnTo>
                  <a:lnTo>
                    <a:pt x="21" y="13"/>
                  </a:lnTo>
                  <a:lnTo>
                    <a:pt x="25" y="2"/>
                  </a:lnTo>
                  <a:lnTo>
                    <a:pt x="36" y="0"/>
                  </a:lnTo>
                  <a:lnTo>
                    <a:pt x="50" y="6"/>
                  </a:lnTo>
                  <a:lnTo>
                    <a:pt x="67" y="15"/>
                  </a:lnTo>
                </a:path>
              </a:pathLst>
            </a:custGeom>
            <a:solidFill>
              <a:srgbClr val="FF0066"/>
            </a:solidFill>
            <a:ln w="12700" cap="rnd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630" name="Freeform 60"/>
            <p:cNvSpPr>
              <a:spLocks/>
            </p:cNvSpPr>
            <p:nvPr/>
          </p:nvSpPr>
          <p:spPr bwMode="auto">
            <a:xfrm rot="3121263">
              <a:off x="4034" y="2647"/>
              <a:ext cx="81" cy="109"/>
            </a:xfrm>
            <a:custGeom>
              <a:avLst/>
              <a:gdLst>
                <a:gd name="T0" fmla="*/ 930 w 71"/>
                <a:gd name="T1" fmla="*/ 6470 h 76"/>
                <a:gd name="T2" fmla="*/ 629 w 71"/>
                <a:gd name="T3" fmla="*/ 0 h 76"/>
                <a:gd name="T4" fmla="*/ 534 w 71"/>
                <a:gd name="T5" fmla="*/ 4248 h 76"/>
                <a:gd name="T6" fmla="*/ 404 w 71"/>
                <a:gd name="T7" fmla="*/ 6470 h 76"/>
                <a:gd name="T8" fmla="*/ 325 w 71"/>
                <a:gd name="T9" fmla="*/ 21525 h 76"/>
                <a:gd name="T10" fmla="*/ 219 w 71"/>
                <a:gd name="T11" fmla="*/ 27373 h 76"/>
                <a:gd name="T12" fmla="*/ 209 w 71"/>
                <a:gd name="T13" fmla="*/ 41215 h 76"/>
                <a:gd name="T14" fmla="*/ 160 w 71"/>
                <a:gd name="T15" fmla="*/ 50017 h 76"/>
                <a:gd name="T16" fmla="*/ 0 w 71"/>
                <a:gd name="T17" fmla="*/ 56306 h 76"/>
                <a:gd name="T18" fmla="*/ 64 w 71"/>
                <a:gd name="T19" fmla="*/ 65767 h 76"/>
                <a:gd name="T20" fmla="*/ 73 w 71"/>
                <a:gd name="T21" fmla="*/ 76056 h 76"/>
                <a:gd name="T22" fmla="*/ 0 w 71"/>
                <a:gd name="T23" fmla="*/ 89998 h 76"/>
                <a:gd name="T24" fmla="*/ 73 w 71"/>
                <a:gd name="T25" fmla="*/ 96105 h 76"/>
                <a:gd name="T26" fmla="*/ 183 w 71"/>
                <a:gd name="T27" fmla="*/ 89998 h 76"/>
                <a:gd name="T28" fmla="*/ 276 w 71"/>
                <a:gd name="T29" fmla="*/ 96105 h 76"/>
                <a:gd name="T30" fmla="*/ 371 w 71"/>
                <a:gd name="T31" fmla="*/ 101879 h 76"/>
                <a:gd name="T32" fmla="*/ 483 w 71"/>
                <a:gd name="T33" fmla="*/ 100345 h 76"/>
                <a:gd name="T34" fmla="*/ 629 w 71"/>
                <a:gd name="T35" fmla="*/ 100345 h 76"/>
                <a:gd name="T36" fmla="*/ 714 w 71"/>
                <a:gd name="T37" fmla="*/ 86870 h 76"/>
                <a:gd name="T38" fmla="*/ 609 w 71"/>
                <a:gd name="T39" fmla="*/ 80755 h 76"/>
                <a:gd name="T40" fmla="*/ 609 w 71"/>
                <a:gd name="T41" fmla="*/ 65767 h 76"/>
                <a:gd name="T42" fmla="*/ 534 w 71"/>
                <a:gd name="T43" fmla="*/ 56306 h 76"/>
                <a:gd name="T44" fmla="*/ 674 w 71"/>
                <a:gd name="T45" fmla="*/ 45856 h 76"/>
                <a:gd name="T46" fmla="*/ 769 w 71"/>
                <a:gd name="T47" fmla="*/ 43753 h 76"/>
                <a:gd name="T48" fmla="*/ 891 w 71"/>
                <a:gd name="T49" fmla="*/ 41314 h 76"/>
                <a:gd name="T50" fmla="*/ 979 w 71"/>
                <a:gd name="T51" fmla="*/ 39259 h 76"/>
                <a:gd name="T52" fmla="*/ 979 w 71"/>
                <a:gd name="T53" fmla="*/ 30871 h 76"/>
                <a:gd name="T54" fmla="*/ 840 w 71"/>
                <a:gd name="T55" fmla="*/ 27373 h 76"/>
                <a:gd name="T56" fmla="*/ 930 w 71"/>
                <a:gd name="T57" fmla="*/ 6470 h 7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71"/>
                <a:gd name="T88" fmla="*/ 0 h 76"/>
                <a:gd name="T89" fmla="*/ 71 w 71"/>
                <a:gd name="T90" fmla="*/ 76 h 7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71" h="76">
                  <a:moveTo>
                    <a:pt x="66" y="5"/>
                  </a:moveTo>
                  <a:lnTo>
                    <a:pt x="46" y="0"/>
                  </a:lnTo>
                  <a:lnTo>
                    <a:pt x="39" y="3"/>
                  </a:lnTo>
                  <a:lnTo>
                    <a:pt x="29" y="5"/>
                  </a:lnTo>
                  <a:lnTo>
                    <a:pt x="24" y="16"/>
                  </a:lnTo>
                  <a:lnTo>
                    <a:pt x="16" y="20"/>
                  </a:lnTo>
                  <a:lnTo>
                    <a:pt x="15" y="30"/>
                  </a:lnTo>
                  <a:lnTo>
                    <a:pt x="11" y="37"/>
                  </a:lnTo>
                  <a:lnTo>
                    <a:pt x="0" y="42"/>
                  </a:lnTo>
                  <a:lnTo>
                    <a:pt x="4" y="49"/>
                  </a:lnTo>
                  <a:lnTo>
                    <a:pt x="5" y="56"/>
                  </a:lnTo>
                  <a:lnTo>
                    <a:pt x="0" y="66"/>
                  </a:lnTo>
                  <a:lnTo>
                    <a:pt x="5" y="71"/>
                  </a:lnTo>
                  <a:lnTo>
                    <a:pt x="13" y="66"/>
                  </a:lnTo>
                  <a:lnTo>
                    <a:pt x="20" y="71"/>
                  </a:lnTo>
                  <a:lnTo>
                    <a:pt x="27" y="75"/>
                  </a:lnTo>
                  <a:lnTo>
                    <a:pt x="35" y="74"/>
                  </a:lnTo>
                  <a:lnTo>
                    <a:pt x="46" y="74"/>
                  </a:lnTo>
                  <a:lnTo>
                    <a:pt x="51" y="64"/>
                  </a:lnTo>
                  <a:lnTo>
                    <a:pt x="44" y="60"/>
                  </a:lnTo>
                  <a:lnTo>
                    <a:pt x="44" y="49"/>
                  </a:lnTo>
                  <a:lnTo>
                    <a:pt x="39" y="42"/>
                  </a:lnTo>
                  <a:lnTo>
                    <a:pt x="48" y="34"/>
                  </a:lnTo>
                  <a:lnTo>
                    <a:pt x="55" y="32"/>
                  </a:lnTo>
                  <a:lnTo>
                    <a:pt x="64" y="31"/>
                  </a:lnTo>
                  <a:lnTo>
                    <a:pt x="70" y="29"/>
                  </a:lnTo>
                  <a:lnTo>
                    <a:pt x="70" y="23"/>
                  </a:lnTo>
                  <a:lnTo>
                    <a:pt x="60" y="20"/>
                  </a:lnTo>
                  <a:lnTo>
                    <a:pt x="66" y="5"/>
                  </a:lnTo>
                </a:path>
              </a:pathLst>
            </a:custGeom>
            <a:solidFill>
              <a:srgbClr val="FF0066"/>
            </a:solidFill>
            <a:ln w="12700" cap="rnd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631" name="Freeform 61"/>
            <p:cNvSpPr>
              <a:spLocks/>
            </p:cNvSpPr>
            <p:nvPr/>
          </p:nvSpPr>
          <p:spPr bwMode="auto">
            <a:xfrm rot="3121263">
              <a:off x="3865" y="2663"/>
              <a:ext cx="146" cy="103"/>
            </a:xfrm>
            <a:custGeom>
              <a:avLst/>
              <a:gdLst>
                <a:gd name="T0" fmla="*/ 757 w 128"/>
                <a:gd name="T1" fmla="*/ 0 h 71"/>
                <a:gd name="T2" fmla="*/ 454 w 128"/>
                <a:gd name="T3" fmla="*/ 10872 h 71"/>
                <a:gd name="T4" fmla="*/ 315 w 128"/>
                <a:gd name="T5" fmla="*/ 10872 h 71"/>
                <a:gd name="T6" fmla="*/ 238 w 128"/>
                <a:gd name="T7" fmla="*/ 25808 h 71"/>
                <a:gd name="T8" fmla="*/ 168 w 128"/>
                <a:gd name="T9" fmla="*/ 41055 h 71"/>
                <a:gd name="T10" fmla="*/ 123 w 128"/>
                <a:gd name="T11" fmla="*/ 48155 h 71"/>
                <a:gd name="T12" fmla="*/ 168 w 128"/>
                <a:gd name="T13" fmla="*/ 57269 h 71"/>
                <a:gd name="T14" fmla="*/ 0 w 128"/>
                <a:gd name="T15" fmla="*/ 69859 h 71"/>
                <a:gd name="T16" fmla="*/ 160 w 128"/>
                <a:gd name="T17" fmla="*/ 82831 h 71"/>
                <a:gd name="T18" fmla="*/ 371 w 128"/>
                <a:gd name="T19" fmla="*/ 88100 h 71"/>
                <a:gd name="T20" fmla="*/ 524 w 128"/>
                <a:gd name="T21" fmla="*/ 75837 h 71"/>
                <a:gd name="T22" fmla="*/ 371 w 128"/>
                <a:gd name="T23" fmla="*/ 48155 h 71"/>
                <a:gd name="T24" fmla="*/ 664 w 128"/>
                <a:gd name="T25" fmla="*/ 49392 h 71"/>
                <a:gd name="T26" fmla="*/ 903 w 128"/>
                <a:gd name="T27" fmla="*/ 52276 h 71"/>
                <a:gd name="T28" fmla="*/ 978 w 128"/>
                <a:gd name="T29" fmla="*/ 66866 h 71"/>
                <a:gd name="T30" fmla="*/ 1012 w 128"/>
                <a:gd name="T31" fmla="*/ 106020 h 71"/>
                <a:gd name="T32" fmla="*/ 1183 w 128"/>
                <a:gd name="T33" fmla="*/ 116684 h 71"/>
                <a:gd name="T34" fmla="*/ 1301 w 128"/>
                <a:gd name="T35" fmla="*/ 120163 h 71"/>
                <a:gd name="T36" fmla="*/ 1460 w 128"/>
                <a:gd name="T37" fmla="*/ 112778 h 71"/>
                <a:gd name="T38" fmla="*/ 1516 w 128"/>
                <a:gd name="T39" fmla="*/ 103947 h 71"/>
                <a:gd name="T40" fmla="*/ 1755 w 128"/>
                <a:gd name="T41" fmla="*/ 90527 h 71"/>
                <a:gd name="T42" fmla="*/ 1743 w 128"/>
                <a:gd name="T43" fmla="*/ 75837 h 71"/>
                <a:gd name="T44" fmla="*/ 1612 w 128"/>
                <a:gd name="T45" fmla="*/ 69859 h 71"/>
                <a:gd name="T46" fmla="*/ 1484 w 128"/>
                <a:gd name="T47" fmla="*/ 48155 h 71"/>
                <a:gd name="T48" fmla="*/ 1389 w 128"/>
                <a:gd name="T49" fmla="*/ 35821 h 71"/>
                <a:gd name="T50" fmla="*/ 1349 w 128"/>
                <a:gd name="T51" fmla="*/ 15772 h 71"/>
                <a:gd name="T52" fmla="*/ 1301 w 128"/>
                <a:gd name="T53" fmla="*/ 0 h 71"/>
                <a:gd name="T54" fmla="*/ 1086 w 128"/>
                <a:gd name="T55" fmla="*/ 7494 h 71"/>
                <a:gd name="T56" fmla="*/ 757 w 128"/>
                <a:gd name="T57" fmla="*/ 0 h 71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28"/>
                <a:gd name="T88" fmla="*/ 0 h 71"/>
                <a:gd name="T89" fmla="*/ 128 w 128"/>
                <a:gd name="T90" fmla="*/ 71 h 71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28" h="71">
                  <a:moveTo>
                    <a:pt x="54" y="0"/>
                  </a:moveTo>
                  <a:lnTo>
                    <a:pt x="32" y="6"/>
                  </a:lnTo>
                  <a:lnTo>
                    <a:pt x="23" y="6"/>
                  </a:lnTo>
                  <a:lnTo>
                    <a:pt x="17" y="15"/>
                  </a:lnTo>
                  <a:lnTo>
                    <a:pt x="12" y="24"/>
                  </a:lnTo>
                  <a:lnTo>
                    <a:pt x="9" y="28"/>
                  </a:lnTo>
                  <a:lnTo>
                    <a:pt x="12" y="34"/>
                  </a:lnTo>
                  <a:lnTo>
                    <a:pt x="0" y="41"/>
                  </a:lnTo>
                  <a:lnTo>
                    <a:pt x="11" y="48"/>
                  </a:lnTo>
                  <a:lnTo>
                    <a:pt x="27" y="52"/>
                  </a:lnTo>
                  <a:lnTo>
                    <a:pt x="38" y="45"/>
                  </a:lnTo>
                  <a:lnTo>
                    <a:pt x="27" y="28"/>
                  </a:lnTo>
                  <a:lnTo>
                    <a:pt x="47" y="29"/>
                  </a:lnTo>
                  <a:lnTo>
                    <a:pt x="65" y="31"/>
                  </a:lnTo>
                  <a:lnTo>
                    <a:pt x="70" y="39"/>
                  </a:lnTo>
                  <a:lnTo>
                    <a:pt x="73" y="62"/>
                  </a:lnTo>
                  <a:lnTo>
                    <a:pt x="85" y="68"/>
                  </a:lnTo>
                  <a:lnTo>
                    <a:pt x="94" y="70"/>
                  </a:lnTo>
                  <a:lnTo>
                    <a:pt x="105" y="66"/>
                  </a:lnTo>
                  <a:lnTo>
                    <a:pt x="109" y="61"/>
                  </a:lnTo>
                  <a:lnTo>
                    <a:pt x="127" y="53"/>
                  </a:lnTo>
                  <a:lnTo>
                    <a:pt x="125" y="45"/>
                  </a:lnTo>
                  <a:lnTo>
                    <a:pt x="116" y="41"/>
                  </a:lnTo>
                  <a:lnTo>
                    <a:pt x="107" y="28"/>
                  </a:lnTo>
                  <a:lnTo>
                    <a:pt x="101" y="21"/>
                  </a:lnTo>
                  <a:lnTo>
                    <a:pt x="97" y="9"/>
                  </a:lnTo>
                  <a:lnTo>
                    <a:pt x="94" y="0"/>
                  </a:lnTo>
                  <a:lnTo>
                    <a:pt x="78" y="4"/>
                  </a:lnTo>
                  <a:lnTo>
                    <a:pt x="54" y="0"/>
                  </a:lnTo>
                </a:path>
              </a:pathLst>
            </a:custGeom>
            <a:solidFill>
              <a:srgbClr val="FF0066"/>
            </a:solidFill>
            <a:ln w="12700" cap="rnd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 62"/>
          <p:cNvGrpSpPr>
            <a:grpSpLocks/>
          </p:cNvGrpSpPr>
          <p:nvPr/>
        </p:nvGrpSpPr>
        <p:grpSpPr bwMode="auto">
          <a:xfrm>
            <a:off x="8316913" y="3213100"/>
            <a:ext cx="431800" cy="576263"/>
            <a:chOff x="4590" y="2115"/>
            <a:chExt cx="240" cy="366"/>
          </a:xfrm>
        </p:grpSpPr>
        <p:sp>
          <p:nvSpPr>
            <p:cNvPr id="10620" name="Oval 63"/>
            <p:cNvSpPr>
              <a:spLocks noChangeAspect="1" noChangeArrowheads="1"/>
            </p:cNvSpPr>
            <p:nvPr/>
          </p:nvSpPr>
          <p:spPr bwMode="auto">
            <a:xfrm>
              <a:off x="4599" y="2115"/>
              <a:ext cx="137" cy="209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621" name="Freeform 64"/>
            <p:cNvSpPr>
              <a:spLocks noChangeAspect="1"/>
            </p:cNvSpPr>
            <p:nvPr/>
          </p:nvSpPr>
          <p:spPr bwMode="auto">
            <a:xfrm>
              <a:off x="4594" y="2123"/>
              <a:ext cx="143" cy="186"/>
            </a:xfrm>
            <a:custGeom>
              <a:avLst/>
              <a:gdLst>
                <a:gd name="T0" fmla="*/ 1 w 199"/>
                <a:gd name="T1" fmla="*/ 1 h 258"/>
                <a:gd name="T2" fmla="*/ 1 w 199"/>
                <a:gd name="T3" fmla="*/ 1 h 258"/>
                <a:gd name="T4" fmla="*/ 1 w 199"/>
                <a:gd name="T5" fmla="*/ 1 h 258"/>
                <a:gd name="T6" fmla="*/ 1 w 199"/>
                <a:gd name="T7" fmla="*/ 0 h 258"/>
                <a:gd name="T8" fmla="*/ 1 w 199"/>
                <a:gd name="T9" fmla="*/ 0 h 258"/>
                <a:gd name="T10" fmla="*/ 1 w 199"/>
                <a:gd name="T11" fmla="*/ 0 h 258"/>
                <a:gd name="T12" fmla="*/ 1 w 199"/>
                <a:gd name="T13" fmla="*/ 0 h 258"/>
                <a:gd name="T14" fmla="*/ 1 w 199"/>
                <a:gd name="T15" fmla="*/ 1 h 258"/>
                <a:gd name="T16" fmla="*/ 1 w 199"/>
                <a:gd name="T17" fmla="*/ 1 h 258"/>
                <a:gd name="T18" fmla="*/ 1 w 199"/>
                <a:gd name="T19" fmla="*/ 1 h 258"/>
                <a:gd name="T20" fmla="*/ 1 w 199"/>
                <a:gd name="T21" fmla="*/ 1 h 258"/>
                <a:gd name="T22" fmla="*/ 1 w 199"/>
                <a:gd name="T23" fmla="*/ 1 h 258"/>
                <a:gd name="T24" fmla="*/ 1 w 199"/>
                <a:gd name="T25" fmla="*/ 1 h 258"/>
                <a:gd name="T26" fmla="*/ 1 w 199"/>
                <a:gd name="T27" fmla="*/ 1 h 258"/>
                <a:gd name="T28" fmla="*/ 1 w 199"/>
                <a:gd name="T29" fmla="*/ 1 h 258"/>
                <a:gd name="T30" fmla="*/ 1 w 199"/>
                <a:gd name="T31" fmla="*/ 1 h 258"/>
                <a:gd name="T32" fmla="*/ 1 w 199"/>
                <a:gd name="T33" fmla="*/ 1 h 258"/>
                <a:gd name="T34" fmla="*/ 1 w 199"/>
                <a:gd name="T35" fmla="*/ 1 h 258"/>
                <a:gd name="T36" fmla="*/ 1 w 199"/>
                <a:gd name="T37" fmla="*/ 1 h 258"/>
                <a:gd name="T38" fmla="*/ 1 w 199"/>
                <a:gd name="T39" fmla="*/ 1 h 258"/>
                <a:gd name="T40" fmla="*/ 1 w 199"/>
                <a:gd name="T41" fmla="*/ 1 h 258"/>
                <a:gd name="T42" fmla="*/ 1 w 199"/>
                <a:gd name="T43" fmla="*/ 1 h 258"/>
                <a:gd name="T44" fmla="*/ 1 w 199"/>
                <a:gd name="T45" fmla="*/ 1 h 258"/>
                <a:gd name="T46" fmla="*/ 1 w 199"/>
                <a:gd name="T47" fmla="*/ 1 h 258"/>
                <a:gd name="T48" fmla="*/ 1 w 199"/>
                <a:gd name="T49" fmla="*/ 1 h 258"/>
                <a:gd name="T50" fmla="*/ 1 w 199"/>
                <a:gd name="T51" fmla="*/ 1 h 258"/>
                <a:gd name="T52" fmla="*/ 1 w 199"/>
                <a:gd name="T53" fmla="*/ 1 h 258"/>
                <a:gd name="T54" fmla="*/ 1 w 199"/>
                <a:gd name="T55" fmla="*/ 1 h 258"/>
                <a:gd name="T56" fmla="*/ 1 w 199"/>
                <a:gd name="T57" fmla="*/ 1 h 258"/>
                <a:gd name="T58" fmla="*/ 1 w 199"/>
                <a:gd name="T59" fmla="*/ 1 h 258"/>
                <a:gd name="T60" fmla="*/ 1 w 199"/>
                <a:gd name="T61" fmla="*/ 1 h 258"/>
                <a:gd name="T62" fmla="*/ 1 w 199"/>
                <a:gd name="T63" fmla="*/ 1 h 258"/>
                <a:gd name="T64" fmla="*/ 1 w 199"/>
                <a:gd name="T65" fmla="*/ 1 h 258"/>
                <a:gd name="T66" fmla="*/ 0 w 199"/>
                <a:gd name="T67" fmla="*/ 1 h 258"/>
                <a:gd name="T68" fmla="*/ 0 w 199"/>
                <a:gd name="T69" fmla="*/ 1 h 258"/>
                <a:gd name="T70" fmla="*/ 0 w 199"/>
                <a:gd name="T71" fmla="*/ 1 h 258"/>
                <a:gd name="T72" fmla="*/ 0 w 199"/>
                <a:gd name="T73" fmla="*/ 1 h 258"/>
                <a:gd name="T74" fmla="*/ 1 w 199"/>
                <a:gd name="T75" fmla="*/ 1 h 258"/>
                <a:gd name="T76" fmla="*/ 1 w 199"/>
                <a:gd name="T77" fmla="*/ 1 h 258"/>
                <a:gd name="T78" fmla="*/ 1 w 199"/>
                <a:gd name="T79" fmla="*/ 1 h 258"/>
                <a:gd name="T80" fmla="*/ 1 w 199"/>
                <a:gd name="T81" fmla="*/ 1 h 25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99"/>
                <a:gd name="T124" fmla="*/ 0 h 258"/>
                <a:gd name="T125" fmla="*/ 199 w 199"/>
                <a:gd name="T126" fmla="*/ 258 h 25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99" h="258">
                  <a:moveTo>
                    <a:pt x="39" y="31"/>
                  </a:moveTo>
                  <a:lnTo>
                    <a:pt x="54" y="20"/>
                  </a:lnTo>
                  <a:lnTo>
                    <a:pt x="69" y="11"/>
                  </a:lnTo>
                  <a:lnTo>
                    <a:pt x="91" y="0"/>
                  </a:lnTo>
                  <a:lnTo>
                    <a:pt x="107" y="0"/>
                  </a:lnTo>
                  <a:lnTo>
                    <a:pt x="115" y="0"/>
                  </a:lnTo>
                  <a:lnTo>
                    <a:pt x="122" y="0"/>
                  </a:lnTo>
                  <a:lnTo>
                    <a:pt x="144" y="11"/>
                  </a:lnTo>
                  <a:lnTo>
                    <a:pt x="159" y="20"/>
                  </a:lnTo>
                  <a:lnTo>
                    <a:pt x="168" y="31"/>
                  </a:lnTo>
                  <a:lnTo>
                    <a:pt x="175" y="42"/>
                  </a:lnTo>
                  <a:lnTo>
                    <a:pt x="183" y="51"/>
                  </a:lnTo>
                  <a:lnTo>
                    <a:pt x="190" y="62"/>
                  </a:lnTo>
                  <a:lnTo>
                    <a:pt x="198" y="82"/>
                  </a:lnTo>
                  <a:lnTo>
                    <a:pt x="198" y="113"/>
                  </a:lnTo>
                  <a:lnTo>
                    <a:pt x="198" y="133"/>
                  </a:lnTo>
                  <a:lnTo>
                    <a:pt x="198" y="144"/>
                  </a:lnTo>
                  <a:lnTo>
                    <a:pt x="190" y="164"/>
                  </a:lnTo>
                  <a:lnTo>
                    <a:pt x="183" y="186"/>
                  </a:lnTo>
                  <a:lnTo>
                    <a:pt x="168" y="216"/>
                  </a:lnTo>
                  <a:lnTo>
                    <a:pt x="159" y="226"/>
                  </a:lnTo>
                  <a:lnTo>
                    <a:pt x="152" y="237"/>
                  </a:lnTo>
                  <a:lnTo>
                    <a:pt x="130" y="246"/>
                  </a:lnTo>
                  <a:lnTo>
                    <a:pt x="115" y="257"/>
                  </a:lnTo>
                  <a:lnTo>
                    <a:pt x="100" y="257"/>
                  </a:lnTo>
                  <a:lnTo>
                    <a:pt x="91" y="257"/>
                  </a:lnTo>
                  <a:lnTo>
                    <a:pt x="84" y="257"/>
                  </a:lnTo>
                  <a:lnTo>
                    <a:pt x="61" y="257"/>
                  </a:lnTo>
                  <a:lnTo>
                    <a:pt x="46" y="246"/>
                  </a:lnTo>
                  <a:lnTo>
                    <a:pt x="30" y="226"/>
                  </a:lnTo>
                  <a:lnTo>
                    <a:pt x="23" y="216"/>
                  </a:lnTo>
                  <a:lnTo>
                    <a:pt x="15" y="206"/>
                  </a:lnTo>
                  <a:lnTo>
                    <a:pt x="8" y="186"/>
                  </a:lnTo>
                  <a:lnTo>
                    <a:pt x="0" y="164"/>
                  </a:lnTo>
                  <a:lnTo>
                    <a:pt x="0" y="144"/>
                  </a:lnTo>
                  <a:lnTo>
                    <a:pt x="0" y="124"/>
                  </a:lnTo>
                  <a:lnTo>
                    <a:pt x="0" y="113"/>
                  </a:lnTo>
                  <a:lnTo>
                    <a:pt x="8" y="93"/>
                  </a:lnTo>
                  <a:lnTo>
                    <a:pt x="15" y="71"/>
                  </a:lnTo>
                  <a:lnTo>
                    <a:pt x="30" y="42"/>
                  </a:lnTo>
                  <a:lnTo>
                    <a:pt x="39" y="31"/>
                  </a:lnTo>
                </a:path>
              </a:pathLst>
            </a:custGeom>
            <a:solidFill>
              <a:schemeClr val="accent1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622" name="Line 65"/>
            <p:cNvSpPr>
              <a:spLocks noChangeAspect="1" noChangeShapeType="1"/>
            </p:cNvSpPr>
            <p:nvPr/>
          </p:nvSpPr>
          <p:spPr bwMode="auto">
            <a:xfrm>
              <a:off x="4596" y="2148"/>
              <a:ext cx="36" cy="1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623" name="Line 66"/>
            <p:cNvSpPr>
              <a:spLocks noChangeAspect="1" noChangeShapeType="1"/>
            </p:cNvSpPr>
            <p:nvPr/>
          </p:nvSpPr>
          <p:spPr bwMode="auto">
            <a:xfrm>
              <a:off x="4590" y="2155"/>
              <a:ext cx="125" cy="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624" name="Line 67"/>
            <p:cNvSpPr>
              <a:spLocks noChangeAspect="1" noChangeShapeType="1"/>
            </p:cNvSpPr>
            <p:nvPr/>
          </p:nvSpPr>
          <p:spPr bwMode="auto">
            <a:xfrm>
              <a:off x="4590" y="2155"/>
              <a:ext cx="58" cy="3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625" name="Line 68"/>
            <p:cNvSpPr>
              <a:spLocks noChangeAspect="1" noChangeShapeType="1"/>
            </p:cNvSpPr>
            <p:nvPr/>
          </p:nvSpPr>
          <p:spPr bwMode="auto">
            <a:xfrm flipH="1">
              <a:off x="4689" y="2267"/>
              <a:ext cx="30" cy="5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626" name="Line 69"/>
            <p:cNvSpPr>
              <a:spLocks noChangeAspect="1" noChangeShapeType="1"/>
            </p:cNvSpPr>
            <p:nvPr/>
          </p:nvSpPr>
          <p:spPr bwMode="auto">
            <a:xfrm>
              <a:off x="4727" y="2252"/>
              <a:ext cx="32" cy="6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627" name="Freeform 70"/>
            <p:cNvSpPr>
              <a:spLocks noChangeAspect="1"/>
            </p:cNvSpPr>
            <p:nvPr/>
          </p:nvSpPr>
          <p:spPr bwMode="auto">
            <a:xfrm>
              <a:off x="4615" y="2301"/>
              <a:ext cx="215" cy="180"/>
            </a:xfrm>
            <a:custGeom>
              <a:avLst/>
              <a:gdLst>
                <a:gd name="T0" fmla="*/ 1 w 297"/>
                <a:gd name="T1" fmla="*/ 0 h 249"/>
                <a:gd name="T2" fmla="*/ 1 w 297"/>
                <a:gd name="T3" fmla="*/ 0 h 249"/>
                <a:gd name="T4" fmla="*/ 1 w 297"/>
                <a:gd name="T5" fmla="*/ 1 h 249"/>
                <a:gd name="T6" fmla="*/ 1 w 297"/>
                <a:gd name="T7" fmla="*/ 1 h 249"/>
                <a:gd name="T8" fmla="*/ 1 w 297"/>
                <a:gd name="T9" fmla="*/ 1 h 249"/>
                <a:gd name="T10" fmla="*/ 1 w 297"/>
                <a:gd name="T11" fmla="*/ 1 h 249"/>
                <a:gd name="T12" fmla="*/ 0 w 297"/>
                <a:gd name="T13" fmla="*/ 1 h 249"/>
                <a:gd name="T14" fmla="*/ 1 w 297"/>
                <a:gd name="T15" fmla="*/ 1 h 249"/>
                <a:gd name="T16" fmla="*/ 1 w 297"/>
                <a:gd name="T17" fmla="*/ 1 h 249"/>
                <a:gd name="T18" fmla="*/ 1 w 297"/>
                <a:gd name="T19" fmla="*/ 1 h 249"/>
                <a:gd name="T20" fmla="*/ 1 w 297"/>
                <a:gd name="T21" fmla="*/ 1 h 249"/>
                <a:gd name="T22" fmla="*/ 1 w 297"/>
                <a:gd name="T23" fmla="*/ 0 h 24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97"/>
                <a:gd name="T37" fmla="*/ 0 h 249"/>
                <a:gd name="T38" fmla="*/ 297 w 297"/>
                <a:gd name="T39" fmla="*/ 249 h 24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97" h="249">
                  <a:moveTo>
                    <a:pt x="91" y="0"/>
                  </a:moveTo>
                  <a:lnTo>
                    <a:pt x="205" y="0"/>
                  </a:lnTo>
                  <a:lnTo>
                    <a:pt x="205" y="42"/>
                  </a:lnTo>
                  <a:lnTo>
                    <a:pt x="220" y="52"/>
                  </a:lnTo>
                  <a:lnTo>
                    <a:pt x="205" y="83"/>
                  </a:lnTo>
                  <a:lnTo>
                    <a:pt x="296" y="248"/>
                  </a:lnTo>
                  <a:lnTo>
                    <a:pt x="0" y="248"/>
                  </a:lnTo>
                  <a:lnTo>
                    <a:pt x="91" y="93"/>
                  </a:lnTo>
                  <a:lnTo>
                    <a:pt x="54" y="62"/>
                  </a:lnTo>
                  <a:lnTo>
                    <a:pt x="91" y="52"/>
                  </a:lnTo>
                  <a:lnTo>
                    <a:pt x="91" y="21"/>
                  </a:lnTo>
                  <a:lnTo>
                    <a:pt x="91" y="0"/>
                  </a:lnTo>
                </a:path>
              </a:pathLst>
            </a:custGeom>
            <a:solidFill>
              <a:schemeClr val="accent1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0252" name="Rectangle 71"/>
          <p:cNvSpPr>
            <a:spLocks noChangeAspect="1" noChangeArrowheads="1"/>
          </p:cNvSpPr>
          <p:nvPr/>
        </p:nvSpPr>
        <p:spPr bwMode="auto">
          <a:xfrm>
            <a:off x="7596957" y="3860800"/>
            <a:ext cx="13843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altLang="ja-JP" sz="1600" b="1" dirty="0">
                <a:solidFill>
                  <a:srgbClr val="000000"/>
                </a:solidFill>
                <a:ea typeface="ＭＳ ゴシック" pitchFamily="49" charset="-128"/>
              </a:rPr>
              <a:t>ERSDIS/NASA</a:t>
            </a:r>
          </a:p>
        </p:txBody>
      </p:sp>
      <p:sp>
        <p:nvSpPr>
          <p:cNvPr id="10253" name="AutoShape 72"/>
          <p:cNvSpPr>
            <a:spLocks noChangeArrowheads="1"/>
          </p:cNvSpPr>
          <p:nvPr/>
        </p:nvSpPr>
        <p:spPr bwMode="auto">
          <a:xfrm flipH="1">
            <a:off x="6227763" y="2852738"/>
            <a:ext cx="2089150" cy="1081087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20546" y="11933"/>
                </a:moveTo>
                <a:cubicBezTo>
                  <a:pt x="20590" y="11557"/>
                  <a:pt x="20612" y="11178"/>
                  <a:pt x="20612" y="10800"/>
                </a:cubicBezTo>
                <a:cubicBezTo>
                  <a:pt x="20612" y="5380"/>
                  <a:pt x="16219" y="988"/>
                  <a:pt x="10800" y="988"/>
                </a:cubicBezTo>
                <a:cubicBezTo>
                  <a:pt x="5380" y="988"/>
                  <a:pt x="988" y="5380"/>
                  <a:pt x="988" y="10800"/>
                </a:cubicBez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cubicBezTo>
                  <a:pt x="21600" y="11217"/>
                  <a:pt x="21575" y="11633"/>
                  <a:pt x="21527" y="12048"/>
                </a:cubicBezTo>
                <a:lnTo>
                  <a:pt x="24209" y="12360"/>
                </a:lnTo>
                <a:lnTo>
                  <a:pt x="20666" y="15163"/>
                </a:lnTo>
                <a:lnTo>
                  <a:pt x="17864" y="11621"/>
                </a:lnTo>
                <a:lnTo>
                  <a:pt x="20546" y="11933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pic>
        <p:nvPicPr>
          <p:cNvPr id="10254" name="Picture 73" descr="symbolaist300x52b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07113" y="3860800"/>
            <a:ext cx="1201737" cy="215900"/>
          </a:xfrm>
          <a:prstGeom prst="rect">
            <a:avLst/>
          </a:prstGeom>
          <a:solidFill>
            <a:srgbClr val="000066"/>
          </a:solidFill>
          <a:ln w="9525">
            <a:noFill/>
            <a:miter lim="800000"/>
            <a:headEnd/>
            <a:tailEnd/>
          </a:ln>
        </p:spPr>
      </p:pic>
      <p:sp>
        <p:nvSpPr>
          <p:cNvPr id="10255" name="Rectangle 74"/>
          <p:cNvSpPr>
            <a:spLocks noChangeAspect="1" noChangeArrowheads="1"/>
          </p:cNvSpPr>
          <p:nvPr/>
        </p:nvSpPr>
        <p:spPr bwMode="auto">
          <a:xfrm>
            <a:off x="6300788" y="2565400"/>
            <a:ext cx="16097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altLang="ja-JP" sz="1600" b="1">
                <a:solidFill>
                  <a:srgbClr val="000000"/>
                </a:solidFill>
                <a:ea typeface="ＭＳ ゴシック" pitchFamily="49" charset="-128"/>
              </a:rPr>
              <a:t>APAN/TransPAC</a:t>
            </a:r>
          </a:p>
        </p:txBody>
      </p:sp>
      <p:grpSp>
        <p:nvGrpSpPr>
          <p:cNvPr id="6" name="Group 75"/>
          <p:cNvGrpSpPr>
            <a:grpSpLocks/>
          </p:cNvGrpSpPr>
          <p:nvPr/>
        </p:nvGrpSpPr>
        <p:grpSpPr bwMode="auto">
          <a:xfrm>
            <a:off x="6156325" y="4292600"/>
            <a:ext cx="2160588" cy="2376488"/>
            <a:chOff x="3878" y="2704"/>
            <a:chExt cx="1361" cy="1497"/>
          </a:xfrm>
        </p:grpSpPr>
        <p:pic>
          <p:nvPicPr>
            <p:cNvPr id="10605" name="Picture 76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894" y="2704"/>
              <a:ext cx="1056" cy="703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/>
            </a:ln>
          </p:spPr>
        </p:pic>
        <p:sp>
          <p:nvSpPr>
            <p:cNvPr id="10606" name="Rectangle 77"/>
            <p:cNvSpPr>
              <a:spLocks noChangeAspect="1" noChangeArrowheads="1"/>
            </p:cNvSpPr>
            <p:nvPr/>
          </p:nvSpPr>
          <p:spPr bwMode="auto">
            <a:xfrm>
              <a:off x="3891" y="3475"/>
              <a:ext cx="1062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ja-JP" sz="1600" b="1">
                  <a:solidFill>
                    <a:srgbClr val="000000"/>
                  </a:solidFill>
                  <a:ea typeface="ＭＳ ゴシック" pitchFamily="49" charset="-128"/>
                </a:rPr>
                <a:t>GEO Grid Cluster</a:t>
              </a:r>
            </a:p>
          </p:txBody>
        </p:sp>
        <p:grpSp>
          <p:nvGrpSpPr>
            <p:cNvPr id="7" name="Group 78"/>
            <p:cNvGrpSpPr>
              <a:grpSpLocks/>
            </p:cNvGrpSpPr>
            <p:nvPr/>
          </p:nvGrpSpPr>
          <p:grpSpPr bwMode="auto">
            <a:xfrm>
              <a:off x="3878" y="3657"/>
              <a:ext cx="1361" cy="544"/>
              <a:chOff x="3152" y="3748"/>
              <a:chExt cx="1361" cy="544"/>
            </a:xfrm>
          </p:grpSpPr>
          <p:sp>
            <p:nvSpPr>
              <p:cNvPr id="10608" name="AutoShape 79"/>
              <p:cNvSpPr>
                <a:spLocks noChangeArrowheads="1"/>
              </p:cNvSpPr>
              <p:nvPr/>
            </p:nvSpPr>
            <p:spPr bwMode="auto">
              <a:xfrm>
                <a:off x="3152" y="3748"/>
                <a:ext cx="272" cy="272"/>
              </a:xfrm>
              <a:prstGeom prst="flowChartMagneticDisk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kumimoji="0" lang="en-US" altLang="ja-JP" b="1">
                    <a:solidFill>
                      <a:srgbClr val="000000"/>
                    </a:solidFill>
                  </a:rPr>
                  <a:t>L0</a:t>
                </a:r>
              </a:p>
            </p:txBody>
          </p:sp>
          <p:sp>
            <p:nvSpPr>
              <p:cNvPr id="10609" name="AutoShape 80"/>
              <p:cNvSpPr>
                <a:spLocks noChangeArrowheads="1"/>
              </p:cNvSpPr>
              <p:nvPr/>
            </p:nvSpPr>
            <p:spPr bwMode="auto">
              <a:xfrm>
                <a:off x="3469" y="3748"/>
                <a:ext cx="272" cy="272"/>
              </a:xfrm>
              <a:prstGeom prst="flowChartMagneticDisk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kumimoji="0" lang="en-US" altLang="ja-JP" b="1">
                    <a:solidFill>
                      <a:srgbClr val="000000"/>
                    </a:solidFill>
                  </a:rPr>
                  <a:t>L0</a:t>
                </a:r>
              </a:p>
            </p:txBody>
          </p:sp>
          <p:sp>
            <p:nvSpPr>
              <p:cNvPr id="10610" name="AutoShape 81"/>
              <p:cNvSpPr>
                <a:spLocks noChangeArrowheads="1"/>
              </p:cNvSpPr>
              <p:nvPr/>
            </p:nvSpPr>
            <p:spPr bwMode="auto">
              <a:xfrm>
                <a:off x="3787" y="3748"/>
                <a:ext cx="272" cy="272"/>
              </a:xfrm>
              <a:prstGeom prst="flowChartMagneticDisk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kumimoji="0" lang="en-US" altLang="ja-JP" b="1">
                    <a:solidFill>
                      <a:srgbClr val="000000"/>
                    </a:solidFill>
                  </a:rPr>
                  <a:t>L0</a:t>
                </a:r>
              </a:p>
            </p:txBody>
          </p:sp>
          <p:sp>
            <p:nvSpPr>
              <p:cNvPr id="10611" name="AutoShape 82"/>
              <p:cNvSpPr>
                <a:spLocks noChangeArrowheads="1"/>
              </p:cNvSpPr>
              <p:nvPr/>
            </p:nvSpPr>
            <p:spPr bwMode="auto">
              <a:xfrm>
                <a:off x="4104" y="3748"/>
                <a:ext cx="272" cy="272"/>
              </a:xfrm>
              <a:prstGeom prst="flowChartMagneticDisk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kumimoji="0" lang="en-US" altLang="ja-JP" b="1">
                    <a:solidFill>
                      <a:srgbClr val="000000"/>
                    </a:solidFill>
                  </a:rPr>
                  <a:t>L0</a:t>
                </a:r>
              </a:p>
            </p:txBody>
          </p:sp>
          <p:sp>
            <p:nvSpPr>
              <p:cNvPr id="10612" name="AutoShape 83"/>
              <p:cNvSpPr>
                <a:spLocks noChangeArrowheads="1"/>
              </p:cNvSpPr>
              <p:nvPr/>
            </p:nvSpPr>
            <p:spPr bwMode="auto">
              <a:xfrm>
                <a:off x="3198" y="3884"/>
                <a:ext cx="272" cy="272"/>
              </a:xfrm>
              <a:prstGeom prst="flowChartMagneticDisk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kumimoji="0" lang="en-US" altLang="ja-JP" b="1">
                    <a:solidFill>
                      <a:srgbClr val="000000"/>
                    </a:solidFill>
                  </a:rPr>
                  <a:t>L0</a:t>
                </a:r>
              </a:p>
            </p:txBody>
          </p:sp>
          <p:sp>
            <p:nvSpPr>
              <p:cNvPr id="10613" name="AutoShape 84"/>
              <p:cNvSpPr>
                <a:spLocks noChangeArrowheads="1"/>
              </p:cNvSpPr>
              <p:nvPr/>
            </p:nvSpPr>
            <p:spPr bwMode="auto">
              <a:xfrm>
                <a:off x="3515" y="3884"/>
                <a:ext cx="272" cy="272"/>
              </a:xfrm>
              <a:prstGeom prst="flowChartMagneticDisk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kumimoji="0" lang="en-US" altLang="ja-JP" b="1">
                    <a:solidFill>
                      <a:srgbClr val="000000"/>
                    </a:solidFill>
                  </a:rPr>
                  <a:t>L0</a:t>
                </a:r>
              </a:p>
            </p:txBody>
          </p:sp>
          <p:sp>
            <p:nvSpPr>
              <p:cNvPr id="10614" name="AutoShape 85"/>
              <p:cNvSpPr>
                <a:spLocks noChangeArrowheads="1"/>
              </p:cNvSpPr>
              <p:nvPr/>
            </p:nvSpPr>
            <p:spPr bwMode="auto">
              <a:xfrm>
                <a:off x="3833" y="3884"/>
                <a:ext cx="272" cy="272"/>
              </a:xfrm>
              <a:prstGeom prst="flowChartMagneticDisk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kumimoji="0" lang="en-US" altLang="ja-JP" b="1">
                    <a:solidFill>
                      <a:srgbClr val="000000"/>
                    </a:solidFill>
                  </a:rPr>
                  <a:t>L0</a:t>
                </a:r>
              </a:p>
            </p:txBody>
          </p:sp>
          <p:sp>
            <p:nvSpPr>
              <p:cNvPr id="10615" name="AutoShape 86"/>
              <p:cNvSpPr>
                <a:spLocks noChangeArrowheads="1"/>
              </p:cNvSpPr>
              <p:nvPr/>
            </p:nvSpPr>
            <p:spPr bwMode="auto">
              <a:xfrm>
                <a:off x="4150" y="3884"/>
                <a:ext cx="272" cy="272"/>
              </a:xfrm>
              <a:prstGeom prst="flowChartMagneticDisk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kumimoji="0" lang="en-US" altLang="ja-JP" b="1">
                    <a:solidFill>
                      <a:srgbClr val="000000"/>
                    </a:solidFill>
                  </a:rPr>
                  <a:t>L0</a:t>
                </a:r>
              </a:p>
            </p:txBody>
          </p:sp>
          <p:sp>
            <p:nvSpPr>
              <p:cNvPr id="10616" name="AutoShape 87"/>
              <p:cNvSpPr>
                <a:spLocks noChangeArrowheads="1"/>
              </p:cNvSpPr>
              <p:nvPr/>
            </p:nvSpPr>
            <p:spPr bwMode="auto">
              <a:xfrm>
                <a:off x="3289" y="4020"/>
                <a:ext cx="272" cy="272"/>
              </a:xfrm>
              <a:prstGeom prst="flowChartMagneticDisk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kumimoji="0" lang="en-US" altLang="ja-JP" b="1">
                    <a:solidFill>
                      <a:srgbClr val="000000"/>
                    </a:solidFill>
                  </a:rPr>
                  <a:t>L0</a:t>
                </a:r>
              </a:p>
            </p:txBody>
          </p:sp>
          <p:sp>
            <p:nvSpPr>
              <p:cNvPr id="10617" name="AutoShape 88"/>
              <p:cNvSpPr>
                <a:spLocks noChangeArrowheads="1"/>
              </p:cNvSpPr>
              <p:nvPr/>
            </p:nvSpPr>
            <p:spPr bwMode="auto">
              <a:xfrm>
                <a:off x="3606" y="4020"/>
                <a:ext cx="272" cy="272"/>
              </a:xfrm>
              <a:prstGeom prst="flowChartMagneticDisk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kumimoji="0" lang="en-US" altLang="ja-JP" b="1">
                    <a:solidFill>
                      <a:srgbClr val="000000"/>
                    </a:solidFill>
                  </a:rPr>
                  <a:t>L0</a:t>
                </a:r>
              </a:p>
            </p:txBody>
          </p:sp>
          <p:sp>
            <p:nvSpPr>
              <p:cNvPr id="10618" name="AutoShape 89"/>
              <p:cNvSpPr>
                <a:spLocks noChangeArrowheads="1"/>
              </p:cNvSpPr>
              <p:nvPr/>
            </p:nvSpPr>
            <p:spPr bwMode="auto">
              <a:xfrm>
                <a:off x="3924" y="4020"/>
                <a:ext cx="272" cy="272"/>
              </a:xfrm>
              <a:prstGeom prst="flowChartMagneticDisk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kumimoji="0" lang="en-US" altLang="ja-JP" b="1">
                    <a:solidFill>
                      <a:srgbClr val="000000"/>
                    </a:solidFill>
                  </a:rPr>
                  <a:t>L0</a:t>
                </a:r>
              </a:p>
            </p:txBody>
          </p:sp>
          <p:sp>
            <p:nvSpPr>
              <p:cNvPr id="10619" name="AutoShape 90"/>
              <p:cNvSpPr>
                <a:spLocks noChangeArrowheads="1"/>
              </p:cNvSpPr>
              <p:nvPr/>
            </p:nvSpPr>
            <p:spPr bwMode="auto">
              <a:xfrm>
                <a:off x="4241" y="4020"/>
                <a:ext cx="272" cy="272"/>
              </a:xfrm>
              <a:prstGeom prst="flowChartMagneticDisk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r>
                  <a:rPr kumimoji="0" lang="en-US" altLang="ja-JP" b="1">
                    <a:solidFill>
                      <a:srgbClr val="000000"/>
                    </a:solidFill>
                  </a:rPr>
                  <a:t>L0</a:t>
                </a:r>
              </a:p>
            </p:txBody>
          </p:sp>
        </p:grpSp>
      </p:grpSp>
      <p:pic>
        <p:nvPicPr>
          <p:cNvPr id="10257" name="Picture 91" descr="gfarm-logo"/>
          <p:cNvPicPr>
            <a:picLocks noChangeAspect="1" noChangeArrowheads="1"/>
          </p:cNvPicPr>
          <p:nvPr/>
        </p:nvPicPr>
        <p:blipFill>
          <a:blip r:embed="rId7">
            <a:lum bright="-40000"/>
          </a:blip>
          <a:srcRect/>
          <a:stretch>
            <a:fillRect/>
          </a:stretch>
        </p:blipFill>
        <p:spPr bwMode="auto">
          <a:xfrm>
            <a:off x="8204200" y="5516563"/>
            <a:ext cx="904875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58" name="AutoShape 92"/>
          <p:cNvSpPr>
            <a:spLocks noChangeArrowheads="1"/>
          </p:cNvSpPr>
          <p:nvPr/>
        </p:nvSpPr>
        <p:spPr bwMode="auto">
          <a:xfrm>
            <a:off x="350838" y="6237288"/>
            <a:ext cx="919162" cy="360362"/>
          </a:xfrm>
          <a:prstGeom prst="flowChartMagneticDisk">
            <a:avLst/>
          </a:prstGeom>
          <a:solidFill>
            <a:srgbClr val="00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kumimoji="0" lang="en-US" altLang="ja-JP" sz="1400" b="1">
                <a:solidFill>
                  <a:srgbClr val="FFFFFF"/>
                </a:solidFill>
              </a:rPr>
              <a:t>Data</a:t>
            </a:r>
          </a:p>
        </p:txBody>
      </p:sp>
      <p:grpSp>
        <p:nvGrpSpPr>
          <p:cNvPr id="8" name="Group 93"/>
          <p:cNvGrpSpPr>
            <a:grpSpLocks/>
          </p:cNvGrpSpPr>
          <p:nvPr/>
        </p:nvGrpSpPr>
        <p:grpSpPr bwMode="auto">
          <a:xfrm>
            <a:off x="555625" y="4797425"/>
            <a:ext cx="509588" cy="674688"/>
            <a:chOff x="3960" y="2017"/>
            <a:chExt cx="461" cy="466"/>
          </a:xfrm>
        </p:grpSpPr>
        <p:sp>
          <p:nvSpPr>
            <p:cNvPr id="10557" name="Freeform 94" descr="70%"/>
            <p:cNvSpPr>
              <a:spLocks/>
            </p:cNvSpPr>
            <p:nvPr/>
          </p:nvSpPr>
          <p:spPr bwMode="auto">
            <a:xfrm>
              <a:off x="3967" y="2020"/>
              <a:ext cx="160" cy="429"/>
            </a:xfrm>
            <a:custGeom>
              <a:avLst/>
              <a:gdLst>
                <a:gd name="T0" fmla="*/ 36 w 160"/>
                <a:gd name="T1" fmla="*/ 5 h 429"/>
                <a:gd name="T2" fmla="*/ 159 w 160"/>
                <a:gd name="T3" fmla="*/ 0 h 429"/>
                <a:gd name="T4" fmla="*/ 159 w 160"/>
                <a:gd name="T5" fmla="*/ 428 h 429"/>
                <a:gd name="T6" fmla="*/ 0 w 160"/>
                <a:gd name="T7" fmla="*/ 401 h 429"/>
                <a:gd name="T8" fmla="*/ 33 w 160"/>
                <a:gd name="T9" fmla="*/ 391 h 429"/>
                <a:gd name="T10" fmla="*/ 36 w 160"/>
                <a:gd name="T11" fmla="*/ 393 h 429"/>
                <a:gd name="T12" fmla="*/ 36 w 160"/>
                <a:gd name="T13" fmla="*/ 5 h 42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0"/>
                <a:gd name="T22" fmla="*/ 0 h 429"/>
                <a:gd name="T23" fmla="*/ 160 w 160"/>
                <a:gd name="T24" fmla="*/ 429 h 42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0" h="429">
                  <a:moveTo>
                    <a:pt x="36" y="5"/>
                  </a:moveTo>
                  <a:lnTo>
                    <a:pt x="159" y="0"/>
                  </a:lnTo>
                  <a:lnTo>
                    <a:pt x="159" y="428"/>
                  </a:lnTo>
                  <a:lnTo>
                    <a:pt x="0" y="401"/>
                  </a:lnTo>
                  <a:lnTo>
                    <a:pt x="33" y="391"/>
                  </a:lnTo>
                  <a:lnTo>
                    <a:pt x="36" y="393"/>
                  </a:lnTo>
                  <a:lnTo>
                    <a:pt x="36" y="5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58" name="Freeform 95" descr="70%"/>
            <p:cNvSpPr>
              <a:spLocks/>
            </p:cNvSpPr>
            <p:nvPr/>
          </p:nvSpPr>
          <p:spPr bwMode="auto">
            <a:xfrm>
              <a:off x="3967" y="2020"/>
              <a:ext cx="166" cy="433"/>
            </a:xfrm>
            <a:custGeom>
              <a:avLst/>
              <a:gdLst>
                <a:gd name="T0" fmla="*/ 37 w 166"/>
                <a:gd name="T1" fmla="*/ 5 h 433"/>
                <a:gd name="T2" fmla="*/ 165 w 166"/>
                <a:gd name="T3" fmla="*/ 0 h 433"/>
                <a:gd name="T4" fmla="*/ 165 w 166"/>
                <a:gd name="T5" fmla="*/ 432 h 433"/>
                <a:gd name="T6" fmla="*/ 0 w 166"/>
                <a:gd name="T7" fmla="*/ 405 h 433"/>
                <a:gd name="T8" fmla="*/ 34 w 166"/>
                <a:gd name="T9" fmla="*/ 394 h 433"/>
                <a:gd name="T10" fmla="*/ 37 w 166"/>
                <a:gd name="T11" fmla="*/ 397 h 433"/>
                <a:gd name="T12" fmla="*/ 37 w 166"/>
                <a:gd name="T13" fmla="*/ 5 h 43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6"/>
                <a:gd name="T22" fmla="*/ 0 h 433"/>
                <a:gd name="T23" fmla="*/ 166 w 166"/>
                <a:gd name="T24" fmla="*/ 433 h 43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6" h="433">
                  <a:moveTo>
                    <a:pt x="37" y="5"/>
                  </a:moveTo>
                  <a:lnTo>
                    <a:pt x="165" y="0"/>
                  </a:lnTo>
                  <a:lnTo>
                    <a:pt x="165" y="432"/>
                  </a:lnTo>
                  <a:lnTo>
                    <a:pt x="0" y="405"/>
                  </a:lnTo>
                  <a:lnTo>
                    <a:pt x="34" y="394"/>
                  </a:lnTo>
                  <a:lnTo>
                    <a:pt x="37" y="397"/>
                  </a:lnTo>
                  <a:lnTo>
                    <a:pt x="37" y="5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59" name="Freeform 96" descr="70%"/>
            <p:cNvSpPr>
              <a:spLocks/>
            </p:cNvSpPr>
            <p:nvPr/>
          </p:nvSpPr>
          <p:spPr bwMode="auto">
            <a:xfrm>
              <a:off x="3960" y="2017"/>
              <a:ext cx="455" cy="462"/>
            </a:xfrm>
            <a:custGeom>
              <a:avLst/>
              <a:gdLst>
                <a:gd name="T0" fmla="*/ 44 w 455"/>
                <a:gd name="T1" fmla="*/ 394 h 462"/>
                <a:gd name="T2" fmla="*/ 44 w 455"/>
                <a:gd name="T3" fmla="*/ 8 h 462"/>
                <a:gd name="T4" fmla="*/ 170 w 455"/>
                <a:gd name="T5" fmla="*/ 3 h 462"/>
                <a:gd name="T6" fmla="*/ 407 w 455"/>
                <a:gd name="T7" fmla="*/ 27 h 462"/>
                <a:gd name="T8" fmla="*/ 407 w 455"/>
                <a:gd name="T9" fmla="*/ 364 h 462"/>
                <a:gd name="T10" fmla="*/ 388 w 455"/>
                <a:gd name="T11" fmla="*/ 370 h 462"/>
                <a:gd name="T12" fmla="*/ 447 w 455"/>
                <a:gd name="T13" fmla="*/ 381 h 462"/>
                <a:gd name="T14" fmla="*/ 447 w 455"/>
                <a:gd name="T15" fmla="*/ 386 h 462"/>
                <a:gd name="T16" fmla="*/ 428 w 455"/>
                <a:gd name="T17" fmla="*/ 389 h 462"/>
                <a:gd name="T18" fmla="*/ 344 w 455"/>
                <a:gd name="T19" fmla="*/ 383 h 462"/>
                <a:gd name="T20" fmla="*/ 207 w 455"/>
                <a:gd name="T21" fmla="*/ 421 h 462"/>
                <a:gd name="T22" fmla="*/ 273 w 455"/>
                <a:gd name="T23" fmla="*/ 434 h 462"/>
                <a:gd name="T24" fmla="*/ 273 w 455"/>
                <a:gd name="T25" fmla="*/ 442 h 462"/>
                <a:gd name="T26" fmla="*/ 244 w 455"/>
                <a:gd name="T27" fmla="*/ 453 h 462"/>
                <a:gd name="T28" fmla="*/ 7 w 455"/>
                <a:gd name="T29" fmla="*/ 410 h 462"/>
                <a:gd name="T30" fmla="*/ 7 w 455"/>
                <a:gd name="T31" fmla="*/ 405 h 462"/>
                <a:gd name="T32" fmla="*/ 41 w 455"/>
                <a:gd name="T33" fmla="*/ 394 h 462"/>
                <a:gd name="T34" fmla="*/ 44 w 455"/>
                <a:gd name="T35" fmla="*/ 396 h 462"/>
                <a:gd name="T36" fmla="*/ 37 w 455"/>
                <a:gd name="T37" fmla="*/ 389 h 462"/>
                <a:gd name="T38" fmla="*/ 0 w 455"/>
                <a:gd name="T39" fmla="*/ 399 h 462"/>
                <a:gd name="T40" fmla="*/ 0 w 455"/>
                <a:gd name="T41" fmla="*/ 416 h 462"/>
                <a:gd name="T42" fmla="*/ 244 w 455"/>
                <a:gd name="T43" fmla="*/ 461 h 462"/>
                <a:gd name="T44" fmla="*/ 284 w 455"/>
                <a:gd name="T45" fmla="*/ 442 h 462"/>
                <a:gd name="T46" fmla="*/ 284 w 455"/>
                <a:gd name="T47" fmla="*/ 431 h 462"/>
                <a:gd name="T48" fmla="*/ 240 w 455"/>
                <a:gd name="T49" fmla="*/ 421 h 462"/>
                <a:gd name="T50" fmla="*/ 347 w 455"/>
                <a:gd name="T51" fmla="*/ 389 h 462"/>
                <a:gd name="T52" fmla="*/ 432 w 455"/>
                <a:gd name="T53" fmla="*/ 394 h 462"/>
                <a:gd name="T54" fmla="*/ 454 w 455"/>
                <a:gd name="T55" fmla="*/ 386 h 462"/>
                <a:gd name="T56" fmla="*/ 454 w 455"/>
                <a:gd name="T57" fmla="*/ 378 h 462"/>
                <a:gd name="T58" fmla="*/ 410 w 455"/>
                <a:gd name="T59" fmla="*/ 367 h 462"/>
                <a:gd name="T60" fmla="*/ 417 w 455"/>
                <a:gd name="T61" fmla="*/ 367 h 462"/>
                <a:gd name="T62" fmla="*/ 417 w 455"/>
                <a:gd name="T63" fmla="*/ 24 h 462"/>
                <a:gd name="T64" fmla="*/ 170 w 455"/>
                <a:gd name="T65" fmla="*/ 0 h 462"/>
                <a:gd name="T66" fmla="*/ 37 w 455"/>
                <a:gd name="T67" fmla="*/ 3 h 462"/>
                <a:gd name="T68" fmla="*/ 37 w 455"/>
                <a:gd name="T69" fmla="*/ 389 h 462"/>
                <a:gd name="T70" fmla="*/ 44 w 455"/>
                <a:gd name="T71" fmla="*/ 394 h 4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55"/>
                <a:gd name="T109" fmla="*/ 0 h 462"/>
                <a:gd name="T110" fmla="*/ 455 w 455"/>
                <a:gd name="T111" fmla="*/ 462 h 46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55" h="462">
                  <a:moveTo>
                    <a:pt x="44" y="394"/>
                  </a:moveTo>
                  <a:lnTo>
                    <a:pt x="44" y="8"/>
                  </a:lnTo>
                  <a:lnTo>
                    <a:pt x="170" y="3"/>
                  </a:lnTo>
                  <a:lnTo>
                    <a:pt x="407" y="27"/>
                  </a:lnTo>
                  <a:lnTo>
                    <a:pt x="407" y="364"/>
                  </a:lnTo>
                  <a:lnTo>
                    <a:pt x="388" y="370"/>
                  </a:lnTo>
                  <a:lnTo>
                    <a:pt x="447" y="381"/>
                  </a:lnTo>
                  <a:lnTo>
                    <a:pt x="447" y="386"/>
                  </a:lnTo>
                  <a:lnTo>
                    <a:pt x="428" y="389"/>
                  </a:lnTo>
                  <a:lnTo>
                    <a:pt x="344" y="383"/>
                  </a:lnTo>
                  <a:lnTo>
                    <a:pt x="207" y="421"/>
                  </a:lnTo>
                  <a:lnTo>
                    <a:pt x="273" y="434"/>
                  </a:lnTo>
                  <a:lnTo>
                    <a:pt x="273" y="442"/>
                  </a:lnTo>
                  <a:lnTo>
                    <a:pt x="244" y="453"/>
                  </a:lnTo>
                  <a:lnTo>
                    <a:pt x="7" y="410"/>
                  </a:lnTo>
                  <a:lnTo>
                    <a:pt x="7" y="405"/>
                  </a:lnTo>
                  <a:lnTo>
                    <a:pt x="41" y="394"/>
                  </a:lnTo>
                  <a:lnTo>
                    <a:pt x="44" y="396"/>
                  </a:lnTo>
                  <a:lnTo>
                    <a:pt x="37" y="389"/>
                  </a:lnTo>
                  <a:lnTo>
                    <a:pt x="0" y="399"/>
                  </a:lnTo>
                  <a:lnTo>
                    <a:pt x="0" y="416"/>
                  </a:lnTo>
                  <a:lnTo>
                    <a:pt x="244" y="461"/>
                  </a:lnTo>
                  <a:lnTo>
                    <a:pt x="284" y="442"/>
                  </a:lnTo>
                  <a:lnTo>
                    <a:pt x="284" y="431"/>
                  </a:lnTo>
                  <a:lnTo>
                    <a:pt x="240" y="421"/>
                  </a:lnTo>
                  <a:lnTo>
                    <a:pt x="347" y="389"/>
                  </a:lnTo>
                  <a:lnTo>
                    <a:pt x="432" y="394"/>
                  </a:lnTo>
                  <a:lnTo>
                    <a:pt x="454" y="386"/>
                  </a:lnTo>
                  <a:lnTo>
                    <a:pt x="454" y="378"/>
                  </a:lnTo>
                  <a:lnTo>
                    <a:pt x="410" y="367"/>
                  </a:lnTo>
                  <a:lnTo>
                    <a:pt x="417" y="367"/>
                  </a:lnTo>
                  <a:lnTo>
                    <a:pt x="417" y="24"/>
                  </a:lnTo>
                  <a:lnTo>
                    <a:pt x="170" y="0"/>
                  </a:lnTo>
                  <a:lnTo>
                    <a:pt x="37" y="3"/>
                  </a:lnTo>
                  <a:lnTo>
                    <a:pt x="37" y="389"/>
                  </a:lnTo>
                  <a:lnTo>
                    <a:pt x="44" y="394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60" name="Freeform 97" descr="70%"/>
            <p:cNvSpPr>
              <a:spLocks/>
            </p:cNvSpPr>
            <p:nvPr/>
          </p:nvSpPr>
          <p:spPr bwMode="auto">
            <a:xfrm>
              <a:off x="3960" y="2017"/>
              <a:ext cx="461" cy="466"/>
            </a:xfrm>
            <a:custGeom>
              <a:avLst/>
              <a:gdLst>
                <a:gd name="T0" fmla="*/ 45 w 461"/>
                <a:gd name="T1" fmla="*/ 397 h 466"/>
                <a:gd name="T2" fmla="*/ 45 w 461"/>
                <a:gd name="T3" fmla="*/ 8 h 466"/>
                <a:gd name="T4" fmla="*/ 173 w 461"/>
                <a:gd name="T5" fmla="*/ 3 h 466"/>
                <a:gd name="T6" fmla="*/ 412 w 461"/>
                <a:gd name="T7" fmla="*/ 27 h 466"/>
                <a:gd name="T8" fmla="*/ 412 w 461"/>
                <a:gd name="T9" fmla="*/ 368 h 466"/>
                <a:gd name="T10" fmla="*/ 393 w 461"/>
                <a:gd name="T11" fmla="*/ 373 h 466"/>
                <a:gd name="T12" fmla="*/ 453 w 461"/>
                <a:gd name="T13" fmla="*/ 384 h 466"/>
                <a:gd name="T14" fmla="*/ 453 w 461"/>
                <a:gd name="T15" fmla="*/ 389 h 466"/>
                <a:gd name="T16" fmla="*/ 434 w 461"/>
                <a:gd name="T17" fmla="*/ 392 h 466"/>
                <a:gd name="T18" fmla="*/ 348 w 461"/>
                <a:gd name="T19" fmla="*/ 386 h 466"/>
                <a:gd name="T20" fmla="*/ 210 w 461"/>
                <a:gd name="T21" fmla="*/ 424 h 466"/>
                <a:gd name="T22" fmla="*/ 277 w 461"/>
                <a:gd name="T23" fmla="*/ 438 h 466"/>
                <a:gd name="T24" fmla="*/ 277 w 461"/>
                <a:gd name="T25" fmla="*/ 446 h 466"/>
                <a:gd name="T26" fmla="*/ 248 w 461"/>
                <a:gd name="T27" fmla="*/ 457 h 466"/>
                <a:gd name="T28" fmla="*/ 7 w 461"/>
                <a:gd name="T29" fmla="*/ 414 h 466"/>
                <a:gd name="T30" fmla="*/ 7 w 461"/>
                <a:gd name="T31" fmla="*/ 408 h 466"/>
                <a:gd name="T32" fmla="*/ 42 w 461"/>
                <a:gd name="T33" fmla="*/ 397 h 466"/>
                <a:gd name="T34" fmla="*/ 45 w 461"/>
                <a:gd name="T35" fmla="*/ 400 h 466"/>
                <a:gd name="T36" fmla="*/ 37 w 461"/>
                <a:gd name="T37" fmla="*/ 392 h 466"/>
                <a:gd name="T38" fmla="*/ 0 w 461"/>
                <a:gd name="T39" fmla="*/ 403 h 466"/>
                <a:gd name="T40" fmla="*/ 0 w 461"/>
                <a:gd name="T41" fmla="*/ 419 h 466"/>
                <a:gd name="T42" fmla="*/ 248 w 461"/>
                <a:gd name="T43" fmla="*/ 465 h 466"/>
                <a:gd name="T44" fmla="*/ 288 w 461"/>
                <a:gd name="T45" fmla="*/ 446 h 466"/>
                <a:gd name="T46" fmla="*/ 288 w 461"/>
                <a:gd name="T47" fmla="*/ 435 h 466"/>
                <a:gd name="T48" fmla="*/ 243 w 461"/>
                <a:gd name="T49" fmla="*/ 424 h 466"/>
                <a:gd name="T50" fmla="*/ 352 w 461"/>
                <a:gd name="T51" fmla="*/ 392 h 466"/>
                <a:gd name="T52" fmla="*/ 438 w 461"/>
                <a:gd name="T53" fmla="*/ 397 h 466"/>
                <a:gd name="T54" fmla="*/ 460 w 461"/>
                <a:gd name="T55" fmla="*/ 389 h 466"/>
                <a:gd name="T56" fmla="*/ 460 w 461"/>
                <a:gd name="T57" fmla="*/ 381 h 466"/>
                <a:gd name="T58" fmla="*/ 415 w 461"/>
                <a:gd name="T59" fmla="*/ 370 h 466"/>
                <a:gd name="T60" fmla="*/ 423 w 461"/>
                <a:gd name="T61" fmla="*/ 370 h 466"/>
                <a:gd name="T62" fmla="*/ 423 w 461"/>
                <a:gd name="T63" fmla="*/ 24 h 466"/>
                <a:gd name="T64" fmla="*/ 173 w 461"/>
                <a:gd name="T65" fmla="*/ 0 h 466"/>
                <a:gd name="T66" fmla="*/ 37 w 461"/>
                <a:gd name="T67" fmla="*/ 3 h 466"/>
                <a:gd name="T68" fmla="*/ 37 w 461"/>
                <a:gd name="T69" fmla="*/ 392 h 466"/>
                <a:gd name="T70" fmla="*/ 45 w 461"/>
                <a:gd name="T71" fmla="*/ 397 h 46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61"/>
                <a:gd name="T109" fmla="*/ 0 h 466"/>
                <a:gd name="T110" fmla="*/ 461 w 461"/>
                <a:gd name="T111" fmla="*/ 466 h 46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61" h="466">
                  <a:moveTo>
                    <a:pt x="45" y="397"/>
                  </a:moveTo>
                  <a:lnTo>
                    <a:pt x="45" y="8"/>
                  </a:lnTo>
                  <a:lnTo>
                    <a:pt x="173" y="3"/>
                  </a:lnTo>
                  <a:lnTo>
                    <a:pt x="412" y="27"/>
                  </a:lnTo>
                  <a:lnTo>
                    <a:pt x="412" y="368"/>
                  </a:lnTo>
                  <a:lnTo>
                    <a:pt x="393" y="373"/>
                  </a:lnTo>
                  <a:lnTo>
                    <a:pt x="453" y="384"/>
                  </a:lnTo>
                  <a:lnTo>
                    <a:pt x="453" y="389"/>
                  </a:lnTo>
                  <a:lnTo>
                    <a:pt x="434" y="392"/>
                  </a:lnTo>
                  <a:lnTo>
                    <a:pt x="348" y="386"/>
                  </a:lnTo>
                  <a:lnTo>
                    <a:pt x="210" y="424"/>
                  </a:lnTo>
                  <a:lnTo>
                    <a:pt x="277" y="438"/>
                  </a:lnTo>
                  <a:lnTo>
                    <a:pt x="277" y="446"/>
                  </a:lnTo>
                  <a:lnTo>
                    <a:pt x="248" y="457"/>
                  </a:lnTo>
                  <a:lnTo>
                    <a:pt x="7" y="414"/>
                  </a:lnTo>
                  <a:lnTo>
                    <a:pt x="7" y="408"/>
                  </a:lnTo>
                  <a:lnTo>
                    <a:pt x="42" y="397"/>
                  </a:lnTo>
                  <a:lnTo>
                    <a:pt x="45" y="400"/>
                  </a:lnTo>
                  <a:lnTo>
                    <a:pt x="37" y="392"/>
                  </a:lnTo>
                  <a:lnTo>
                    <a:pt x="0" y="403"/>
                  </a:lnTo>
                  <a:lnTo>
                    <a:pt x="0" y="419"/>
                  </a:lnTo>
                  <a:lnTo>
                    <a:pt x="248" y="465"/>
                  </a:lnTo>
                  <a:lnTo>
                    <a:pt x="288" y="446"/>
                  </a:lnTo>
                  <a:lnTo>
                    <a:pt x="288" y="435"/>
                  </a:lnTo>
                  <a:lnTo>
                    <a:pt x="243" y="424"/>
                  </a:lnTo>
                  <a:lnTo>
                    <a:pt x="352" y="392"/>
                  </a:lnTo>
                  <a:lnTo>
                    <a:pt x="438" y="397"/>
                  </a:lnTo>
                  <a:lnTo>
                    <a:pt x="460" y="389"/>
                  </a:lnTo>
                  <a:lnTo>
                    <a:pt x="460" y="381"/>
                  </a:lnTo>
                  <a:lnTo>
                    <a:pt x="415" y="370"/>
                  </a:lnTo>
                  <a:lnTo>
                    <a:pt x="423" y="370"/>
                  </a:lnTo>
                  <a:lnTo>
                    <a:pt x="423" y="24"/>
                  </a:lnTo>
                  <a:lnTo>
                    <a:pt x="173" y="0"/>
                  </a:lnTo>
                  <a:lnTo>
                    <a:pt x="37" y="3"/>
                  </a:lnTo>
                  <a:lnTo>
                    <a:pt x="37" y="392"/>
                  </a:lnTo>
                  <a:lnTo>
                    <a:pt x="45" y="397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61" name="Freeform 98" descr="70%"/>
            <p:cNvSpPr>
              <a:spLocks/>
            </p:cNvSpPr>
            <p:nvPr/>
          </p:nvSpPr>
          <p:spPr bwMode="auto">
            <a:xfrm>
              <a:off x="4016" y="2363"/>
              <a:ext cx="95" cy="32"/>
            </a:xfrm>
            <a:custGeom>
              <a:avLst/>
              <a:gdLst>
                <a:gd name="T0" fmla="*/ 94 w 95"/>
                <a:gd name="T1" fmla="*/ 12 h 32"/>
                <a:gd name="T2" fmla="*/ 94 w 95"/>
                <a:gd name="T3" fmla="*/ 31 h 32"/>
                <a:gd name="T4" fmla="*/ 0 w 95"/>
                <a:gd name="T5" fmla="*/ 19 h 32"/>
                <a:gd name="T6" fmla="*/ 0 w 95"/>
                <a:gd name="T7" fmla="*/ 0 h 32"/>
                <a:gd name="T8" fmla="*/ 94 w 95"/>
                <a:gd name="T9" fmla="*/ 12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5"/>
                <a:gd name="T16" fmla="*/ 0 h 32"/>
                <a:gd name="T17" fmla="*/ 95 w 95"/>
                <a:gd name="T18" fmla="*/ 32 h 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5" h="32">
                  <a:moveTo>
                    <a:pt x="94" y="12"/>
                  </a:moveTo>
                  <a:lnTo>
                    <a:pt x="94" y="31"/>
                  </a:lnTo>
                  <a:lnTo>
                    <a:pt x="0" y="19"/>
                  </a:lnTo>
                  <a:lnTo>
                    <a:pt x="0" y="0"/>
                  </a:lnTo>
                  <a:lnTo>
                    <a:pt x="94" y="12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62" name="Freeform 99" descr="70%"/>
            <p:cNvSpPr>
              <a:spLocks/>
            </p:cNvSpPr>
            <p:nvPr/>
          </p:nvSpPr>
          <p:spPr bwMode="auto">
            <a:xfrm>
              <a:off x="4016" y="2363"/>
              <a:ext cx="102" cy="36"/>
            </a:xfrm>
            <a:custGeom>
              <a:avLst/>
              <a:gdLst>
                <a:gd name="T0" fmla="*/ 101 w 102"/>
                <a:gd name="T1" fmla="*/ 13 h 36"/>
                <a:gd name="T2" fmla="*/ 101 w 102"/>
                <a:gd name="T3" fmla="*/ 35 h 36"/>
                <a:gd name="T4" fmla="*/ 0 w 102"/>
                <a:gd name="T5" fmla="*/ 22 h 36"/>
                <a:gd name="T6" fmla="*/ 0 w 102"/>
                <a:gd name="T7" fmla="*/ 0 h 36"/>
                <a:gd name="T8" fmla="*/ 101 w 102"/>
                <a:gd name="T9" fmla="*/ 13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36"/>
                <a:gd name="T17" fmla="*/ 102 w 102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36">
                  <a:moveTo>
                    <a:pt x="101" y="13"/>
                  </a:moveTo>
                  <a:lnTo>
                    <a:pt x="101" y="35"/>
                  </a:lnTo>
                  <a:lnTo>
                    <a:pt x="0" y="22"/>
                  </a:lnTo>
                  <a:lnTo>
                    <a:pt x="0" y="0"/>
                  </a:lnTo>
                  <a:lnTo>
                    <a:pt x="101" y="13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63" name="Freeform 100" descr="70%"/>
            <p:cNvSpPr>
              <a:spLocks/>
            </p:cNvSpPr>
            <p:nvPr/>
          </p:nvSpPr>
          <p:spPr bwMode="auto">
            <a:xfrm>
              <a:off x="4016" y="2333"/>
              <a:ext cx="95" cy="29"/>
            </a:xfrm>
            <a:custGeom>
              <a:avLst/>
              <a:gdLst>
                <a:gd name="T0" fmla="*/ 0 w 95"/>
                <a:gd name="T1" fmla="*/ 19 h 29"/>
                <a:gd name="T2" fmla="*/ 0 w 95"/>
                <a:gd name="T3" fmla="*/ 0 h 29"/>
                <a:gd name="T4" fmla="*/ 94 w 95"/>
                <a:gd name="T5" fmla="*/ 9 h 29"/>
                <a:gd name="T6" fmla="*/ 94 w 95"/>
                <a:gd name="T7" fmla="*/ 28 h 29"/>
                <a:gd name="T8" fmla="*/ 0 w 95"/>
                <a:gd name="T9" fmla="*/ 19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5"/>
                <a:gd name="T16" fmla="*/ 0 h 29"/>
                <a:gd name="T17" fmla="*/ 95 w 95"/>
                <a:gd name="T18" fmla="*/ 29 h 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5" h="29">
                  <a:moveTo>
                    <a:pt x="0" y="19"/>
                  </a:moveTo>
                  <a:lnTo>
                    <a:pt x="0" y="0"/>
                  </a:lnTo>
                  <a:lnTo>
                    <a:pt x="94" y="9"/>
                  </a:lnTo>
                  <a:lnTo>
                    <a:pt x="94" y="28"/>
                  </a:lnTo>
                  <a:lnTo>
                    <a:pt x="0" y="19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64" name="Freeform 101" descr="70%"/>
            <p:cNvSpPr>
              <a:spLocks/>
            </p:cNvSpPr>
            <p:nvPr/>
          </p:nvSpPr>
          <p:spPr bwMode="auto">
            <a:xfrm>
              <a:off x="4016" y="2333"/>
              <a:ext cx="102" cy="34"/>
            </a:xfrm>
            <a:custGeom>
              <a:avLst/>
              <a:gdLst>
                <a:gd name="T0" fmla="*/ 0 w 102"/>
                <a:gd name="T1" fmla="*/ 22 h 34"/>
                <a:gd name="T2" fmla="*/ 0 w 102"/>
                <a:gd name="T3" fmla="*/ 0 h 34"/>
                <a:gd name="T4" fmla="*/ 101 w 102"/>
                <a:gd name="T5" fmla="*/ 11 h 34"/>
                <a:gd name="T6" fmla="*/ 101 w 102"/>
                <a:gd name="T7" fmla="*/ 33 h 34"/>
                <a:gd name="T8" fmla="*/ 0 w 102"/>
                <a:gd name="T9" fmla="*/ 22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34"/>
                <a:gd name="T17" fmla="*/ 102 w 102"/>
                <a:gd name="T18" fmla="*/ 34 h 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34">
                  <a:moveTo>
                    <a:pt x="0" y="22"/>
                  </a:moveTo>
                  <a:lnTo>
                    <a:pt x="0" y="0"/>
                  </a:lnTo>
                  <a:lnTo>
                    <a:pt x="101" y="11"/>
                  </a:lnTo>
                  <a:lnTo>
                    <a:pt x="101" y="33"/>
                  </a:lnTo>
                  <a:lnTo>
                    <a:pt x="0" y="22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65" name="Freeform 102" descr="70%"/>
            <p:cNvSpPr>
              <a:spLocks/>
            </p:cNvSpPr>
            <p:nvPr/>
          </p:nvSpPr>
          <p:spPr bwMode="auto">
            <a:xfrm>
              <a:off x="4016" y="2033"/>
              <a:ext cx="95" cy="297"/>
            </a:xfrm>
            <a:custGeom>
              <a:avLst/>
              <a:gdLst>
                <a:gd name="T0" fmla="*/ 94 w 95"/>
                <a:gd name="T1" fmla="*/ 0 h 297"/>
                <a:gd name="T2" fmla="*/ 0 w 95"/>
                <a:gd name="T3" fmla="*/ 2 h 297"/>
                <a:gd name="T4" fmla="*/ 0 w 95"/>
                <a:gd name="T5" fmla="*/ 285 h 297"/>
                <a:gd name="T6" fmla="*/ 94 w 95"/>
                <a:gd name="T7" fmla="*/ 296 h 297"/>
                <a:gd name="T8" fmla="*/ 94 w 95"/>
                <a:gd name="T9" fmla="*/ 0 h 2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5"/>
                <a:gd name="T16" fmla="*/ 0 h 297"/>
                <a:gd name="T17" fmla="*/ 95 w 95"/>
                <a:gd name="T18" fmla="*/ 297 h 29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5" h="297">
                  <a:moveTo>
                    <a:pt x="94" y="0"/>
                  </a:moveTo>
                  <a:lnTo>
                    <a:pt x="0" y="2"/>
                  </a:lnTo>
                  <a:lnTo>
                    <a:pt x="0" y="285"/>
                  </a:lnTo>
                  <a:lnTo>
                    <a:pt x="94" y="296"/>
                  </a:lnTo>
                  <a:lnTo>
                    <a:pt x="94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66" name="Freeform 103" descr="70%"/>
            <p:cNvSpPr>
              <a:spLocks/>
            </p:cNvSpPr>
            <p:nvPr/>
          </p:nvSpPr>
          <p:spPr bwMode="auto">
            <a:xfrm>
              <a:off x="4016" y="2033"/>
              <a:ext cx="102" cy="301"/>
            </a:xfrm>
            <a:custGeom>
              <a:avLst/>
              <a:gdLst>
                <a:gd name="T0" fmla="*/ 101 w 102"/>
                <a:gd name="T1" fmla="*/ 0 h 301"/>
                <a:gd name="T2" fmla="*/ 0 w 102"/>
                <a:gd name="T3" fmla="*/ 2 h 301"/>
                <a:gd name="T4" fmla="*/ 0 w 102"/>
                <a:gd name="T5" fmla="*/ 289 h 301"/>
                <a:gd name="T6" fmla="*/ 101 w 102"/>
                <a:gd name="T7" fmla="*/ 300 h 301"/>
                <a:gd name="T8" fmla="*/ 101 w 102"/>
                <a:gd name="T9" fmla="*/ 0 h 3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301"/>
                <a:gd name="T17" fmla="*/ 102 w 102"/>
                <a:gd name="T18" fmla="*/ 301 h 30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301">
                  <a:moveTo>
                    <a:pt x="101" y="0"/>
                  </a:moveTo>
                  <a:lnTo>
                    <a:pt x="0" y="2"/>
                  </a:lnTo>
                  <a:lnTo>
                    <a:pt x="0" y="289"/>
                  </a:lnTo>
                  <a:lnTo>
                    <a:pt x="101" y="300"/>
                  </a:lnTo>
                  <a:lnTo>
                    <a:pt x="101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67" name="Freeform 104" descr="70%"/>
            <p:cNvSpPr>
              <a:spLocks/>
            </p:cNvSpPr>
            <p:nvPr/>
          </p:nvSpPr>
          <p:spPr bwMode="auto">
            <a:xfrm>
              <a:off x="4034" y="2183"/>
              <a:ext cx="71" cy="114"/>
            </a:xfrm>
            <a:custGeom>
              <a:avLst/>
              <a:gdLst>
                <a:gd name="T0" fmla="*/ 0 w 71"/>
                <a:gd name="T1" fmla="*/ 0 h 114"/>
                <a:gd name="T2" fmla="*/ 0 w 71"/>
                <a:gd name="T3" fmla="*/ 106 h 114"/>
                <a:gd name="T4" fmla="*/ 70 w 71"/>
                <a:gd name="T5" fmla="*/ 113 h 114"/>
                <a:gd name="T6" fmla="*/ 70 w 71"/>
                <a:gd name="T7" fmla="*/ 2 h 114"/>
                <a:gd name="T8" fmla="*/ 0 w 71"/>
                <a:gd name="T9" fmla="*/ 0 h 1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"/>
                <a:gd name="T16" fmla="*/ 0 h 114"/>
                <a:gd name="T17" fmla="*/ 71 w 71"/>
                <a:gd name="T18" fmla="*/ 114 h 1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" h="114">
                  <a:moveTo>
                    <a:pt x="0" y="0"/>
                  </a:moveTo>
                  <a:lnTo>
                    <a:pt x="0" y="106"/>
                  </a:lnTo>
                  <a:lnTo>
                    <a:pt x="70" y="113"/>
                  </a:lnTo>
                  <a:lnTo>
                    <a:pt x="70" y="2"/>
                  </a:lnTo>
                  <a:lnTo>
                    <a:pt x="0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68" name="Freeform 105" descr="70%"/>
            <p:cNvSpPr>
              <a:spLocks/>
            </p:cNvSpPr>
            <p:nvPr/>
          </p:nvSpPr>
          <p:spPr bwMode="auto">
            <a:xfrm>
              <a:off x="4034" y="2183"/>
              <a:ext cx="77" cy="119"/>
            </a:xfrm>
            <a:custGeom>
              <a:avLst/>
              <a:gdLst>
                <a:gd name="T0" fmla="*/ 0 w 77"/>
                <a:gd name="T1" fmla="*/ 0 h 119"/>
                <a:gd name="T2" fmla="*/ 0 w 77"/>
                <a:gd name="T3" fmla="*/ 110 h 119"/>
                <a:gd name="T4" fmla="*/ 76 w 77"/>
                <a:gd name="T5" fmla="*/ 118 h 119"/>
                <a:gd name="T6" fmla="*/ 76 w 77"/>
                <a:gd name="T7" fmla="*/ 2 h 119"/>
                <a:gd name="T8" fmla="*/ 0 w 77"/>
                <a:gd name="T9" fmla="*/ 0 h 1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7"/>
                <a:gd name="T16" fmla="*/ 0 h 119"/>
                <a:gd name="T17" fmla="*/ 77 w 77"/>
                <a:gd name="T18" fmla="*/ 119 h 1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7" h="119">
                  <a:moveTo>
                    <a:pt x="0" y="0"/>
                  </a:moveTo>
                  <a:lnTo>
                    <a:pt x="0" y="110"/>
                  </a:lnTo>
                  <a:lnTo>
                    <a:pt x="76" y="118"/>
                  </a:lnTo>
                  <a:lnTo>
                    <a:pt x="76" y="2"/>
                  </a:lnTo>
                  <a:lnTo>
                    <a:pt x="0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69" name="Freeform 106" descr="70%"/>
            <p:cNvSpPr>
              <a:spLocks/>
            </p:cNvSpPr>
            <p:nvPr/>
          </p:nvSpPr>
          <p:spPr bwMode="auto">
            <a:xfrm>
              <a:off x="4042" y="2101"/>
              <a:ext cx="58" cy="3"/>
            </a:xfrm>
            <a:custGeom>
              <a:avLst/>
              <a:gdLst>
                <a:gd name="T0" fmla="*/ 57 w 58"/>
                <a:gd name="T1" fmla="*/ 0 h 3"/>
                <a:gd name="T2" fmla="*/ 4 w 58"/>
                <a:gd name="T3" fmla="*/ 0 h 3"/>
                <a:gd name="T4" fmla="*/ 0 w 58"/>
                <a:gd name="T5" fmla="*/ 1 h 3"/>
                <a:gd name="T6" fmla="*/ 20 w 58"/>
                <a:gd name="T7" fmla="*/ 1 h 3"/>
                <a:gd name="T8" fmla="*/ 20 w 58"/>
                <a:gd name="T9" fmla="*/ 2 h 3"/>
                <a:gd name="T10" fmla="*/ 40 w 58"/>
                <a:gd name="T11" fmla="*/ 2 h 3"/>
                <a:gd name="T12" fmla="*/ 40 w 58"/>
                <a:gd name="T13" fmla="*/ 1 h 3"/>
                <a:gd name="T14" fmla="*/ 57 w 58"/>
                <a:gd name="T15" fmla="*/ 1 h 3"/>
                <a:gd name="T16" fmla="*/ 57 w 58"/>
                <a:gd name="T17" fmla="*/ 0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8"/>
                <a:gd name="T28" fmla="*/ 0 h 3"/>
                <a:gd name="T29" fmla="*/ 58 w 58"/>
                <a:gd name="T30" fmla="*/ 3 h 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8" h="3">
                  <a:moveTo>
                    <a:pt x="57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20" y="1"/>
                  </a:lnTo>
                  <a:lnTo>
                    <a:pt x="20" y="2"/>
                  </a:lnTo>
                  <a:lnTo>
                    <a:pt x="40" y="2"/>
                  </a:lnTo>
                  <a:lnTo>
                    <a:pt x="40" y="1"/>
                  </a:lnTo>
                  <a:lnTo>
                    <a:pt x="57" y="1"/>
                  </a:lnTo>
                  <a:lnTo>
                    <a:pt x="57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70" name="Freeform 107" descr="70%"/>
            <p:cNvSpPr>
              <a:spLocks/>
            </p:cNvSpPr>
            <p:nvPr/>
          </p:nvSpPr>
          <p:spPr bwMode="auto">
            <a:xfrm>
              <a:off x="4042" y="2101"/>
              <a:ext cx="65" cy="7"/>
            </a:xfrm>
            <a:custGeom>
              <a:avLst/>
              <a:gdLst>
                <a:gd name="T0" fmla="*/ 64 w 65"/>
                <a:gd name="T1" fmla="*/ 0 h 7"/>
                <a:gd name="T2" fmla="*/ 4 w 65"/>
                <a:gd name="T3" fmla="*/ 0 h 7"/>
                <a:gd name="T4" fmla="*/ 0 w 65"/>
                <a:gd name="T5" fmla="*/ 3 h 7"/>
                <a:gd name="T6" fmla="*/ 23 w 65"/>
                <a:gd name="T7" fmla="*/ 3 h 7"/>
                <a:gd name="T8" fmla="*/ 23 w 65"/>
                <a:gd name="T9" fmla="*/ 6 h 7"/>
                <a:gd name="T10" fmla="*/ 45 w 65"/>
                <a:gd name="T11" fmla="*/ 6 h 7"/>
                <a:gd name="T12" fmla="*/ 45 w 65"/>
                <a:gd name="T13" fmla="*/ 3 h 7"/>
                <a:gd name="T14" fmla="*/ 64 w 65"/>
                <a:gd name="T15" fmla="*/ 3 h 7"/>
                <a:gd name="T16" fmla="*/ 64 w 65"/>
                <a:gd name="T17" fmla="*/ 0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5"/>
                <a:gd name="T28" fmla="*/ 0 h 7"/>
                <a:gd name="T29" fmla="*/ 65 w 65"/>
                <a:gd name="T30" fmla="*/ 7 h 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5" h="7">
                  <a:moveTo>
                    <a:pt x="64" y="0"/>
                  </a:moveTo>
                  <a:lnTo>
                    <a:pt x="4" y="0"/>
                  </a:lnTo>
                  <a:lnTo>
                    <a:pt x="0" y="3"/>
                  </a:lnTo>
                  <a:lnTo>
                    <a:pt x="23" y="3"/>
                  </a:lnTo>
                  <a:lnTo>
                    <a:pt x="23" y="6"/>
                  </a:lnTo>
                  <a:lnTo>
                    <a:pt x="45" y="6"/>
                  </a:lnTo>
                  <a:lnTo>
                    <a:pt x="45" y="3"/>
                  </a:lnTo>
                  <a:lnTo>
                    <a:pt x="64" y="3"/>
                  </a:lnTo>
                  <a:lnTo>
                    <a:pt x="64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71" name="Freeform 108" descr="70%"/>
            <p:cNvSpPr>
              <a:spLocks/>
            </p:cNvSpPr>
            <p:nvPr/>
          </p:nvSpPr>
          <p:spPr bwMode="auto">
            <a:xfrm>
              <a:off x="4095" y="2112"/>
              <a:ext cx="5" cy="2"/>
            </a:xfrm>
            <a:custGeom>
              <a:avLst/>
              <a:gdLst>
                <a:gd name="T0" fmla="*/ 0 w 5"/>
                <a:gd name="T1" fmla="*/ 0 h 2"/>
                <a:gd name="T2" fmla="*/ 0 w 5"/>
                <a:gd name="T3" fmla="*/ 1 h 2"/>
                <a:gd name="T4" fmla="*/ 4 w 5"/>
                <a:gd name="T5" fmla="*/ 1 h 2"/>
                <a:gd name="T6" fmla="*/ 4 w 5"/>
                <a:gd name="T7" fmla="*/ 0 h 2"/>
                <a:gd name="T8" fmla="*/ 0 w 5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2"/>
                <a:gd name="T17" fmla="*/ 5 w 5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2">
                  <a:moveTo>
                    <a:pt x="0" y="0"/>
                  </a:moveTo>
                  <a:lnTo>
                    <a:pt x="0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0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72" name="Freeform 109" descr="70%"/>
            <p:cNvSpPr>
              <a:spLocks/>
            </p:cNvSpPr>
            <p:nvPr/>
          </p:nvSpPr>
          <p:spPr bwMode="auto">
            <a:xfrm>
              <a:off x="4095" y="2112"/>
              <a:ext cx="12" cy="6"/>
            </a:xfrm>
            <a:custGeom>
              <a:avLst/>
              <a:gdLst>
                <a:gd name="T0" fmla="*/ 0 w 12"/>
                <a:gd name="T1" fmla="*/ 0 h 6"/>
                <a:gd name="T2" fmla="*/ 0 w 12"/>
                <a:gd name="T3" fmla="*/ 5 h 6"/>
                <a:gd name="T4" fmla="*/ 11 w 12"/>
                <a:gd name="T5" fmla="*/ 5 h 6"/>
                <a:gd name="T6" fmla="*/ 11 w 12"/>
                <a:gd name="T7" fmla="*/ 0 h 6"/>
                <a:gd name="T8" fmla="*/ 0 w 12"/>
                <a:gd name="T9" fmla="*/ 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"/>
                <a:gd name="T16" fmla="*/ 0 h 6"/>
                <a:gd name="T17" fmla="*/ 12 w 12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" h="6">
                  <a:moveTo>
                    <a:pt x="0" y="0"/>
                  </a:moveTo>
                  <a:lnTo>
                    <a:pt x="0" y="5"/>
                  </a:lnTo>
                  <a:lnTo>
                    <a:pt x="11" y="5"/>
                  </a:lnTo>
                  <a:lnTo>
                    <a:pt x="11" y="0"/>
                  </a:lnTo>
                  <a:lnTo>
                    <a:pt x="0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73" name="Freeform 110" descr="70%"/>
            <p:cNvSpPr>
              <a:spLocks/>
            </p:cNvSpPr>
            <p:nvPr/>
          </p:nvSpPr>
          <p:spPr bwMode="auto">
            <a:xfrm>
              <a:off x="4104" y="2112"/>
              <a:ext cx="3" cy="2"/>
            </a:xfrm>
            <a:custGeom>
              <a:avLst/>
              <a:gdLst>
                <a:gd name="T0" fmla="*/ 2 w 3"/>
                <a:gd name="T1" fmla="*/ 0 h 2"/>
                <a:gd name="T2" fmla="*/ 0 w 3"/>
                <a:gd name="T3" fmla="*/ 0 h 2"/>
                <a:gd name="T4" fmla="*/ 0 w 3"/>
                <a:gd name="T5" fmla="*/ 1 h 2"/>
                <a:gd name="T6" fmla="*/ 2 w 3"/>
                <a:gd name="T7" fmla="*/ 1 h 2"/>
                <a:gd name="T8" fmla="*/ 2 w 3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2"/>
                <a:gd name="T17" fmla="*/ 3 w 3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2">
                  <a:moveTo>
                    <a:pt x="2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2" y="1"/>
                  </a:lnTo>
                  <a:lnTo>
                    <a:pt x="2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74" name="Freeform 111" descr="70%"/>
            <p:cNvSpPr>
              <a:spLocks/>
            </p:cNvSpPr>
            <p:nvPr/>
          </p:nvSpPr>
          <p:spPr bwMode="auto">
            <a:xfrm>
              <a:off x="4106" y="2112"/>
              <a:ext cx="5" cy="6"/>
            </a:xfrm>
            <a:custGeom>
              <a:avLst/>
              <a:gdLst>
                <a:gd name="T0" fmla="*/ 0 w 5"/>
                <a:gd name="T1" fmla="*/ 0 h 6"/>
                <a:gd name="T2" fmla="*/ 4 w 5"/>
                <a:gd name="T3" fmla="*/ 0 h 6"/>
                <a:gd name="T4" fmla="*/ 4 w 5"/>
                <a:gd name="T5" fmla="*/ 5 h 6"/>
                <a:gd name="T6" fmla="*/ 0 w 5"/>
                <a:gd name="T7" fmla="*/ 5 h 6"/>
                <a:gd name="T8" fmla="*/ 0 w 5"/>
                <a:gd name="T9" fmla="*/ 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6"/>
                <a:gd name="T17" fmla="*/ 5 w 5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6">
                  <a:moveTo>
                    <a:pt x="0" y="0"/>
                  </a:moveTo>
                  <a:lnTo>
                    <a:pt x="4" y="0"/>
                  </a:lnTo>
                  <a:lnTo>
                    <a:pt x="4" y="5"/>
                  </a:lnTo>
                  <a:lnTo>
                    <a:pt x="0" y="5"/>
                  </a:lnTo>
                  <a:lnTo>
                    <a:pt x="0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75" name="Freeform 112" descr="70%"/>
            <p:cNvSpPr>
              <a:spLocks/>
            </p:cNvSpPr>
            <p:nvPr/>
          </p:nvSpPr>
          <p:spPr bwMode="auto">
            <a:xfrm>
              <a:off x="4132" y="2020"/>
              <a:ext cx="235" cy="429"/>
            </a:xfrm>
            <a:custGeom>
              <a:avLst/>
              <a:gdLst>
                <a:gd name="T0" fmla="*/ 0 w 235"/>
                <a:gd name="T1" fmla="*/ 0 h 429"/>
                <a:gd name="T2" fmla="*/ 234 w 235"/>
                <a:gd name="T3" fmla="*/ 24 h 429"/>
                <a:gd name="T4" fmla="*/ 234 w 235"/>
                <a:gd name="T5" fmla="*/ 361 h 429"/>
                <a:gd name="T6" fmla="*/ 216 w 235"/>
                <a:gd name="T7" fmla="*/ 366 h 429"/>
                <a:gd name="T8" fmla="*/ 172 w 235"/>
                <a:gd name="T9" fmla="*/ 380 h 429"/>
                <a:gd name="T10" fmla="*/ 37 w 235"/>
                <a:gd name="T11" fmla="*/ 418 h 429"/>
                <a:gd name="T12" fmla="*/ 0 w 235"/>
                <a:gd name="T13" fmla="*/ 428 h 429"/>
                <a:gd name="T14" fmla="*/ 0 w 235"/>
                <a:gd name="T15" fmla="*/ 0 h 42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35"/>
                <a:gd name="T25" fmla="*/ 0 h 429"/>
                <a:gd name="T26" fmla="*/ 235 w 235"/>
                <a:gd name="T27" fmla="*/ 429 h 42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35" h="429">
                  <a:moveTo>
                    <a:pt x="0" y="0"/>
                  </a:moveTo>
                  <a:lnTo>
                    <a:pt x="234" y="24"/>
                  </a:lnTo>
                  <a:lnTo>
                    <a:pt x="234" y="361"/>
                  </a:lnTo>
                  <a:lnTo>
                    <a:pt x="216" y="366"/>
                  </a:lnTo>
                  <a:lnTo>
                    <a:pt x="172" y="380"/>
                  </a:lnTo>
                  <a:lnTo>
                    <a:pt x="37" y="418"/>
                  </a:lnTo>
                  <a:lnTo>
                    <a:pt x="0" y="428"/>
                  </a:lnTo>
                  <a:lnTo>
                    <a:pt x="0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76" name="Freeform 113" descr="70%"/>
            <p:cNvSpPr>
              <a:spLocks/>
            </p:cNvSpPr>
            <p:nvPr/>
          </p:nvSpPr>
          <p:spPr bwMode="auto">
            <a:xfrm>
              <a:off x="4132" y="2020"/>
              <a:ext cx="241" cy="433"/>
            </a:xfrm>
            <a:custGeom>
              <a:avLst/>
              <a:gdLst>
                <a:gd name="T0" fmla="*/ 0 w 241"/>
                <a:gd name="T1" fmla="*/ 0 h 433"/>
                <a:gd name="T2" fmla="*/ 240 w 241"/>
                <a:gd name="T3" fmla="*/ 24 h 433"/>
                <a:gd name="T4" fmla="*/ 240 w 241"/>
                <a:gd name="T5" fmla="*/ 365 h 433"/>
                <a:gd name="T6" fmla="*/ 221 w 241"/>
                <a:gd name="T7" fmla="*/ 370 h 433"/>
                <a:gd name="T8" fmla="*/ 176 w 241"/>
                <a:gd name="T9" fmla="*/ 383 h 433"/>
                <a:gd name="T10" fmla="*/ 38 w 241"/>
                <a:gd name="T11" fmla="*/ 421 h 433"/>
                <a:gd name="T12" fmla="*/ 0 w 241"/>
                <a:gd name="T13" fmla="*/ 432 h 433"/>
                <a:gd name="T14" fmla="*/ 0 w 241"/>
                <a:gd name="T15" fmla="*/ 0 h 4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1"/>
                <a:gd name="T25" fmla="*/ 0 h 433"/>
                <a:gd name="T26" fmla="*/ 241 w 241"/>
                <a:gd name="T27" fmla="*/ 433 h 43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1" h="433">
                  <a:moveTo>
                    <a:pt x="0" y="0"/>
                  </a:moveTo>
                  <a:lnTo>
                    <a:pt x="240" y="24"/>
                  </a:lnTo>
                  <a:lnTo>
                    <a:pt x="240" y="365"/>
                  </a:lnTo>
                  <a:lnTo>
                    <a:pt x="221" y="370"/>
                  </a:lnTo>
                  <a:lnTo>
                    <a:pt x="176" y="383"/>
                  </a:lnTo>
                  <a:lnTo>
                    <a:pt x="38" y="421"/>
                  </a:lnTo>
                  <a:lnTo>
                    <a:pt x="0" y="432"/>
                  </a:lnTo>
                  <a:lnTo>
                    <a:pt x="0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77" name="Freeform 114" descr="70%"/>
            <p:cNvSpPr>
              <a:spLocks/>
            </p:cNvSpPr>
            <p:nvPr/>
          </p:nvSpPr>
          <p:spPr bwMode="auto">
            <a:xfrm>
              <a:off x="3967" y="2426"/>
              <a:ext cx="264" cy="44"/>
            </a:xfrm>
            <a:custGeom>
              <a:avLst/>
              <a:gdLst>
                <a:gd name="T0" fmla="*/ 263 w 264"/>
                <a:gd name="T1" fmla="*/ 26 h 44"/>
                <a:gd name="T2" fmla="*/ 263 w 264"/>
                <a:gd name="T3" fmla="*/ 34 h 44"/>
                <a:gd name="T4" fmla="*/ 234 w 264"/>
                <a:gd name="T5" fmla="*/ 43 h 44"/>
                <a:gd name="T6" fmla="*/ 0 w 264"/>
                <a:gd name="T7" fmla="*/ 5 h 44"/>
                <a:gd name="T8" fmla="*/ 0 w 264"/>
                <a:gd name="T9" fmla="*/ 0 h 44"/>
                <a:gd name="T10" fmla="*/ 161 w 264"/>
                <a:gd name="T11" fmla="*/ 24 h 44"/>
                <a:gd name="T12" fmla="*/ 234 w 264"/>
                <a:gd name="T13" fmla="*/ 36 h 44"/>
                <a:gd name="T14" fmla="*/ 263 w 264"/>
                <a:gd name="T15" fmla="*/ 26 h 4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64"/>
                <a:gd name="T25" fmla="*/ 0 h 44"/>
                <a:gd name="T26" fmla="*/ 264 w 264"/>
                <a:gd name="T27" fmla="*/ 44 h 4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64" h="44">
                  <a:moveTo>
                    <a:pt x="263" y="26"/>
                  </a:moveTo>
                  <a:lnTo>
                    <a:pt x="263" y="34"/>
                  </a:lnTo>
                  <a:lnTo>
                    <a:pt x="234" y="43"/>
                  </a:lnTo>
                  <a:lnTo>
                    <a:pt x="0" y="5"/>
                  </a:lnTo>
                  <a:lnTo>
                    <a:pt x="0" y="0"/>
                  </a:lnTo>
                  <a:lnTo>
                    <a:pt x="161" y="24"/>
                  </a:lnTo>
                  <a:lnTo>
                    <a:pt x="234" y="36"/>
                  </a:lnTo>
                  <a:lnTo>
                    <a:pt x="263" y="26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78" name="Freeform 115" descr="70%"/>
            <p:cNvSpPr>
              <a:spLocks/>
            </p:cNvSpPr>
            <p:nvPr/>
          </p:nvSpPr>
          <p:spPr bwMode="auto">
            <a:xfrm>
              <a:off x="3967" y="2426"/>
              <a:ext cx="271" cy="50"/>
            </a:xfrm>
            <a:custGeom>
              <a:avLst/>
              <a:gdLst>
                <a:gd name="T0" fmla="*/ 270 w 271"/>
                <a:gd name="T1" fmla="*/ 30 h 50"/>
                <a:gd name="T2" fmla="*/ 270 w 271"/>
                <a:gd name="T3" fmla="*/ 38 h 50"/>
                <a:gd name="T4" fmla="*/ 241 w 271"/>
                <a:gd name="T5" fmla="*/ 49 h 50"/>
                <a:gd name="T6" fmla="*/ 0 w 271"/>
                <a:gd name="T7" fmla="*/ 6 h 50"/>
                <a:gd name="T8" fmla="*/ 0 w 271"/>
                <a:gd name="T9" fmla="*/ 0 h 50"/>
                <a:gd name="T10" fmla="*/ 166 w 271"/>
                <a:gd name="T11" fmla="*/ 27 h 50"/>
                <a:gd name="T12" fmla="*/ 241 w 271"/>
                <a:gd name="T13" fmla="*/ 41 h 50"/>
                <a:gd name="T14" fmla="*/ 270 w 271"/>
                <a:gd name="T15" fmla="*/ 30 h 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71"/>
                <a:gd name="T25" fmla="*/ 0 h 50"/>
                <a:gd name="T26" fmla="*/ 271 w 271"/>
                <a:gd name="T27" fmla="*/ 50 h 5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71" h="50">
                  <a:moveTo>
                    <a:pt x="270" y="30"/>
                  </a:moveTo>
                  <a:lnTo>
                    <a:pt x="270" y="38"/>
                  </a:lnTo>
                  <a:lnTo>
                    <a:pt x="241" y="49"/>
                  </a:lnTo>
                  <a:lnTo>
                    <a:pt x="0" y="6"/>
                  </a:lnTo>
                  <a:lnTo>
                    <a:pt x="0" y="0"/>
                  </a:lnTo>
                  <a:lnTo>
                    <a:pt x="166" y="27"/>
                  </a:lnTo>
                  <a:lnTo>
                    <a:pt x="241" y="41"/>
                  </a:lnTo>
                  <a:lnTo>
                    <a:pt x="270" y="3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79" name="Freeform 116" descr="70%"/>
            <p:cNvSpPr>
              <a:spLocks/>
            </p:cNvSpPr>
            <p:nvPr/>
          </p:nvSpPr>
          <p:spPr bwMode="auto">
            <a:xfrm>
              <a:off x="4162" y="2207"/>
              <a:ext cx="3" cy="67"/>
            </a:xfrm>
            <a:custGeom>
              <a:avLst/>
              <a:gdLst>
                <a:gd name="T0" fmla="*/ 0 w 3"/>
                <a:gd name="T1" fmla="*/ 0 h 67"/>
                <a:gd name="T2" fmla="*/ 2 w 3"/>
                <a:gd name="T3" fmla="*/ 0 h 67"/>
                <a:gd name="T4" fmla="*/ 2 w 3"/>
                <a:gd name="T5" fmla="*/ 66 h 67"/>
                <a:gd name="T6" fmla="*/ 0 w 3"/>
                <a:gd name="T7" fmla="*/ 66 h 67"/>
                <a:gd name="T8" fmla="*/ 0 w 3"/>
                <a:gd name="T9" fmla="*/ 0 h 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67"/>
                <a:gd name="T17" fmla="*/ 3 w 3"/>
                <a:gd name="T18" fmla="*/ 67 h 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67">
                  <a:moveTo>
                    <a:pt x="0" y="0"/>
                  </a:moveTo>
                  <a:lnTo>
                    <a:pt x="2" y="0"/>
                  </a:lnTo>
                  <a:lnTo>
                    <a:pt x="2" y="66"/>
                  </a:lnTo>
                  <a:lnTo>
                    <a:pt x="0" y="66"/>
                  </a:lnTo>
                  <a:lnTo>
                    <a:pt x="0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80" name="Freeform 117" descr="70%"/>
            <p:cNvSpPr>
              <a:spLocks/>
            </p:cNvSpPr>
            <p:nvPr/>
          </p:nvSpPr>
          <p:spPr bwMode="auto">
            <a:xfrm>
              <a:off x="4162" y="2207"/>
              <a:ext cx="9" cy="71"/>
            </a:xfrm>
            <a:custGeom>
              <a:avLst/>
              <a:gdLst>
                <a:gd name="T0" fmla="*/ 0 w 9"/>
                <a:gd name="T1" fmla="*/ 0 h 71"/>
                <a:gd name="T2" fmla="*/ 8 w 9"/>
                <a:gd name="T3" fmla="*/ 0 h 71"/>
                <a:gd name="T4" fmla="*/ 8 w 9"/>
                <a:gd name="T5" fmla="*/ 70 h 71"/>
                <a:gd name="T6" fmla="*/ 0 w 9"/>
                <a:gd name="T7" fmla="*/ 70 h 71"/>
                <a:gd name="T8" fmla="*/ 0 w 9"/>
                <a:gd name="T9" fmla="*/ 0 h 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"/>
                <a:gd name="T16" fmla="*/ 0 h 71"/>
                <a:gd name="T17" fmla="*/ 9 w 9"/>
                <a:gd name="T18" fmla="*/ 71 h 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" h="71">
                  <a:moveTo>
                    <a:pt x="0" y="0"/>
                  </a:moveTo>
                  <a:lnTo>
                    <a:pt x="8" y="0"/>
                  </a:lnTo>
                  <a:lnTo>
                    <a:pt x="8" y="70"/>
                  </a:lnTo>
                  <a:lnTo>
                    <a:pt x="0" y="70"/>
                  </a:lnTo>
                  <a:lnTo>
                    <a:pt x="0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81" name="Freeform 118" descr="70%"/>
            <p:cNvSpPr>
              <a:spLocks/>
            </p:cNvSpPr>
            <p:nvPr/>
          </p:nvSpPr>
          <p:spPr bwMode="auto">
            <a:xfrm>
              <a:off x="4173" y="2083"/>
              <a:ext cx="179" cy="21"/>
            </a:xfrm>
            <a:custGeom>
              <a:avLst/>
              <a:gdLst>
                <a:gd name="T0" fmla="*/ 0 w 179"/>
                <a:gd name="T1" fmla="*/ 0 h 21"/>
                <a:gd name="T2" fmla="*/ 178 w 179"/>
                <a:gd name="T3" fmla="*/ 6 h 21"/>
                <a:gd name="T4" fmla="*/ 178 w 179"/>
                <a:gd name="T5" fmla="*/ 20 h 21"/>
                <a:gd name="T6" fmla="*/ 0 w 179"/>
                <a:gd name="T7" fmla="*/ 13 h 21"/>
                <a:gd name="T8" fmla="*/ 0 w 179"/>
                <a:gd name="T9" fmla="*/ 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9"/>
                <a:gd name="T16" fmla="*/ 0 h 21"/>
                <a:gd name="T17" fmla="*/ 179 w 179"/>
                <a:gd name="T18" fmla="*/ 21 h 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9" h="21">
                  <a:moveTo>
                    <a:pt x="0" y="0"/>
                  </a:moveTo>
                  <a:lnTo>
                    <a:pt x="178" y="6"/>
                  </a:lnTo>
                  <a:lnTo>
                    <a:pt x="178" y="20"/>
                  </a:lnTo>
                  <a:lnTo>
                    <a:pt x="0" y="13"/>
                  </a:lnTo>
                  <a:lnTo>
                    <a:pt x="0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82" name="Freeform 119" descr="70%"/>
            <p:cNvSpPr>
              <a:spLocks/>
            </p:cNvSpPr>
            <p:nvPr/>
          </p:nvSpPr>
          <p:spPr bwMode="auto">
            <a:xfrm>
              <a:off x="4173" y="2083"/>
              <a:ext cx="184" cy="25"/>
            </a:xfrm>
            <a:custGeom>
              <a:avLst/>
              <a:gdLst>
                <a:gd name="T0" fmla="*/ 0 w 184"/>
                <a:gd name="T1" fmla="*/ 0 h 25"/>
                <a:gd name="T2" fmla="*/ 183 w 184"/>
                <a:gd name="T3" fmla="*/ 8 h 25"/>
                <a:gd name="T4" fmla="*/ 183 w 184"/>
                <a:gd name="T5" fmla="*/ 24 h 25"/>
                <a:gd name="T6" fmla="*/ 0 w 184"/>
                <a:gd name="T7" fmla="*/ 16 h 25"/>
                <a:gd name="T8" fmla="*/ 0 w 184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4"/>
                <a:gd name="T16" fmla="*/ 0 h 25"/>
                <a:gd name="T17" fmla="*/ 184 w 184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4" h="25">
                  <a:moveTo>
                    <a:pt x="0" y="0"/>
                  </a:moveTo>
                  <a:lnTo>
                    <a:pt x="183" y="8"/>
                  </a:lnTo>
                  <a:lnTo>
                    <a:pt x="183" y="24"/>
                  </a:lnTo>
                  <a:lnTo>
                    <a:pt x="0" y="16"/>
                  </a:lnTo>
                  <a:lnTo>
                    <a:pt x="0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83" name="Freeform 120" descr="70%"/>
            <p:cNvSpPr>
              <a:spLocks/>
            </p:cNvSpPr>
            <p:nvPr/>
          </p:nvSpPr>
          <p:spPr bwMode="auto">
            <a:xfrm>
              <a:off x="4173" y="2050"/>
              <a:ext cx="179" cy="29"/>
            </a:xfrm>
            <a:custGeom>
              <a:avLst/>
              <a:gdLst>
                <a:gd name="T0" fmla="*/ 0 w 179"/>
                <a:gd name="T1" fmla="*/ 0 h 29"/>
                <a:gd name="T2" fmla="*/ 178 w 179"/>
                <a:gd name="T3" fmla="*/ 12 h 29"/>
                <a:gd name="T4" fmla="*/ 178 w 179"/>
                <a:gd name="T5" fmla="*/ 28 h 29"/>
                <a:gd name="T6" fmla="*/ 0 w 179"/>
                <a:gd name="T7" fmla="*/ 19 h 29"/>
                <a:gd name="T8" fmla="*/ 0 w 179"/>
                <a:gd name="T9" fmla="*/ 0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9"/>
                <a:gd name="T16" fmla="*/ 0 h 29"/>
                <a:gd name="T17" fmla="*/ 179 w 179"/>
                <a:gd name="T18" fmla="*/ 29 h 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9" h="29">
                  <a:moveTo>
                    <a:pt x="0" y="0"/>
                  </a:moveTo>
                  <a:lnTo>
                    <a:pt x="178" y="12"/>
                  </a:lnTo>
                  <a:lnTo>
                    <a:pt x="178" y="28"/>
                  </a:lnTo>
                  <a:lnTo>
                    <a:pt x="0" y="19"/>
                  </a:lnTo>
                  <a:lnTo>
                    <a:pt x="0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84" name="Freeform 121" descr="70%"/>
            <p:cNvSpPr>
              <a:spLocks/>
            </p:cNvSpPr>
            <p:nvPr/>
          </p:nvSpPr>
          <p:spPr bwMode="auto">
            <a:xfrm>
              <a:off x="4173" y="2050"/>
              <a:ext cx="184" cy="34"/>
            </a:xfrm>
            <a:custGeom>
              <a:avLst/>
              <a:gdLst>
                <a:gd name="T0" fmla="*/ 0 w 184"/>
                <a:gd name="T1" fmla="*/ 0 h 34"/>
                <a:gd name="T2" fmla="*/ 183 w 184"/>
                <a:gd name="T3" fmla="*/ 14 h 34"/>
                <a:gd name="T4" fmla="*/ 183 w 184"/>
                <a:gd name="T5" fmla="*/ 33 h 34"/>
                <a:gd name="T6" fmla="*/ 0 w 184"/>
                <a:gd name="T7" fmla="*/ 22 h 34"/>
                <a:gd name="T8" fmla="*/ 0 w 184"/>
                <a:gd name="T9" fmla="*/ 0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4"/>
                <a:gd name="T16" fmla="*/ 0 h 34"/>
                <a:gd name="T17" fmla="*/ 184 w 184"/>
                <a:gd name="T18" fmla="*/ 34 h 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4" h="34">
                  <a:moveTo>
                    <a:pt x="0" y="0"/>
                  </a:moveTo>
                  <a:lnTo>
                    <a:pt x="183" y="14"/>
                  </a:lnTo>
                  <a:lnTo>
                    <a:pt x="183" y="33"/>
                  </a:lnTo>
                  <a:lnTo>
                    <a:pt x="0" y="22"/>
                  </a:lnTo>
                  <a:lnTo>
                    <a:pt x="0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85" name="Freeform 122" descr="70%"/>
            <p:cNvSpPr>
              <a:spLocks/>
            </p:cNvSpPr>
            <p:nvPr/>
          </p:nvSpPr>
          <p:spPr bwMode="auto">
            <a:xfrm>
              <a:off x="4308" y="2391"/>
              <a:ext cx="99" cy="14"/>
            </a:xfrm>
            <a:custGeom>
              <a:avLst/>
              <a:gdLst>
                <a:gd name="T0" fmla="*/ 42 w 99"/>
                <a:gd name="T1" fmla="*/ 0 h 14"/>
                <a:gd name="T2" fmla="*/ 98 w 99"/>
                <a:gd name="T3" fmla="*/ 7 h 14"/>
                <a:gd name="T4" fmla="*/ 98 w 99"/>
                <a:gd name="T5" fmla="*/ 11 h 14"/>
                <a:gd name="T6" fmla="*/ 80 w 99"/>
                <a:gd name="T7" fmla="*/ 13 h 14"/>
                <a:gd name="T8" fmla="*/ 0 w 99"/>
                <a:gd name="T9" fmla="*/ 9 h 14"/>
                <a:gd name="T10" fmla="*/ 42 w 99"/>
                <a:gd name="T11" fmla="*/ 0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9"/>
                <a:gd name="T19" fmla="*/ 0 h 14"/>
                <a:gd name="T20" fmla="*/ 99 w 99"/>
                <a:gd name="T21" fmla="*/ 14 h 1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9" h="14">
                  <a:moveTo>
                    <a:pt x="42" y="0"/>
                  </a:moveTo>
                  <a:lnTo>
                    <a:pt x="98" y="7"/>
                  </a:lnTo>
                  <a:lnTo>
                    <a:pt x="98" y="11"/>
                  </a:lnTo>
                  <a:lnTo>
                    <a:pt x="80" y="13"/>
                  </a:lnTo>
                  <a:lnTo>
                    <a:pt x="0" y="9"/>
                  </a:lnTo>
                  <a:lnTo>
                    <a:pt x="42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86" name="Freeform 123" descr="70%"/>
            <p:cNvSpPr>
              <a:spLocks/>
            </p:cNvSpPr>
            <p:nvPr/>
          </p:nvSpPr>
          <p:spPr bwMode="auto">
            <a:xfrm>
              <a:off x="4308" y="2391"/>
              <a:ext cx="105" cy="19"/>
            </a:xfrm>
            <a:custGeom>
              <a:avLst/>
              <a:gdLst>
                <a:gd name="T0" fmla="*/ 45 w 105"/>
                <a:gd name="T1" fmla="*/ 0 h 19"/>
                <a:gd name="T2" fmla="*/ 104 w 105"/>
                <a:gd name="T3" fmla="*/ 10 h 19"/>
                <a:gd name="T4" fmla="*/ 104 w 105"/>
                <a:gd name="T5" fmla="*/ 15 h 19"/>
                <a:gd name="T6" fmla="*/ 85 w 105"/>
                <a:gd name="T7" fmla="*/ 18 h 19"/>
                <a:gd name="T8" fmla="*/ 0 w 105"/>
                <a:gd name="T9" fmla="*/ 13 h 19"/>
                <a:gd name="T10" fmla="*/ 45 w 105"/>
                <a:gd name="T11" fmla="*/ 0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"/>
                <a:gd name="T19" fmla="*/ 0 h 19"/>
                <a:gd name="T20" fmla="*/ 105 w 105"/>
                <a:gd name="T21" fmla="*/ 19 h 1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" h="19">
                  <a:moveTo>
                    <a:pt x="45" y="0"/>
                  </a:moveTo>
                  <a:lnTo>
                    <a:pt x="104" y="10"/>
                  </a:lnTo>
                  <a:lnTo>
                    <a:pt x="104" y="15"/>
                  </a:lnTo>
                  <a:lnTo>
                    <a:pt x="85" y="18"/>
                  </a:lnTo>
                  <a:lnTo>
                    <a:pt x="0" y="13"/>
                  </a:lnTo>
                  <a:lnTo>
                    <a:pt x="45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87" name="Freeform 124" descr="70%"/>
            <p:cNvSpPr>
              <a:spLocks/>
            </p:cNvSpPr>
            <p:nvPr/>
          </p:nvSpPr>
          <p:spPr bwMode="auto">
            <a:xfrm>
              <a:off x="4132" y="2441"/>
              <a:ext cx="99" cy="21"/>
            </a:xfrm>
            <a:custGeom>
              <a:avLst/>
              <a:gdLst>
                <a:gd name="T0" fmla="*/ 35 w 99"/>
                <a:gd name="T1" fmla="*/ 0 h 21"/>
                <a:gd name="T2" fmla="*/ 98 w 99"/>
                <a:gd name="T3" fmla="*/ 11 h 21"/>
                <a:gd name="T4" fmla="*/ 70 w 99"/>
                <a:gd name="T5" fmla="*/ 20 h 21"/>
                <a:gd name="T6" fmla="*/ 0 w 99"/>
                <a:gd name="T7" fmla="*/ 9 h 21"/>
                <a:gd name="T8" fmla="*/ 35 w 99"/>
                <a:gd name="T9" fmla="*/ 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"/>
                <a:gd name="T16" fmla="*/ 0 h 21"/>
                <a:gd name="T17" fmla="*/ 99 w 99"/>
                <a:gd name="T18" fmla="*/ 21 h 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" h="21">
                  <a:moveTo>
                    <a:pt x="35" y="0"/>
                  </a:moveTo>
                  <a:lnTo>
                    <a:pt x="98" y="11"/>
                  </a:lnTo>
                  <a:lnTo>
                    <a:pt x="70" y="20"/>
                  </a:lnTo>
                  <a:lnTo>
                    <a:pt x="0" y="9"/>
                  </a:lnTo>
                  <a:lnTo>
                    <a:pt x="35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88" name="Freeform 125" descr="70%"/>
            <p:cNvSpPr>
              <a:spLocks/>
            </p:cNvSpPr>
            <p:nvPr/>
          </p:nvSpPr>
          <p:spPr bwMode="auto">
            <a:xfrm>
              <a:off x="4132" y="2441"/>
              <a:ext cx="106" cy="26"/>
            </a:xfrm>
            <a:custGeom>
              <a:avLst/>
              <a:gdLst>
                <a:gd name="T0" fmla="*/ 38 w 106"/>
                <a:gd name="T1" fmla="*/ 0 h 26"/>
                <a:gd name="T2" fmla="*/ 105 w 106"/>
                <a:gd name="T3" fmla="*/ 14 h 26"/>
                <a:gd name="T4" fmla="*/ 75 w 106"/>
                <a:gd name="T5" fmla="*/ 25 h 26"/>
                <a:gd name="T6" fmla="*/ 0 w 106"/>
                <a:gd name="T7" fmla="*/ 11 h 26"/>
                <a:gd name="T8" fmla="*/ 38 w 106"/>
                <a:gd name="T9" fmla="*/ 0 h 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6"/>
                <a:gd name="T16" fmla="*/ 0 h 26"/>
                <a:gd name="T17" fmla="*/ 106 w 106"/>
                <a:gd name="T18" fmla="*/ 26 h 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6" h="26">
                  <a:moveTo>
                    <a:pt x="38" y="0"/>
                  </a:moveTo>
                  <a:lnTo>
                    <a:pt x="105" y="14"/>
                  </a:lnTo>
                  <a:lnTo>
                    <a:pt x="75" y="25"/>
                  </a:lnTo>
                  <a:lnTo>
                    <a:pt x="0" y="11"/>
                  </a:lnTo>
                  <a:lnTo>
                    <a:pt x="38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89" name="Freeform 126" descr="70%"/>
            <p:cNvSpPr>
              <a:spLocks/>
            </p:cNvSpPr>
            <p:nvPr/>
          </p:nvSpPr>
          <p:spPr bwMode="auto">
            <a:xfrm>
              <a:off x="4032" y="2158"/>
              <a:ext cx="82" cy="22"/>
            </a:xfrm>
            <a:custGeom>
              <a:avLst/>
              <a:gdLst>
                <a:gd name="T0" fmla="*/ 81 w 82"/>
                <a:gd name="T1" fmla="*/ 21 h 22"/>
                <a:gd name="T2" fmla="*/ 0 w 82"/>
                <a:gd name="T3" fmla="*/ 16 h 22"/>
                <a:gd name="T4" fmla="*/ 0 w 82"/>
                <a:gd name="T5" fmla="*/ 0 h 22"/>
                <a:gd name="T6" fmla="*/ 0 60000 65536"/>
                <a:gd name="T7" fmla="*/ 0 60000 65536"/>
                <a:gd name="T8" fmla="*/ 0 60000 65536"/>
                <a:gd name="T9" fmla="*/ 0 w 82"/>
                <a:gd name="T10" fmla="*/ 0 h 22"/>
                <a:gd name="T11" fmla="*/ 82 w 82"/>
                <a:gd name="T12" fmla="*/ 22 h 2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2" h="22">
                  <a:moveTo>
                    <a:pt x="81" y="21"/>
                  </a:moveTo>
                  <a:lnTo>
                    <a:pt x="0" y="16"/>
                  </a:lnTo>
                  <a:lnTo>
                    <a:pt x="0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90" name="Freeform 127" descr="70%"/>
            <p:cNvSpPr>
              <a:spLocks/>
            </p:cNvSpPr>
            <p:nvPr/>
          </p:nvSpPr>
          <p:spPr bwMode="auto">
            <a:xfrm>
              <a:off x="4024" y="2130"/>
              <a:ext cx="90" cy="31"/>
            </a:xfrm>
            <a:custGeom>
              <a:avLst/>
              <a:gdLst>
                <a:gd name="T0" fmla="*/ 89 w 90"/>
                <a:gd name="T1" fmla="*/ 30 h 31"/>
                <a:gd name="T2" fmla="*/ 8 w 90"/>
                <a:gd name="T3" fmla="*/ 27 h 31"/>
                <a:gd name="T4" fmla="*/ 0 w 90"/>
                <a:gd name="T5" fmla="*/ 27 h 31"/>
                <a:gd name="T6" fmla="*/ 8 w 90"/>
                <a:gd name="T7" fmla="*/ 0 h 31"/>
                <a:gd name="T8" fmla="*/ 89 w 90"/>
                <a:gd name="T9" fmla="*/ 3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31"/>
                <a:gd name="T17" fmla="*/ 90 w 90"/>
                <a:gd name="T18" fmla="*/ 31 h 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31">
                  <a:moveTo>
                    <a:pt x="89" y="30"/>
                  </a:moveTo>
                  <a:lnTo>
                    <a:pt x="8" y="27"/>
                  </a:lnTo>
                  <a:lnTo>
                    <a:pt x="0" y="27"/>
                  </a:lnTo>
                  <a:lnTo>
                    <a:pt x="8" y="0"/>
                  </a:lnTo>
                  <a:lnTo>
                    <a:pt x="89" y="3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91" name="Line 128" descr="70%"/>
            <p:cNvSpPr>
              <a:spLocks noChangeShapeType="1"/>
            </p:cNvSpPr>
            <p:nvPr/>
          </p:nvSpPr>
          <p:spPr bwMode="auto">
            <a:xfrm flipV="1">
              <a:off x="4032" y="2117"/>
              <a:ext cx="0" cy="1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92" name="Freeform 129" descr="70%"/>
            <p:cNvSpPr>
              <a:spLocks/>
            </p:cNvSpPr>
            <p:nvPr/>
          </p:nvSpPr>
          <p:spPr bwMode="auto">
            <a:xfrm>
              <a:off x="4024" y="2046"/>
              <a:ext cx="90" cy="69"/>
            </a:xfrm>
            <a:custGeom>
              <a:avLst/>
              <a:gdLst>
                <a:gd name="T0" fmla="*/ 67 w 90"/>
                <a:gd name="T1" fmla="*/ 68 h 69"/>
                <a:gd name="T2" fmla="*/ 8 w 90"/>
                <a:gd name="T3" fmla="*/ 68 h 69"/>
                <a:gd name="T4" fmla="*/ 0 w 90"/>
                <a:gd name="T5" fmla="*/ 68 h 69"/>
                <a:gd name="T6" fmla="*/ 8 w 90"/>
                <a:gd name="T7" fmla="*/ 46 h 69"/>
                <a:gd name="T8" fmla="*/ 8 w 90"/>
                <a:gd name="T9" fmla="*/ 27 h 69"/>
                <a:gd name="T10" fmla="*/ 0 w 90"/>
                <a:gd name="T11" fmla="*/ 27 h 69"/>
                <a:gd name="T12" fmla="*/ 8 w 90"/>
                <a:gd name="T13" fmla="*/ 0 h 69"/>
                <a:gd name="T14" fmla="*/ 89 w 90"/>
                <a:gd name="T15" fmla="*/ 0 h 6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0"/>
                <a:gd name="T25" fmla="*/ 0 h 69"/>
                <a:gd name="T26" fmla="*/ 90 w 90"/>
                <a:gd name="T27" fmla="*/ 69 h 6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0" h="69">
                  <a:moveTo>
                    <a:pt x="67" y="68"/>
                  </a:moveTo>
                  <a:lnTo>
                    <a:pt x="8" y="68"/>
                  </a:lnTo>
                  <a:lnTo>
                    <a:pt x="0" y="68"/>
                  </a:lnTo>
                  <a:lnTo>
                    <a:pt x="8" y="46"/>
                  </a:lnTo>
                  <a:lnTo>
                    <a:pt x="8" y="27"/>
                  </a:lnTo>
                  <a:lnTo>
                    <a:pt x="0" y="27"/>
                  </a:lnTo>
                  <a:lnTo>
                    <a:pt x="8" y="0"/>
                  </a:lnTo>
                  <a:lnTo>
                    <a:pt x="89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93" name="Line 130" descr="70%"/>
            <p:cNvSpPr>
              <a:spLocks noChangeShapeType="1"/>
            </p:cNvSpPr>
            <p:nvPr/>
          </p:nvSpPr>
          <p:spPr bwMode="auto">
            <a:xfrm>
              <a:off x="4036" y="2092"/>
              <a:ext cx="7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94" name="Line 131" descr="70%"/>
            <p:cNvSpPr>
              <a:spLocks noChangeShapeType="1"/>
            </p:cNvSpPr>
            <p:nvPr/>
          </p:nvSpPr>
          <p:spPr bwMode="auto">
            <a:xfrm>
              <a:off x="4065" y="2077"/>
              <a:ext cx="4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95" name="Line 132" descr="70%"/>
            <p:cNvSpPr>
              <a:spLocks noChangeShapeType="1"/>
            </p:cNvSpPr>
            <p:nvPr/>
          </p:nvSpPr>
          <p:spPr bwMode="auto">
            <a:xfrm>
              <a:off x="4080" y="2078"/>
              <a:ext cx="0" cy="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96" name="Freeform 133" descr="70%"/>
            <p:cNvSpPr>
              <a:spLocks/>
            </p:cNvSpPr>
            <p:nvPr/>
          </p:nvSpPr>
          <p:spPr bwMode="auto">
            <a:xfrm>
              <a:off x="4087" y="2074"/>
              <a:ext cx="27" cy="12"/>
            </a:xfrm>
            <a:custGeom>
              <a:avLst/>
              <a:gdLst>
                <a:gd name="T0" fmla="*/ 26 w 27"/>
                <a:gd name="T1" fmla="*/ 0 h 12"/>
                <a:gd name="T2" fmla="*/ 0 w 27"/>
                <a:gd name="T3" fmla="*/ 0 h 12"/>
                <a:gd name="T4" fmla="*/ 0 w 27"/>
                <a:gd name="T5" fmla="*/ 11 h 12"/>
                <a:gd name="T6" fmla="*/ 26 w 27"/>
                <a:gd name="T7" fmla="*/ 9 h 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"/>
                <a:gd name="T13" fmla="*/ 0 h 12"/>
                <a:gd name="T14" fmla="*/ 27 w 27"/>
                <a:gd name="T15" fmla="*/ 12 h 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" h="12">
                  <a:moveTo>
                    <a:pt x="26" y="0"/>
                  </a:moveTo>
                  <a:lnTo>
                    <a:pt x="0" y="0"/>
                  </a:lnTo>
                  <a:lnTo>
                    <a:pt x="0" y="11"/>
                  </a:lnTo>
                  <a:lnTo>
                    <a:pt x="26" y="9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97" name="Freeform 134" descr="70%"/>
            <p:cNvSpPr>
              <a:spLocks/>
            </p:cNvSpPr>
            <p:nvPr/>
          </p:nvSpPr>
          <p:spPr bwMode="auto">
            <a:xfrm>
              <a:off x="4046" y="2053"/>
              <a:ext cx="21" cy="22"/>
            </a:xfrm>
            <a:custGeom>
              <a:avLst/>
              <a:gdLst>
                <a:gd name="T0" fmla="*/ 16 w 21"/>
                <a:gd name="T1" fmla="*/ 21 h 22"/>
                <a:gd name="T2" fmla="*/ 20 w 21"/>
                <a:gd name="T3" fmla="*/ 0 h 22"/>
                <a:gd name="T4" fmla="*/ 4 w 21"/>
                <a:gd name="T5" fmla="*/ 0 h 22"/>
                <a:gd name="T6" fmla="*/ 0 w 21"/>
                <a:gd name="T7" fmla="*/ 21 h 2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"/>
                <a:gd name="T13" fmla="*/ 0 h 22"/>
                <a:gd name="T14" fmla="*/ 21 w 21"/>
                <a:gd name="T15" fmla="*/ 22 h 2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" h="22">
                  <a:moveTo>
                    <a:pt x="16" y="21"/>
                  </a:moveTo>
                  <a:lnTo>
                    <a:pt x="20" y="0"/>
                  </a:lnTo>
                  <a:lnTo>
                    <a:pt x="4" y="0"/>
                  </a:lnTo>
                  <a:lnTo>
                    <a:pt x="0" y="21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98" name="Freeform 135" descr="70%"/>
            <p:cNvSpPr>
              <a:spLocks/>
            </p:cNvSpPr>
            <p:nvPr/>
          </p:nvSpPr>
          <p:spPr bwMode="auto">
            <a:xfrm>
              <a:off x="4046" y="2066"/>
              <a:ext cx="16" cy="9"/>
            </a:xfrm>
            <a:custGeom>
              <a:avLst/>
              <a:gdLst>
                <a:gd name="T0" fmla="*/ 15 w 16"/>
                <a:gd name="T1" fmla="*/ 8 h 9"/>
                <a:gd name="T2" fmla="*/ 12 w 16"/>
                <a:gd name="T3" fmla="*/ 8 h 9"/>
                <a:gd name="T4" fmla="*/ 0 w 16"/>
                <a:gd name="T5" fmla="*/ 8 h 9"/>
                <a:gd name="T6" fmla="*/ 15 w 16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"/>
                <a:gd name="T13" fmla="*/ 0 h 9"/>
                <a:gd name="T14" fmla="*/ 16 w 16"/>
                <a:gd name="T15" fmla="*/ 9 h 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" h="9">
                  <a:moveTo>
                    <a:pt x="15" y="8"/>
                  </a:moveTo>
                  <a:lnTo>
                    <a:pt x="12" y="8"/>
                  </a:lnTo>
                  <a:lnTo>
                    <a:pt x="0" y="8"/>
                  </a:lnTo>
                  <a:lnTo>
                    <a:pt x="15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99" name="Line 136" descr="70%"/>
            <p:cNvSpPr>
              <a:spLocks noChangeShapeType="1"/>
            </p:cNvSpPr>
            <p:nvPr/>
          </p:nvSpPr>
          <p:spPr bwMode="auto">
            <a:xfrm flipH="1" flipV="1">
              <a:off x="4051" y="2053"/>
              <a:ext cx="15" cy="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600" name="Line 137" descr="70%"/>
            <p:cNvSpPr>
              <a:spLocks noChangeShapeType="1"/>
            </p:cNvSpPr>
            <p:nvPr/>
          </p:nvSpPr>
          <p:spPr bwMode="auto">
            <a:xfrm flipH="1">
              <a:off x="4032" y="2077"/>
              <a:ext cx="1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601" name="Freeform 138" descr="70%"/>
            <p:cNvSpPr>
              <a:spLocks/>
            </p:cNvSpPr>
            <p:nvPr/>
          </p:nvSpPr>
          <p:spPr bwMode="auto">
            <a:xfrm>
              <a:off x="4057" y="2095"/>
              <a:ext cx="31" cy="10"/>
            </a:xfrm>
            <a:custGeom>
              <a:avLst/>
              <a:gdLst>
                <a:gd name="T0" fmla="*/ 27 w 31"/>
                <a:gd name="T1" fmla="*/ 9 h 10"/>
                <a:gd name="T2" fmla="*/ 30 w 31"/>
                <a:gd name="T3" fmla="*/ 0 h 10"/>
                <a:gd name="T4" fmla="*/ 3 w 31"/>
                <a:gd name="T5" fmla="*/ 0 h 10"/>
                <a:gd name="T6" fmla="*/ 0 w 31"/>
                <a:gd name="T7" fmla="*/ 6 h 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"/>
                <a:gd name="T13" fmla="*/ 0 h 10"/>
                <a:gd name="T14" fmla="*/ 31 w 31"/>
                <a:gd name="T15" fmla="*/ 10 h 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" h="10">
                  <a:moveTo>
                    <a:pt x="27" y="9"/>
                  </a:moveTo>
                  <a:lnTo>
                    <a:pt x="30" y="0"/>
                  </a:lnTo>
                  <a:lnTo>
                    <a:pt x="3" y="0"/>
                  </a:lnTo>
                  <a:lnTo>
                    <a:pt x="0" y="6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602" name="Line 139" descr="70%"/>
            <p:cNvSpPr>
              <a:spLocks noChangeShapeType="1"/>
            </p:cNvSpPr>
            <p:nvPr/>
          </p:nvSpPr>
          <p:spPr bwMode="auto">
            <a:xfrm>
              <a:off x="4065" y="2099"/>
              <a:ext cx="0" cy="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603" name="Line 140" descr="70%"/>
            <p:cNvSpPr>
              <a:spLocks noChangeShapeType="1"/>
            </p:cNvSpPr>
            <p:nvPr/>
          </p:nvSpPr>
          <p:spPr bwMode="auto">
            <a:xfrm>
              <a:off x="4110" y="2117"/>
              <a:ext cx="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604" name="Line 141" descr="70%"/>
            <p:cNvSpPr>
              <a:spLocks noChangeShapeType="1"/>
            </p:cNvSpPr>
            <p:nvPr/>
          </p:nvSpPr>
          <p:spPr bwMode="auto">
            <a:xfrm flipH="1">
              <a:off x="4027" y="2297"/>
              <a:ext cx="11" cy="1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0260" name="Rectangle 142"/>
          <p:cNvSpPr>
            <a:spLocks noChangeAspect="1" noChangeArrowheads="1"/>
          </p:cNvSpPr>
          <p:nvPr/>
        </p:nvSpPr>
        <p:spPr bwMode="auto">
          <a:xfrm>
            <a:off x="544513" y="5491163"/>
            <a:ext cx="5334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lnSpc>
                <a:spcPct val="80000"/>
              </a:lnSpc>
            </a:pPr>
            <a:r>
              <a:rPr lang="en-US" altLang="ja-JP" sz="1400" b="1">
                <a:solidFill>
                  <a:srgbClr val="000000"/>
                </a:solidFill>
                <a:ea typeface="ＭＳ ゴシック" pitchFamily="49" charset="-128"/>
              </a:rPr>
              <a:t>GIS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altLang="ja-JP" sz="1400" b="1">
                <a:solidFill>
                  <a:srgbClr val="000000"/>
                </a:solidFill>
                <a:ea typeface="ＭＳ ゴシック" pitchFamily="49" charset="-128"/>
              </a:rPr>
              <a:t>server</a:t>
            </a:r>
          </a:p>
        </p:txBody>
      </p:sp>
      <p:grpSp>
        <p:nvGrpSpPr>
          <p:cNvPr id="9" name="Group 143"/>
          <p:cNvGrpSpPr>
            <a:grpSpLocks/>
          </p:cNvGrpSpPr>
          <p:nvPr/>
        </p:nvGrpSpPr>
        <p:grpSpPr bwMode="auto">
          <a:xfrm>
            <a:off x="144463" y="4510088"/>
            <a:ext cx="1331912" cy="215900"/>
            <a:chOff x="91" y="2795"/>
            <a:chExt cx="839" cy="136"/>
          </a:xfrm>
        </p:grpSpPr>
        <p:sp>
          <p:nvSpPr>
            <p:cNvPr id="10555" name="Rectangle 144"/>
            <p:cNvSpPr>
              <a:spLocks noChangeArrowheads="1"/>
            </p:cNvSpPr>
            <p:nvPr/>
          </p:nvSpPr>
          <p:spPr bwMode="auto">
            <a:xfrm>
              <a:off x="91" y="2795"/>
              <a:ext cx="408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ja-JP" sz="1400" b="1">
                  <a:solidFill>
                    <a:srgbClr val="000000"/>
                  </a:solidFill>
                </a:rPr>
                <a:t>WFS</a:t>
              </a:r>
            </a:p>
          </p:txBody>
        </p:sp>
        <p:sp>
          <p:nvSpPr>
            <p:cNvPr id="10556" name="Rectangle 145"/>
            <p:cNvSpPr>
              <a:spLocks noChangeArrowheads="1"/>
            </p:cNvSpPr>
            <p:nvPr/>
          </p:nvSpPr>
          <p:spPr bwMode="auto">
            <a:xfrm>
              <a:off x="522" y="2795"/>
              <a:ext cx="408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ja-JP" sz="1400" b="1">
                  <a:solidFill>
                    <a:srgbClr val="000000"/>
                  </a:solidFill>
                </a:rPr>
                <a:t>WCS</a:t>
              </a:r>
            </a:p>
          </p:txBody>
        </p:sp>
      </p:grpSp>
      <p:sp>
        <p:nvSpPr>
          <p:cNvPr id="10262" name="AutoShape 146"/>
          <p:cNvSpPr>
            <a:spLocks noChangeArrowheads="1"/>
          </p:cNvSpPr>
          <p:nvPr/>
        </p:nvSpPr>
        <p:spPr bwMode="auto">
          <a:xfrm>
            <a:off x="1692275" y="6237288"/>
            <a:ext cx="919163" cy="360362"/>
          </a:xfrm>
          <a:prstGeom prst="flowChartMagneticDisk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kumimoji="0" lang="en-US" altLang="ja-JP" sz="1400" b="1">
                <a:solidFill>
                  <a:srgbClr val="FFFFFF"/>
                </a:solidFill>
              </a:rPr>
              <a:t>Maps</a:t>
            </a:r>
          </a:p>
        </p:txBody>
      </p:sp>
      <p:grpSp>
        <p:nvGrpSpPr>
          <p:cNvPr id="10" name="Group 147"/>
          <p:cNvGrpSpPr>
            <a:grpSpLocks/>
          </p:cNvGrpSpPr>
          <p:nvPr/>
        </p:nvGrpSpPr>
        <p:grpSpPr bwMode="auto">
          <a:xfrm>
            <a:off x="1897063" y="4797425"/>
            <a:ext cx="509587" cy="674688"/>
            <a:chOff x="3960" y="2017"/>
            <a:chExt cx="461" cy="466"/>
          </a:xfrm>
        </p:grpSpPr>
        <p:sp>
          <p:nvSpPr>
            <p:cNvPr id="10507" name="Freeform 148" descr="70%"/>
            <p:cNvSpPr>
              <a:spLocks/>
            </p:cNvSpPr>
            <p:nvPr/>
          </p:nvSpPr>
          <p:spPr bwMode="auto">
            <a:xfrm>
              <a:off x="3967" y="2020"/>
              <a:ext cx="160" cy="429"/>
            </a:xfrm>
            <a:custGeom>
              <a:avLst/>
              <a:gdLst>
                <a:gd name="T0" fmla="*/ 36 w 160"/>
                <a:gd name="T1" fmla="*/ 5 h 429"/>
                <a:gd name="T2" fmla="*/ 159 w 160"/>
                <a:gd name="T3" fmla="*/ 0 h 429"/>
                <a:gd name="T4" fmla="*/ 159 w 160"/>
                <a:gd name="T5" fmla="*/ 428 h 429"/>
                <a:gd name="T6" fmla="*/ 0 w 160"/>
                <a:gd name="T7" fmla="*/ 401 h 429"/>
                <a:gd name="T8" fmla="*/ 33 w 160"/>
                <a:gd name="T9" fmla="*/ 391 h 429"/>
                <a:gd name="T10" fmla="*/ 36 w 160"/>
                <a:gd name="T11" fmla="*/ 393 h 429"/>
                <a:gd name="T12" fmla="*/ 36 w 160"/>
                <a:gd name="T13" fmla="*/ 5 h 42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0"/>
                <a:gd name="T22" fmla="*/ 0 h 429"/>
                <a:gd name="T23" fmla="*/ 160 w 160"/>
                <a:gd name="T24" fmla="*/ 429 h 42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0" h="429">
                  <a:moveTo>
                    <a:pt x="36" y="5"/>
                  </a:moveTo>
                  <a:lnTo>
                    <a:pt x="159" y="0"/>
                  </a:lnTo>
                  <a:lnTo>
                    <a:pt x="159" y="428"/>
                  </a:lnTo>
                  <a:lnTo>
                    <a:pt x="0" y="401"/>
                  </a:lnTo>
                  <a:lnTo>
                    <a:pt x="33" y="391"/>
                  </a:lnTo>
                  <a:lnTo>
                    <a:pt x="36" y="393"/>
                  </a:lnTo>
                  <a:lnTo>
                    <a:pt x="36" y="5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08" name="Freeform 149" descr="70%"/>
            <p:cNvSpPr>
              <a:spLocks/>
            </p:cNvSpPr>
            <p:nvPr/>
          </p:nvSpPr>
          <p:spPr bwMode="auto">
            <a:xfrm>
              <a:off x="3967" y="2020"/>
              <a:ext cx="166" cy="433"/>
            </a:xfrm>
            <a:custGeom>
              <a:avLst/>
              <a:gdLst>
                <a:gd name="T0" fmla="*/ 37 w 166"/>
                <a:gd name="T1" fmla="*/ 5 h 433"/>
                <a:gd name="T2" fmla="*/ 165 w 166"/>
                <a:gd name="T3" fmla="*/ 0 h 433"/>
                <a:gd name="T4" fmla="*/ 165 w 166"/>
                <a:gd name="T5" fmla="*/ 432 h 433"/>
                <a:gd name="T6" fmla="*/ 0 w 166"/>
                <a:gd name="T7" fmla="*/ 405 h 433"/>
                <a:gd name="T8" fmla="*/ 34 w 166"/>
                <a:gd name="T9" fmla="*/ 394 h 433"/>
                <a:gd name="T10" fmla="*/ 37 w 166"/>
                <a:gd name="T11" fmla="*/ 397 h 433"/>
                <a:gd name="T12" fmla="*/ 37 w 166"/>
                <a:gd name="T13" fmla="*/ 5 h 43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6"/>
                <a:gd name="T22" fmla="*/ 0 h 433"/>
                <a:gd name="T23" fmla="*/ 166 w 166"/>
                <a:gd name="T24" fmla="*/ 433 h 43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6" h="433">
                  <a:moveTo>
                    <a:pt x="37" y="5"/>
                  </a:moveTo>
                  <a:lnTo>
                    <a:pt x="165" y="0"/>
                  </a:lnTo>
                  <a:lnTo>
                    <a:pt x="165" y="432"/>
                  </a:lnTo>
                  <a:lnTo>
                    <a:pt x="0" y="405"/>
                  </a:lnTo>
                  <a:lnTo>
                    <a:pt x="34" y="394"/>
                  </a:lnTo>
                  <a:lnTo>
                    <a:pt x="37" y="397"/>
                  </a:lnTo>
                  <a:lnTo>
                    <a:pt x="37" y="5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09" name="Freeform 150" descr="70%"/>
            <p:cNvSpPr>
              <a:spLocks/>
            </p:cNvSpPr>
            <p:nvPr/>
          </p:nvSpPr>
          <p:spPr bwMode="auto">
            <a:xfrm>
              <a:off x="3960" y="2017"/>
              <a:ext cx="455" cy="462"/>
            </a:xfrm>
            <a:custGeom>
              <a:avLst/>
              <a:gdLst>
                <a:gd name="T0" fmla="*/ 44 w 455"/>
                <a:gd name="T1" fmla="*/ 394 h 462"/>
                <a:gd name="T2" fmla="*/ 44 w 455"/>
                <a:gd name="T3" fmla="*/ 8 h 462"/>
                <a:gd name="T4" fmla="*/ 170 w 455"/>
                <a:gd name="T5" fmla="*/ 3 h 462"/>
                <a:gd name="T6" fmla="*/ 407 w 455"/>
                <a:gd name="T7" fmla="*/ 27 h 462"/>
                <a:gd name="T8" fmla="*/ 407 w 455"/>
                <a:gd name="T9" fmla="*/ 364 h 462"/>
                <a:gd name="T10" fmla="*/ 388 w 455"/>
                <a:gd name="T11" fmla="*/ 370 h 462"/>
                <a:gd name="T12" fmla="*/ 447 w 455"/>
                <a:gd name="T13" fmla="*/ 381 h 462"/>
                <a:gd name="T14" fmla="*/ 447 w 455"/>
                <a:gd name="T15" fmla="*/ 386 h 462"/>
                <a:gd name="T16" fmla="*/ 428 w 455"/>
                <a:gd name="T17" fmla="*/ 389 h 462"/>
                <a:gd name="T18" fmla="*/ 344 w 455"/>
                <a:gd name="T19" fmla="*/ 383 h 462"/>
                <a:gd name="T20" fmla="*/ 207 w 455"/>
                <a:gd name="T21" fmla="*/ 421 h 462"/>
                <a:gd name="T22" fmla="*/ 273 w 455"/>
                <a:gd name="T23" fmla="*/ 434 h 462"/>
                <a:gd name="T24" fmla="*/ 273 w 455"/>
                <a:gd name="T25" fmla="*/ 442 h 462"/>
                <a:gd name="T26" fmla="*/ 244 w 455"/>
                <a:gd name="T27" fmla="*/ 453 h 462"/>
                <a:gd name="T28" fmla="*/ 7 w 455"/>
                <a:gd name="T29" fmla="*/ 410 h 462"/>
                <a:gd name="T30" fmla="*/ 7 w 455"/>
                <a:gd name="T31" fmla="*/ 405 h 462"/>
                <a:gd name="T32" fmla="*/ 41 w 455"/>
                <a:gd name="T33" fmla="*/ 394 h 462"/>
                <a:gd name="T34" fmla="*/ 44 w 455"/>
                <a:gd name="T35" fmla="*/ 396 h 462"/>
                <a:gd name="T36" fmla="*/ 37 w 455"/>
                <a:gd name="T37" fmla="*/ 389 h 462"/>
                <a:gd name="T38" fmla="*/ 0 w 455"/>
                <a:gd name="T39" fmla="*/ 399 h 462"/>
                <a:gd name="T40" fmla="*/ 0 w 455"/>
                <a:gd name="T41" fmla="*/ 416 h 462"/>
                <a:gd name="T42" fmla="*/ 244 w 455"/>
                <a:gd name="T43" fmla="*/ 461 h 462"/>
                <a:gd name="T44" fmla="*/ 284 w 455"/>
                <a:gd name="T45" fmla="*/ 442 h 462"/>
                <a:gd name="T46" fmla="*/ 284 w 455"/>
                <a:gd name="T47" fmla="*/ 431 h 462"/>
                <a:gd name="T48" fmla="*/ 240 w 455"/>
                <a:gd name="T49" fmla="*/ 421 h 462"/>
                <a:gd name="T50" fmla="*/ 347 w 455"/>
                <a:gd name="T51" fmla="*/ 389 h 462"/>
                <a:gd name="T52" fmla="*/ 432 w 455"/>
                <a:gd name="T53" fmla="*/ 394 h 462"/>
                <a:gd name="T54" fmla="*/ 454 w 455"/>
                <a:gd name="T55" fmla="*/ 386 h 462"/>
                <a:gd name="T56" fmla="*/ 454 w 455"/>
                <a:gd name="T57" fmla="*/ 378 h 462"/>
                <a:gd name="T58" fmla="*/ 410 w 455"/>
                <a:gd name="T59" fmla="*/ 367 h 462"/>
                <a:gd name="T60" fmla="*/ 417 w 455"/>
                <a:gd name="T61" fmla="*/ 367 h 462"/>
                <a:gd name="T62" fmla="*/ 417 w 455"/>
                <a:gd name="T63" fmla="*/ 24 h 462"/>
                <a:gd name="T64" fmla="*/ 170 w 455"/>
                <a:gd name="T65" fmla="*/ 0 h 462"/>
                <a:gd name="T66" fmla="*/ 37 w 455"/>
                <a:gd name="T67" fmla="*/ 3 h 462"/>
                <a:gd name="T68" fmla="*/ 37 w 455"/>
                <a:gd name="T69" fmla="*/ 389 h 462"/>
                <a:gd name="T70" fmla="*/ 44 w 455"/>
                <a:gd name="T71" fmla="*/ 394 h 4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55"/>
                <a:gd name="T109" fmla="*/ 0 h 462"/>
                <a:gd name="T110" fmla="*/ 455 w 455"/>
                <a:gd name="T111" fmla="*/ 462 h 46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55" h="462">
                  <a:moveTo>
                    <a:pt x="44" y="394"/>
                  </a:moveTo>
                  <a:lnTo>
                    <a:pt x="44" y="8"/>
                  </a:lnTo>
                  <a:lnTo>
                    <a:pt x="170" y="3"/>
                  </a:lnTo>
                  <a:lnTo>
                    <a:pt x="407" y="27"/>
                  </a:lnTo>
                  <a:lnTo>
                    <a:pt x="407" y="364"/>
                  </a:lnTo>
                  <a:lnTo>
                    <a:pt x="388" y="370"/>
                  </a:lnTo>
                  <a:lnTo>
                    <a:pt x="447" y="381"/>
                  </a:lnTo>
                  <a:lnTo>
                    <a:pt x="447" y="386"/>
                  </a:lnTo>
                  <a:lnTo>
                    <a:pt x="428" y="389"/>
                  </a:lnTo>
                  <a:lnTo>
                    <a:pt x="344" y="383"/>
                  </a:lnTo>
                  <a:lnTo>
                    <a:pt x="207" y="421"/>
                  </a:lnTo>
                  <a:lnTo>
                    <a:pt x="273" y="434"/>
                  </a:lnTo>
                  <a:lnTo>
                    <a:pt x="273" y="442"/>
                  </a:lnTo>
                  <a:lnTo>
                    <a:pt x="244" y="453"/>
                  </a:lnTo>
                  <a:lnTo>
                    <a:pt x="7" y="410"/>
                  </a:lnTo>
                  <a:lnTo>
                    <a:pt x="7" y="405"/>
                  </a:lnTo>
                  <a:lnTo>
                    <a:pt x="41" y="394"/>
                  </a:lnTo>
                  <a:lnTo>
                    <a:pt x="44" y="396"/>
                  </a:lnTo>
                  <a:lnTo>
                    <a:pt x="37" y="389"/>
                  </a:lnTo>
                  <a:lnTo>
                    <a:pt x="0" y="399"/>
                  </a:lnTo>
                  <a:lnTo>
                    <a:pt x="0" y="416"/>
                  </a:lnTo>
                  <a:lnTo>
                    <a:pt x="244" y="461"/>
                  </a:lnTo>
                  <a:lnTo>
                    <a:pt x="284" y="442"/>
                  </a:lnTo>
                  <a:lnTo>
                    <a:pt x="284" y="431"/>
                  </a:lnTo>
                  <a:lnTo>
                    <a:pt x="240" y="421"/>
                  </a:lnTo>
                  <a:lnTo>
                    <a:pt x="347" y="389"/>
                  </a:lnTo>
                  <a:lnTo>
                    <a:pt x="432" y="394"/>
                  </a:lnTo>
                  <a:lnTo>
                    <a:pt x="454" y="386"/>
                  </a:lnTo>
                  <a:lnTo>
                    <a:pt x="454" y="378"/>
                  </a:lnTo>
                  <a:lnTo>
                    <a:pt x="410" y="367"/>
                  </a:lnTo>
                  <a:lnTo>
                    <a:pt x="417" y="367"/>
                  </a:lnTo>
                  <a:lnTo>
                    <a:pt x="417" y="24"/>
                  </a:lnTo>
                  <a:lnTo>
                    <a:pt x="170" y="0"/>
                  </a:lnTo>
                  <a:lnTo>
                    <a:pt x="37" y="3"/>
                  </a:lnTo>
                  <a:lnTo>
                    <a:pt x="37" y="389"/>
                  </a:lnTo>
                  <a:lnTo>
                    <a:pt x="44" y="394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10" name="Freeform 151" descr="70%"/>
            <p:cNvSpPr>
              <a:spLocks/>
            </p:cNvSpPr>
            <p:nvPr/>
          </p:nvSpPr>
          <p:spPr bwMode="auto">
            <a:xfrm>
              <a:off x="3960" y="2017"/>
              <a:ext cx="461" cy="466"/>
            </a:xfrm>
            <a:custGeom>
              <a:avLst/>
              <a:gdLst>
                <a:gd name="T0" fmla="*/ 45 w 461"/>
                <a:gd name="T1" fmla="*/ 397 h 466"/>
                <a:gd name="T2" fmla="*/ 45 w 461"/>
                <a:gd name="T3" fmla="*/ 8 h 466"/>
                <a:gd name="T4" fmla="*/ 173 w 461"/>
                <a:gd name="T5" fmla="*/ 3 h 466"/>
                <a:gd name="T6" fmla="*/ 412 w 461"/>
                <a:gd name="T7" fmla="*/ 27 h 466"/>
                <a:gd name="T8" fmla="*/ 412 w 461"/>
                <a:gd name="T9" fmla="*/ 368 h 466"/>
                <a:gd name="T10" fmla="*/ 393 w 461"/>
                <a:gd name="T11" fmla="*/ 373 h 466"/>
                <a:gd name="T12" fmla="*/ 453 w 461"/>
                <a:gd name="T13" fmla="*/ 384 h 466"/>
                <a:gd name="T14" fmla="*/ 453 w 461"/>
                <a:gd name="T15" fmla="*/ 389 h 466"/>
                <a:gd name="T16" fmla="*/ 434 w 461"/>
                <a:gd name="T17" fmla="*/ 392 h 466"/>
                <a:gd name="T18" fmla="*/ 348 w 461"/>
                <a:gd name="T19" fmla="*/ 386 h 466"/>
                <a:gd name="T20" fmla="*/ 210 w 461"/>
                <a:gd name="T21" fmla="*/ 424 h 466"/>
                <a:gd name="T22" fmla="*/ 277 w 461"/>
                <a:gd name="T23" fmla="*/ 438 h 466"/>
                <a:gd name="T24" fmla="*/ 277 w 461"/>
                <a:gd name="T25" fmla="*/ 446 h 466"/>
                <a:gd name="T26" fmla="*/ 248 w 461"/>
                <a:gd name="T27" fmla="*/ 457 h 466"/>
                <a:gd name="T28" fmla="*/ 7 w 461"/>
                <a:gd name="T29" fmla="*/ 414 h 466"/>
                <a:gd name="T30" fmla="*/ 7 w 461"/>
                <a:gd name="T31" fmla="*/ 408 h 466"/>
                <a:gd name="T32" fmla="*/ 42 w 461"/>
                <a:gd name="T33" fmla="*/ 397 h 466"/>
                <a:gd name="T34" fmla="*/ 45 w 461"/>
                <a:gd name="T35" fmla="*/ 400 h 466"/>
                <a:gd name="T36" fmla="*/ 37 w 461"/>
                <a:gd name="T37" fmla="*/ 392 h 466"/>
                <a:gd name="T38" fmla="*/ 0 w 461"/>
                <a:gd name="T39" fmla="*/ 403 h 466"/>
                <a:gd name="T40" fmla="*/ 0 w 461"/>
                <a:gd name="T41" fmla="*/ 419 h 466"/>
                <a:gd name="T42" fmla="*/ 248 w 461"/>
                <a:gd name="T43" fmla="*/ 465 h 466"/>
                <a:gd name="T44" fmla="*/ 288 w 461"/>
                <a:gd name="T45" fmla="*/ 446 h 466"/>
                <a:gd name="T46" fmla="*/ 288 w 461"/>
                <a:gd name="T47" fmla="*/ 435 h 466"/>
                <a:gd name="T48" fmla="*/ 243 w 461"/>
                <a:gd name="T49" fmla="*/ 424 h 466"/>
                <a:gd name="T50" fmla="*/ 352 w 461"/>
                <a:gd name="T51" fmla="*/ 392 h 466"/>
                <a:gd name="T52" fmla="*/ 438 w 461"/>
                <a:gd name="T53" fmla="*/ 397 h 466"/>
                <a:gd name="T54" fmla="*/ 460 w 461"/>
                <a:gd name="T55" fmla="*/ 389 h 466"/>
                <a:gd name="T56" fmla="*/ 460 w 461"/>
                <a:gd name="T57" fmla="*/ 381 h 466"/>
                <a:gd name="T58" fmla="*/ 415 w 461"/>
                <a:gd name="T59" fmla="*/ 370 h 466"/>
                <a:gd name="T60" fmla="*/ 423 w 461"/>
                <a:gd name="T61" fmla="*/ 370 h 466"/>
                <a:gd name="T62" fmla="*/ 423 w 461"/>
                <a:gd name="T63" fmla="*/ 24 h 466"/>
                <a:gd name="T64" fmla="*/ 173 w 461"/>
                <a:gd name="T65" fmla="*/ 0 h 466"/>
                <a:gd name="T66" fmla="*/ 37 w 461"/>
                <a:gd name="T67" fmla="*/ 3 h 466"/>
                <a:gd name="T68" fmla="*/ 37 w 461"/>
                <a:gd name="T69" fmla="*/ 392 h 466"/>
                <a:gd name="T70" fmla="*/ 45 w 461"/>
                <a:gd name="T71" fmla="*/ 397 h 46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61"/>
                <a:gd name="T109" fmla="*/ 0 h 466"/>
                <a:gd name="T110" fmla="*/ 461 w 461"/>
                <a:gd name="T111" fmla="*/ 466 h 46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61" h="466">
                  <a:moveTo>
                    <a:pt x="45" y="397"/>
                  </a:moveTo>
                  <a:lnTo>
                    <a:pt x="45" y="8"/>
                  </a:lnTo>
                  <a:lnTo>
                    <a:pt x="173" y="3"/>
                  </a:lnTo>
                  <a:lnTo>
                    <a:pt x="412" y="27"/>
                  </a:lnTo>
                  <a:lnTo>
                    <a:pt x="412" y="368"/>
                  </a:lnTo>
                  <a:lnTo>
                    <a:pt x="393" y="373"/>
                  </a:lnTo>
                  <a:lnTo>
                    <a:pt x="453" y="384"/>
                  </a:lnTo>
                  <a:lnTo>
                    <a:pt x="453" y="389"/>
                  </a:lnTo>
                  <a:lnTo>
                    <a:pt x="434" y="392"/>
                  </a:lnTo>
                  <a:lnTo>
                    <a:pt x="348" y="386"/>
                  </a:lnTo>
                  <a:lnTo>
                    <a:pt x="210" y="424"/>
                  </a:lnTo>
                  <a:lnTo>
                    <a:pt x="277" y="438"/>
                  </a:lnTo>
                  <a:lnTo>
                    <a:pt x="277" y="446"/>
                  </a:lnTo>
                  <a:lnTo>
                    <a:pt x="248" y="457"/>
                  </a:lnTo>
                  <a:lnTo>
                    <a:pt x="7" y="414"/>
                  </a:lnTo>
                  <a:lnTo>
                    <a:pt x="7" y="408"/>
                  </a:lnTo>
                  <a:lnTo>
                    <a:pt x="42" y="397"/>
                  </a:lnTo>
                  <a:lnTo>
                    <a:pt x="45" y="400"/>
                  </a:lnTo>
                  <a:lnTo>
                    <a:pt x="37" y="392"/>
                  </a:lnTo>
                  <a:lnTo>
                    <a:pt x="0" y="403"/>
                  </a:lnTo>
                  <a:lnTo>
                    <a:pt x="0" y="419"/>
                  </a:lnTo>
                  <a:lnTo>
                    <a:pt x="248" y="465"/>
                  </a:lnTo>
                  <a:lnTo>
                    <a:pt x="288" y="446"/>
                  </a:lnTo>
                  <a:lnTo>
                    <a:pt x="288" y="435"/>
                  </a:lnTo>
                  <a:lnTo>
                    <a:pt x="243" y="424"/>
                  </a:lnTo>
                  <a:lnTo>
                    <a:pt x="352" y="392"/>
                  </a:lnTo>
                  <a:lnTo>
                    <a:pt x="438" y="397"/>
                  </a:lnTo>
                  <a:lnTo>
                    <a:pt x="460" y="389"/>
                  </a:lnTo>
                  <a:lnTo>
                    <a:pt x="460" y="381"/>
                  </a:lnTo>
                  <a:lnTo>
                    <a:pt x="415" y="370"/>
                  </a:lnTo>
                  <a:lnTo>
                    <a:pt x="423" y="370"/>
                  </a:lnTo>
                  <a:lnTo>
                    <a:pt x="423" y="24"/>
                  </a:lnTo>
                  <a:lnTo>
                    <a:pt x="173" y="0"/>
                  </a:lnTo>
                  <a:lnTo>
                    <a:pt x="37" y="3"/>
                  </a:lnTo>
                  <a:lnTo>
                    <a:pt x="37" y="392"/>
                  </a:lnTo>
                  <a:lnTo>
                    <a:pt x="45" y="397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11" name="Freeform 152" descr="70%"/>
            <p:cNvSpPr>
              <a:spLocks/>
            </p:cNvSpPr>
            <p:nvPr/>
          </p:nvSpPr>
          <p:spPr bwMode="auto">
            <a:xfrm>
              <a:off x="4016" y="2363"/>
              <a:ext cx="95" cy="32"/>
            </a:xfrm>
            <a:custGeom>
              <a:avLst/>
              <a:gdLst>
                <a:gd name="T0" fmla="*/ 94 w 95"/>
                <a:gd name="T1" fmla="*/ 12 h 32"/>
                <a:gd name="T2" fmla="*/ 94 w 95"/>
                <a:gd name="T3" fmla="*/ 31 h 32"/>
                <a:gd name="T4" fmla="*/ 0 w 95"/>
                <a:gd name="T5" fmla="*/ 19 h 32"/>
                <a:gd name="T6" fmla="*/ 0 w 95"/>
                <a:gd name="T7" fmla="*/ 0 h 32"/>
                <a:gd name="T8" fmla="*/ 94 w 95"/>
                <a:gd name="T9" fmla="*/ 12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5"/>
                <a:gd name="T16" fmla="*/ 0 h 32"/>
                <a:gd name="T17" fmla="*/ 95 w 95"/>
                <a:gd name="T18" fmla="*/ 32 h 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5" h="32">
                  <a:moveTo>
                    <a:pt x="94" y="12"/>
                  </a:moveTo>
                  <a:lnTo>
                    <a:pt x="94" y="31"/>
                  </a:lnTo>
                  <a:lnTo>
                    <a:pt x="0" y="19"/>
                  </a:lnTo>
                  <a:lnTo>
                    <a:pt x="0" y="0"/>
                  </a:lnTo>
                  <a:lnTo>
                    <a:pt x="94" y="12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12" name="Freeform 153" descr="70%"/>
            <p:cNvSpPr>
              <a:spLocks/>
            </p:cNvSpPr>
            <p:nvPr/>
          </p:nvSpPr>
          <p:spPr bwMode="auto">
            <a:xfrm>
              <a:off x="4016" y="2363"/>
              <a:ext cx="102" cy="36"/>
            </a:xfrm>
            <a:custGeom>
              <a:avLst/>
              <a:gdLst>
                <a:gd name="T0" fmla="*/ 101 w 102"/>
                <a:gd name="T1" fmla="*/ 13 h 36"/>
                <a:gd name="T2" fmla="*/ 101 w 102"/>
                <a:gd name="T3" fmla="*/ 35 h 36"/>
                <a:gd name="T4" fmla="*/ 0 w 102"/>
                <a:gd name="T5" fmla="*/ 22 h 36"/>
                <a:gd name="T6" fmla="*/ 0 w 102"/>
                <a:gd name="T7" fmla="*/ 0 h 36"/>
                <a:gd name="T8" fmla="*/ 101 w 102"/>
                <a:gd name="T9" fmla="*/ 13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36"/>
                <a:gd name="T17" fmla="*/ 102 w 102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36">
                  <a:moveTo>
                    <a:pt x="101" y="13"/>
                  </a:moveTo>
                  <a:lnTo>
                    <a:pt x="101" y="35"/>
                  </a:lnTo>
                  <a:lnTo>
                    <a:pt x="0" y="22"/>
                  </a:lnTo>
                  <a:lnTo>
                    <a:pt x="0" y="0"/>
                  </a:lnTo>
                  <a:lnTo>
                    <a:pt x="101" y="13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13" name="Freeform 154" descr="70%"/>
            <p:cNvSpPr>
              <a:spLocks/>
            </p:cNvSpPr>
            <p:nvPr/>
          </p:nvSpPr>
          <p:spPr bwMode="auto">
            <a:xfrm>
              <a:off x="4016" y="2333"/>
              <a:ext cx="95" cy="29"/>
            </a:xfrm>
            <a:custGeom>
              <a:avLst/>
              <a:gdLst>
                <a:gd name="T0" fmla="*/ 0 w 95"/>
                <a:gd name="T1" fmla="*/ 19 h 29"/>
                <a:gd name="T2" fmla="*/ 0 w 95"/>
                <a:gd name="T3" fmla="*/ 0 h 29"/>
                <a:gd name="T4" fmla="*/ 94 w 95"/>
                <a:gd name="T5" fmla="*/ 9 h 29"/>
                <a:gd name="T6" fmla="*/ 94 w 95"/>
                <a:gd name="T7" fmla="*/ 28 h 29"/>
                <a:gd name="T8" fmla="*/ 0 w 95"/>
                <a:gd name="T9" fmla="*/ 19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5"/>
                <a:gd name="T16" fmla="*/ 0 h 29"/>
                <a:gd name="T17" fmla="*/ 95 w 95"/>
                <a:gd name="T18" fmla="*/ 29 h 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5" h="29">
                  <a:moveTo>
                    <a:pt x="0" y="19"/>
                  </a:moveTo>
                  <a:lnTo>
                    <a:pt x="0" y="0"/>
                  </a:lnTo>
                  <a:lnTo>
                    <a:pt x="94" y="9"/>
                  </a:lnTo>
                  <a:lnTo>
                    <a:pt x="94" y="28"/>
                  </a:lnTo>
                  <a:lnTo>
                    <a:pt x="0" y="19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14" name="Freeform 155" descr="70%"/>
            <p:cNvSpPr>
              <a:spLocks/>
            </p:cNvSpPr>
            <p:nvPr/>
          </p:nvSpPr>
          <p:spPr bwMode="auto">
            <a:xfrm>
              <a:off x="4016" y="2333"/>
              <a:ext cx="102" cy="34"/>
            </a:xfrm>
            <a:custGeom>
              <a:avLst/>
              <a:gdLst>
                <a:gd name="T0" fmla="*/ 0 w 102"/>
                <a:gd name="T1" fmla="*/ 22 h 34"/>
                <a:gd name="T2" fmla="*/ 0 w 102"/>
                <a:gd name="T3" fmla="*/ 0 h 34"/>
                <a:gd name="T4" fmla="*/ 101 w 102"/>
                <a:gd name="T5" fmla="*/ 11 h 34"/>
                <a:gd name="T6" fmla="*/ 101 w 102"/>
                <a:gd name="T7" fmla="*/ 33 h 34"/>
                <a:gd name="T8" fmla="*/ 0 w 102"/>
                <a:gd name="T9" fmla="*/ 22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34"/>
                <a:gd name="T17" fmla="*/ 102 w 102"/>
                <a:gd name="T18" fmla="*/ 34 h 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34">
                  <a:moveTo>
                    <a:pt x="0" y="22"/>
                  </a:moveTo>
                  <a:lnTo>
                    <a:pt x="0" y="0"/>
                  </a:lnTo>
                  <a:lnTo>
                    <a:pt x="101" y="11"/>
                  </a:lnTo>
                  <a:lnTo>
                    <a:pt x="101" y="33"/>
                  </a:lnTo>
                  <a:lnTo>
                    <a:pt x="0" y="22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15" name="Freeform 156" descr="70%"/>
            <p:cNvSpPr>
              <a:spLocks/>
            </p:cNvSpPr>
            <p:nvPr/>
          </p:nvSpPr>
          <p:spPr bwMode="auto">
            <a:xfrm>
              <a:off x="4016" y="2033"/>
              <a:ext cx="95" cy="297"/>
            </a:xfrm>
            <a:custGeom>
              <a:avLst/>
              <a:gdLst>
                <a:gd name="T0" fmla="*/ 94 w 95"/>
                <a:gd name="T1" fmla="*/ 0 h 297"/>
                <a:gd name="T2" fmla="*/ 0 w 95"/>
                <a:gd name="T3" fmla="*/ 2 h 297"/>
                <a:gd name="T4" fmla="*/ 0 w 95"/>
                <a:gd name="T5" fmla="*/ 285 h 297"/>
                <a:gd name="T6" fmla="*/ 94 w 95"/>
                <a:gd name="T7" fmla="*/ 296 h 297"/>
                <a:gd name="T8" fmla="*/ 94 w 95"/>
                <a:gd name="T9" fmla="*/ 0 h 2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5"/>
                <a:gd name="T16" fmla="*/ 0 h 297"/>
                <a:gd name="T17" fmla="*/ 95 w 95"/>
                <a:gd name="T18" fmla="*/ 297 h 29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5" h="297">
                  <a:moveTo>
                    <a:pt x="94" y="0"/>
                  </a:moveTo>
                  <a:lnTo>
                    <a:pt x="0" y="2"/>
                  </a:lnTo>
                  <a:lnTo>
                    <a:pt x="0" y="285"/>
                  </a:lnTo>
                  <a:lnTo>
                    <a:pt x="94" y="296"/>
                  </a:lnTo>
                  <a:lnTo>
                    <a:pt x="94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16" name="Freeform 157" descr="70%"/>
            <p:cNvSpPr>
              <a:spLocks/>
            </p:cNvSpPr>
            <p:nvPr/>
          </p:nvSpPr>
          <p:spPr bwMode="auto">
            <a:xfrm>
              <a:off x="4016" y="2033"/>
              <a:ext cx="102" cy="301"/>
            </a:xfrm>
            <a:custGeom>
              <a:avLst/>
              <a:gdLst>
                <a:gd name="T0" fmla="*/ 101 w 102"/>
                <a:gd name="T1" fmla="*/ 0 h 301"/>
                <a:gd name="T2" fmla="*/ 0 w 102"/>
                <a:gd name="T3" fmla="*/ 2 h 301"/>
                <a:gd name="T4" fmla="*/ 0 w 102"/>
                <a:gd name="T5" fmla="*/ 289 h 301"/>
                <a:gd name="T6" fmla="*/ 101 w 102"/>
                <a:gd name="T7" fmla="*/ 300 h 301"/>
                <a:gd name="T8" fmla="*/ 101 w 102"/>
                <a:gd name="T9" fmla="*/ 0 h 3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301"/>
                <a:gd name="T17" fmla="*/ 102 w 102"/>
                <a:gd name="T18" fmla="*/ 301 h 30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301">
                  <a:moveTo>
                    <a:pt x="101" y="0"/>
                  </a:moveTo>
                  <a:lnTo>
                    <a:pt x="0" y="2"/>
                  </a:lnTo>
                  <a:lnTo>
                    <a:pt x="0" y="289"/>
                  </a:lnTo>
                  <a:lnTo>
                    <a:pt x="101" y="300"/>
                  </a:lnTo>
                  <a:lnTo>
                    <a:pt x="101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17" name="Freeform 158" descr="70%"/>
            <p:cNvSpPr>
              <a:spLocks/>
            </p:cNvSpPr>
            <p:nvPr/>
          </p:nvSpPr>
          <p:spPr bwMode="auto">
            <a:xfrm>
              <a:off x="4034" y="2183"/>
              <a:ext cx="71" cy="114"/>
            </a:xfrm>
            <a:custGeom>
              <a:avLst/>
              <a:gdLst>
                <a:gd name="T0" fmla="*/ 0 w 71"/>
                <a:gd name="T1" fmla="*/ 0 h 114"/>
                <a:gd name="T2" fmla="*/ 0 w 71"/>
                <a:gd name="T3" fmla="*/ 106 h 114"/>
                <a:gd name="T4" fmla="*/ 70 w 71"/>
                <a:gd name="T5" fmla="*/ 113 h 114"/>
                <a:gd name="T6" fmla="*/ 70 w 71"/>
                <a:gd name="T7" fmla="*/ 2 h 114"/>
                <a:gd name="T8" fmla="*/ 0 w 71"/>
                <a:gd name="T9" fmla="*/ 0 h 1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"/>
                <a:gd name="T16" fmla="*/ 0 h 114"/>
                <a:gd name="T17" fmla="*/ 71 w 71"/>
                <a:gd name="T18" fmla="*/ 114 h 1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" h="114">
                  <a:moveTo>
                    <a:pt x="0" y="0"/>
                  </a:moveTo>
                  <a:lnTo>
                    <a:pt x="0" y="106"/>
                  </a:lnTo>
                  <a:lnTo>
                    <a:pt x="70" y="113"/>
                  </a:lnTo>
                  <a:lnTo>
                    <a:pt x="70" y="2"/>
                  </a:lnTo>
                  <a:lnTo>
                    <a:pt x="0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18" name="Freeform 159" descr="70%"/>
            <p:cNvSpPr>
              <a:spLocks/>
            </p:cNvSpPr>
            <p:nvPr/>
          </p:nvSpPr>
          <p:spPr bwMode="auto">
            <a:xfrm>
              <a:off x="4034" y="2183"/>
              <a:ext cx="77" cy="119"/>
            </a:xfrm>
            <a:custGeom>
              <a:avLst/>
              <a:gdLst>
                <a:gd name="T0" fmla="*/ 0 w 77"/>
                <a:gd name="T1" fmla="*/ 0 h 119"/>
                <a:gd name="T2" fmla="*/ 0 w 77"/>
                <a:gd name="T3" fmla="*/ 110 h 119"/>
                <a:gd name="T4" fmla="*/ 76 w 77"/>
                <a:gd name="T5" fmla="*/ 118 h 119"/>
                <a:gd name="T6" fmla="*/ 76 w 77"/>
                <a:gd name="T7" fmla="*/ 2 h 119"/>
                <a:gd name="T8" fmla="*/ 0 w 77"/>
                <a:gd name="T9" fmla="*/ 0 h 1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7"/>
                <a:gd name="T16" fmla="*/ 0 h 119"/>
                <a:gd name="T17" fmla="*/ 77 w 77"/>
                <a:gd name="T18" fmla="*/ 119 h 1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7" h="119">
                  <a:moveTo>
                    <a:pt x="0" y="0"/>
                  </a:moveTo>
                  <a:lnTo>
                    <a:pt x="0" y="110"/>
                  </a:lnTo>
                  <a:lnTo>
                    <a:pt x="76" y="118"/>
                  </a:lnTo>
                  <a:lnTo>
                    <a:pt x="76" y="2"/>
                  </a:lnTo>
                  <a:lnTo>
                    <a:pt x="0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19" name="Freeform 160" descr="70%"/>
            <p:cNvSpPr>
              <a:spLocks/>
            </p:cNvSpPr>
            <p:nvPr/>
          </p:nvSpPr>
          <p:spPr bwMode="auto">
            <a:xfrm>
              <a:off x="4042" y="2101"/>
              <a:ext cx="58" cy="3"/>
            </a:xfrm>
            <a:custGeom>
              <a:avLst/>
              <a:gdLst>
                <a:gd name="T0" fmla="*/ 57 w 58"/>
                <a:gd name="T1" fmla="*/ 0 h 3"/>
                <a:gd name="T2" fmla="*/ 4 w 58"/>
                <a:gd name="T3" fmla="*/ 0 h 3"/>
                <a:gd name="T4" fmla="*/ 0 w 58"/>
                <a:gd name="T5" fmla="*/ 1 h 3"/>
                <a:gd name="T6" fmla="*/ 20 w 58"/>
                <a:gd name="T7" fmla="*/ 1 h 3"/>
                <a:gd name="T8" fmla="*/ 20 w 58"/>
                <a:gd name="T9" fmla="*/ 2 h 3"/>
                <a:gd name="T10" fmla="*/ 40 w 58"/>
                <a:gd name="T11" fmla="*/ 2 h 3"/>
                <a:gd name="T12" fmla="*/ 40 w 58"/>
                <a:gd name="T13" fmla="*/ 1 h 3"/>
                <a:gd name="T14" fmla="*/ 57 w 58"/>
                <a:gd name="T15" fmla="*/ 1 h 3"/>
                <a:gd name="T16" fmla="*/ 57 w 58"/>
                <a:gd name="T17" fmla="*/ 0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8"/>
                <a:gd name="T28" fmla="*/ 0 h 3"/>
                <a:gd name="T29" fmla="*/ 58 w 58"/>
                <a:gd name="T30" fmla="*/ 3 h 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8" h="3">
                  <a:moveTo>
                    <a:pt x="57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20" y="1"/>
                  </a:lnTo>
                  <a:lnTo>
                    <a:pt x="20" y="2"/>
                  </a:lnTo>
                  <a:lnTo>
                    <a:pt x="40" y="2"/>
                  </a:lnTo>
                  <a:lnTo>
                    <a:pt x="40" y="1"/>
                  </a:lnTo>
                  <a:lnTo>
                    <a:pt x="57" y="1"/>
                  </a:lnTo>
                  <a:lnTo>
                    <a:pt x="57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20" name="Freeform 161" descr="70%"/>
            <p:cNvSpPr>
              <a:spLocks/>
            </p:cNvSpPr>
            <p:nvPr/>
          </p:nvSpPr>
          <p:spPr bwMode="auto">
            <a:xfrm>
              <a:off x="4042" y="2101"/>
              <a:ext cx="65" cy="7"/>
            </a:xfrm>
            <a:custGeom>
              <a:avLst/>
              <a:gdLst>
                <a:gd name="T0" fmla="*/ 64 w 65"/>
                <a:gd name="T1" fmla="*/ 0 h 7"/>
                <a:gd name="T2" fmla="*/ 4 w 65"/>
                <a:gd name="T3" fmla="*/ 0 h 7"/>
                <a:gd name="T4" fmla="*/ 0 w 65"/>
                <a:gd name="T5" fmla="*/ 3 h 7"/>
                <a:gd name="T6" fmla="*/ 23 w 65"/>
                <a:gd name="T7" fmla="*/ 3 h 7"/>
                <a:gd name="T8" fmla="*/ 23 w 65"/>
                <a:gd name="T9" fmla="*/ 6 h 7"/>
                <a:gd name="T10" fmla="*/ 45 w 65"/>
                <a:gd name="T11" fmla="*/ 6 h 7"/>
                <a:gd name="T12" fmla="*/ 45 w 65"/>
                <a:gd name="T13" fmla="*/ 3 h 7"/>
                <a:gd name="T14" fmla="*/ 64 w 65"/>
                <a:gd name="T15" fmla="*/ 3 h 7"/>
                <a:gd name="T16" fmla="*/ 64 w 65"/>
                <a:gd name="T17" fmla="*/ 0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5"/>
                <a:gd name="T28" fmla="*/ 0 h 7"/>
                <a:gd name="T29" fmla="*/ 65 w 65"/>
                <a:gd name="T30" fmla="*/ 7 h 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5" h="7">
                  <a:moveTo>
                    <a:pt x="64" y="0"/>
                  </a:moveTo>
                  <a:lnTo>
                    <a:pt x="4" y="0"/>
                  </a:lnTo>
                  <a:lnTo>
                    <a:pt x="0" y="3"/>
                  </a:lnTo>
                  <a:lnTo>
                    <a:pt x="23" y="3"/>
                  </a:lnTo>
                  <a:lnTo>
                    <a:pt x="23" y="6"/>
                  </a:lnTo>
                  <a:lnTo>
                    <a:pt x="45" y="6"/>
                  </a:lnTo>
                  <a:lnTo>
                    <a:pt x="45" y="3"/>
                  </a:lnTo>
                  <a:lnTo>
                    <a:pt x="64" y="3"/>
                  </a:lnTo>
                  <a:lnTo>
                    <a:pt x="64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21" name="Freeform 162" descr="70%"/>
            <p:cNvSpPr>
              <a:spLocks/>
            </p:cNvSpPr>
            <p:nvPr/>
          </p:nvSpPr>
          <p:spPr bwMode="auto">
            <a:xfrm>
              <a:off x="4095" y="2112"/>
              <a:ext cx="5" cy="2"/>
            </a:xfrm>
            <a:custGeom>
              <a:avLst/>
              <a:gdLst>
                <a:gd name="T0" fmla="*/ 0 w 5"/>
                <a:gd name="T1" fmla="*/ 0 h 2"/>
                <a:gd name="T2" fmla="*/ 0 w 5"/>
                <a:gd name="T3" fmla="*/ 1 h 2"/>
                <a:gd name="T4" fmla="*/ 4 w 5"/>
                <a:gd name="T5" fmla="*/ 1 h 2"/>
                <a:gd name="T6" fmla="*/ 4 w 5"/>
                <a:gd name="T7" fmla="*/ 0 h 2"/>
                <a:gd name="T8" fmla="*/ 0 w 5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2"/>
                <a:gd name="T17" fmla="*/ 5 w 5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2">
                  <a:moveTo>
                    <a:pt x="0" y="0"/>
                  </a:moveTo>
                  <a:lnTo>
                    <a:pt x="0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0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22" name="Freeform 163" descr="70%"/>
            <p:cNvSpPr>
              <a:spLocks/>
            </p:cNvSpPr>
            <p:nvPr/>
          </p:nvSpPr>
          <p:spPr bwMode="auto">
            <a:xfrm>
              <a:off x="4095" y="2112"/>
              <a:ext cx="12" cy="6"/>
            </a:xfrm>
            <a:custGeom>
              <a:avLst/>
              <a:gdLst>
                <a:gd name="T0" fmla="*/ 0 w 12"/>
                <a:gd name="T1" fmla="*/ 0 h 6"/>
                <a:gd name="T2" fmla="*/ 0 w 12"/>
                <a:gd name="T3" fmla="*/ 5 h 6"/>
                <a:gd name="T4" fmla="*/ 11 w 12"/>
                <a:gd name="T5" fmla="*/ 5 h 6"/>
                <a:gd name="T6" fmla="*/ 11 w 12"/>
                <a:gd name="T7" fmla="*/ 0 h 6"/>
                <a:gd name="T8" fmla="*/ 0 w 12"/>
                <a:gd name="T9" fmla="*/ 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"/>
                <a:gd name="T16" fmla="*/ 0 h 6"/>
                <a:gd name="T17" fmla="*/ 12 w 12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" h="6">
                  <a:moveTo>
                    <a:pt x="0" y="0"/>
                  </a:moveTo>
                  <a:lnTo>
                    <a:pt x="0" y="5"/>
                  </a:lnTo>
                  <a:lnTo>
                    <a:pt x="11" y="5"/>
                  </a:lnTo>
                  <a:lnTo>
                    <a:pt x="11" y="0"/>
                  </a:lnTo>
                  <a:lnTo>
                    <a:pt x="0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23" name="Freeform 164" descr="70%"/>
            <p:cNvSpPr>
              <a:spLocks/>
            </p:cNvSpPr>
            <p:nvPr/>
          </p:nvSpPr>
          <p:spPr bwMode="auto">
            <a:xfrm>
              <a:off x="4104" y="2112"/>
              <a:ext cx="3" cy="2"/>
            </a:xfrm>
            <a:custGeom>
              <a:avLst/>
              <a:gdLst>
                <a:gd name="T0" fmla="*/ 2 w 3"/>
                <a:gd name="T1" fmla="*/ 0 h 2"/>
                <a:gd name="T2" fmla="*/ 0 w 3"/>
                <a:gd name="T3" fmla="*/ 0 h 2"/>
                <a:gd name="T4" fmla="*/ 0 w 3"/>
                <a:gd name="T5" fmla="*/ 1 h 2"/>
                <a:gd name="T6" fmla="*/ 2 w 3"/>
                <a:gd name="T7" fmla="*/ 1 h 2"/>
                <a:gd name="T8" fmla="*/ 2 w 3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2"/>
                <a:gd name="T17" fmla="*/ 3 w 3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2">
                  <a:moveTo>
                    <a:pt x="2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2" y="1"/>
                  </a:lnTo>
                  <a:lnTo>
                    <a:pt x="2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24" name="Freeform 165" descr="70%"/>
            <p:cNvSpPr>
              <a:spLocks/>
            </p:cNvSpPr>
            <p:nvPr/>
          </p:nvSpPr>
          <p:spPr bwMode="auto">
            <a:xfrm>
              <a:off x="4106" y="2112"/>
              <a:ext cx="5" cy="6"/>
            </a:xfrm>
            <a:custGeom>
              <a:avLst/>
              <a:gdLst>
                <a:gd name="T0" fmla="*/ 0 w 5"/>
                <a:gd name="T1" fmla="*/ 0 h 6"/>
                <a:gd name="T2" fmla="*/ 4 w 5"/>
                <a:gd name="T3" fmla="*/ 0 h 6"/>
                <a:gd name="T4" fmla="*/ 4 w 5"/>
                <a:gd name="T5" fmla="*/ 5 h 6"/>
                <a:gd name="T6" fmla="*/ 0 w 5"/>
                <a:gd name="T7" fmla="*/ 5 h 6"/>
                <a:gd name="T8" fmla="*/ 0 w 5"/>
                <a:gd name="T9" fmla="*/ 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6"/>
                <a:gd name="T17" fmla="*/ 5 w 5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6">
                  <a:moveTo>
                    <a:pt x="0" y="0"/>
                  </a:moveTo>
                  <a:lnTo>
                    <a:pt x="4" y="0"/>
                  </a:lnTo>
                  <a:lnTo>
                    <a:pt x="4" y="5"/>
                  </a:lnTo>
                  <a:lnTo>
                    <a:pt x="0" y="5"/>
                  </a:lnTo>
                  <a:lnTo>
                    <a:pt x="0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25" name="Freeform 166" descr="70%"/>
            <p:cNvSpPr>
              <a:spLocks/>
            </p:cNvSpPr>
            <p:nvPr/>
          </p:nvSpPr>
          <p:spPr bwMode="auto">
            <a:xfrm>
              <a:off x="4132" y="2020"/>
              <a:ext cx="235" cy="429"/>
            </a:xfrm>
            <a:custGeom>
              <a:avLst/>
              <a:gdLst>
                <a:gd name="T0" fmla="*/ 0 w 235"/>
                <a:gd name="T1" fmla="*/ 0 h 429"/>
                <a:gd name="T2" fmla="*/ 234 w 235"/>
                <a:gd name="T3" fmla="*/ 24 h 429"/>
                <a:gd name="T4" fmla="*/ 234 w 235"/>
                <a:gd name="T5" fmla="*/ 361 h 429"/>
                <a:gd name="T6" fmla="*/ 216 w 235"/>
                <a:gd name="T7" fmla="*/ 366 h 429"/>
                <a:gd name="T8" fmla="*/ 172 w 235"/>
                <a:gd name="T9" fmla="*/ 380 h 429"/>
                <a:gd name="T10" fmla="*/ 37 w 235"/>
                <a:gd name="T11" fmla="*/ 418 h 429"/>
                <a:gd name="T12" fmla="*/ 0 w 235"/>
                <a:gd name="T13" fmla="*/ 428 h 429"/>
                <a:gd name="T14" fmla="*/ 0 w 235"/>
                <a:gd name="T15" fmla="*/ 0 h 42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35"/>
                <a:gd name="T25" fmla="*/ 0 h 429"/>
                <a:gd name="T26" fmla="*/ 235 w 235"/>
                <a:gd name="T27" fmla="*/ 429 h 42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35" h="429">
                  <a:moveTo>
                    <a:pt x="0" y="0"/>
                  </a:moveTo>
                  <a:lnTo>
                    <a:pt x="234" y="24"/>
                  </a:lnTo>
                  <a:lnTo>
                    <a:pt x="234" y="361"/>
                  </a:lnTo>
                  <a:lnTo>
                    <a:pt x="216" y="366"/>
                  </a:lnTo>
                  <a:lnTo>
                    <a:pt x="172" y="380"/>
                  </a:lnTo>
                  <a:lnTo>
                    <a:pt x="37" y="418"/>
                  </a:lnTo>
                  <a:lnTo>
                    <a:pt x="0" y="428"/>
                  </a:lnTo>
                  <a:lnTo>
                    <a:pt x="0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26" name="Freeform 167" descr="70%"/>
            <p:cNvSpPr>
              <a:spLocks/>
            </p:cNvSpPr>
            <p:nvPr/>
          </p:nvSpPr>
          <p:spPr bwMode="auto">
            <a:xfrm>
              <a:off x="4132" y="2020"/>
              <a:ext cx="241" cy="433"/>
            </a:xfrm>
            <a:custGeom>
              <a:avLst/>
              <a:gdLst>
                <a:gd name="T0" fmla="*/ 0 w 241"/>
                <a:gd name="T1" fmla="*/ 0 h 433"/>
                <a:gd name="T2" fmla="*/ 240 w 241"/>
                <a:gd name="T3" fmla="*/ 24 h 433"/>
                <a:gd name="T4" fmla="*/ 240 w 241"/>
                <a:gd name="T5" fmla="*/ 365 h 433"/>
                <a:gd name="T6" fmla="*/ 221 w 241"/>
                <a:gd name="T7" fmla="*/ 370 h 433"/>
                <a:gd name="T8" fmla="*/ 176 w 241"/>
                <a:gd name="T9" fmla="*/ 383 h 433"/>
                <a:gd name="T10" fmla="*/ 38 w 241"/>
                <a:gd name="T11" fmla="*/ 421 h 433"/>
                <a:gd name="T12" fmla="*/ 0 w 241"/>
                <a:gd name="T13" fmla="*/ 432 h 433"/>
                <a:gd name="T14" fmla="*/ 0 w 241"/>
                <a:gd name="T15" fmla="*/ 0 h 4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1"/>
                <a:gd name="T25" fmla="*/ 0 h 433"/>
                <a:gd name="T26" fmla="*/ 241 w 241"/>
                <a:gd name="T27" fmla="*/ 433 h 43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1" h="433">
                  <a:moveTo>
                    <a:pt x="0" y="0"/>
                  </a:moveTo>
                  <a:lnTo>
                    <a:pt x="240" y="24"/>
                  </a:lnTo>
                  <a:lnTo>
                    <a:pt x="240" y="365"/>
                  </a:lnTo>
                  <a:lnTo>
                    <a:pt x="221" y="370"/>
                  </a:lnTo>
                  <a:lnTo>
                    <a:pt x="176" y="383"/>
                  </a:lnTo>
                  <a:lnTo>
                    <a:pt x="38" y="421"/>
                  </a:lnTo>
                  <a:lnTo>
                    <a:pt x="0" y="432"/>
                  </a:lnTo>
                  <a:lnTo>
                    <a:pt x="0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27" name="Freeform 168" descr="70%"/>
            <p:cNvSpPr>
              <a:spLocks/>
            </p:cNvSpPr>
            <p:nvPr/>
          </p:nvSpPr>
          <p:spPr bwMode="auto">
            <a:xfrm>
              <a:off x="3967" y="2426"/>
              <a:ext cx="264" cy="44"/>
            </a:xfrm>
            <a:custGeom>
              <a:avLst/>
              <a:gdLst>
                <a:gd name="T0" fmla="*/ 263 w 264"/>
                <a:gd name="T1" fmla="*/ 26 h 44"/>
                <a:gd name="T2" fmla="*/ 263 w 264"/>
                <a:gd name="T3" fmla="*/ 34 h 44"/>
                <a:gd name="T4" fmla="*/ 234 w 264"/>
                <a:gd name="T5" fmla="*/ 43 h 44"/>
                <a:gd name="T6" fmla="*/ 0 w 264"/>
                <a:gd name="T7" fmla="*/ 5 h 44"/>
                <a:gd name="T8" fmla="*/ 0 w 264"/>
                <a:gd name="T9" fmla="*/ 0 h 44"/>
                <a:gd name="T10" fmla="*/ 161 w 264"/>
                <a:gd name="T11" fmla="*/ 24 h 44"/>
                <a:gd name="T12" fmla="*/ 234 w 264"/>
                <a:gd name="T13" fmla="*/ 36 h 44"/>
                <a:gd name="T14" fmla="*/ 263 w 264"/>
                <a:gd name="T15" fmla="*/ 26 h 4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64"/>
                <a:gd name="T25" fmla="*/ 0 h 44"/>
                <a:gd name="T26" fmla="*/ 264 w 264"/>
                <a:gd name="T27" fmla="*/ 44 h 4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64" h="44">
                  <a:moveTo>
                    <a:pt x="263" y="26"/>
                  </a:moveTo>
                  <a:lnTo>
                    <a:pt x="263" y="34"/>
                  </a:lnTo>
                  <a:lnTo>
                    <a:pt x="234" y="43"/>
                  </a:lnTo>
                  <a:lnTo>
                    <a:pt x="0" y="5"/>
                  </a:lnTo>
                  <a:lnTo>
                    <a:pt x="0" y="0"/>
                  </a:lnTo>
                  <a:lnTo>
                    <a:pt x="161" y="24"/>
                  </a:lnTo>
                  <a:lnTo>
                    <a:pt x="234" y="36"/>
                  </a:lnTo>
                  <a:lnTo>
                    <a:pt x="263" y="26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28" name="Freeform 169" descr="70%"/>
            <p:cNvSpPr>
              <a:spLocks/>
            </p:cNvSpPr>
            <p:nvPr/>
          </p:nvSpPr>
          <p:spPr bwMode="auto">
            <a:xfrm>
              <a:off x="3967" y="2426"/>
              <a:ext cx="271" cy="50"/>
            </a:xfrm>
            <a:custGeom>
              <a:avLst/>
              <a:gdLst>
                <a:gd name="T0" fmla="*/ 270 w 271"/>
                <a:gd name="T1" fmla="*/ 30 h 50"/>
                <a:gd name="T2" fmla="*/ 270 w 271"/>
                <a:gd name="T3" fmla="*/ 38 h 50"/>
                <a:gd name="T4" fmla="*/ 241 w 271"/>
                <a:gd name="T5" fmla="*/ 49 h 50"/>
                <a:gd name="T6" fmla="*/ 0 w 271"/>
                <a:gd name="T7" fmla="*/ 6 h 50"/>
                <a:gd name="T8" fmla="*/ 0 w 271"/>
                <a:gd name="T9" fmla="*/ 0 h 50"/>
                <a:gd name="T10" fmla="*/ 166 w 271"/>
                <a:gd name="T11" fmla="*/ 27 h 50"/>
                <a:gd name="T12" fmla="*/ 241 w 271"/>
                <a:gd name="T13" fmla="*/ 41 h 50"/>
                <a:gd name="T14" fmla="*/ 270 w 271"/>
                <a:gd name="T15" fmla="*/ 30 h 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71"/>
                <a:gd name="T25" fmla="*/ 0 h 50"/>
                <a:gd name="T26" fmla="*/ 271 w 271"/>
                <a:gd name="T27" fmla="*/ 50 h 5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71" h="50">
                  <a:moveTo>
                    <a:pt x="270" y="30"/>
                  </a:moveTo>
                  <a:lnTo>
                    <a:pt x="270" y="38"/>
                  </a:lnTo>
                  <a:lnTo>
                    <a:pt x="241" y="49"/>
                  </a:lnTo>
                  <a:lnTo>
                    <a:pt x="0" y="6"/>
                  </a:lnTo>
                  <a:lnTo>
                    <a:pt x="0" y="0"/>
                  </a:lnTo>
                  <a:lnTo>
                    <a:pt x="166" y="27"/>
                  </a:lnTo>
                  <a:lnTo>
                    <a:pt x="241" y="41"/>
                  </a:lnTo>
                  <a:lnTo>
                    <a:pt x="270" y="3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29" name="Freeform 170" descr="70%"/>
            <p:cNvSpPr>
              <a:spLocks/>
            </p:cNvSpPr>
            <p:nvPr/>
          </p:nvSpPr>
          <p:spPr bwMode="auto">
            <a:xfrm>
              <a:off x="4162" y="2207"/>
              <a:ext cx="3" cy="67"/>
            </a:xfrm>
            <a:custGeom>
              <a:avLst/>
              <a:gdLst>
                <a:gd name="T0" fmla="*/ 0 w 3"/>
                <a:gd name="T1" fmla="*/ 0 h 67"/>
                <a:gd name="T2" fmla="*/ 2 w 3"/>
                <a:gd name="T3" fmla="*/ 0 h 67"/>
                <a:gd name="T4" fmla="*/ 2 w 3"/>
                <a:gd name="T5" fmla="*/ 66 h 67"/>
                <a:gd name="T6" fmla="*/ 0 w 3"/>
                <a:gd name="T7" fmla="*/ 66 h 67"/>
                <a:gd name="T8" fmla="*/ 0 w 3"/>
                <a:gd name="T9" fmla="*/ 0 h 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67"/>
                <a:gd name="T17" fmla="*/ 3 w 3"/>
                <a:gd name="T18" fmla="*/ 67 h 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67">
                  <a:moveTo>
                    <a:pt x="0" y="0"/>
                  </a:moveTo>
                  <a:lnTo>
                    <a:pt x="2" y="0"/>
                  </a:lnTo>
                  <a:lnTo>
                    <a:pt x="2" y="66"/>
                  </a:lnTo>
                  <a:lnTo>
                    <a:pt x="0" y="66"/>
                  </a:lnTo>
                  <a:lnTo>
                    <a:pt x="0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30" name="Freeform 171" descr="70%"/>
            <p:cNvSpPr>
              <a:spLocks/>
            </p:cNvSpPr>
            <p:nvPr/>
          </p:nvSpPr>
          <p:spPr bwMode="auto">
            <a:xfrm>
              <a:off x="4162" y="2207"/>
              <a:ext cx="9" cy="71"/>
            </a:xfrm>
            <a:custGeom>
              <a:avLst/>
              <a:gdLst>
                <a:gd name="T0" fmla="*/ 0 w 9"/>
                <a:gd name="T1" fmla="*/ 0 h 71"/>
                <a:gd name="T2" fmla="*/ 8 w 9"/>
                <a:gd name="T3" fmla="*/ 0 h 71"/>
                <a:gd name="T4" fmla="*/ 8 w 9"/>
                <a:gd name="T5" fmla="*/ 70 h 71"/>
                <a:gd name="T6" fmla="*/ 0 w 9"/>
                <a:gd name="T7" fmla="*/ 70 h 71"/>
                <a:gd name="T8" fmla="*/ 0 w 9"/>
                <a:gd name="T9" fmla="*/ 0 h 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"/>
                <a:gd name="T16" fmla="*/ 0 h 71"/>
                <a:gd name="T17" fmla="*/ 9 w 9"/>
                <a:gd name="T18" fmla="*/ 71 h 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" h="71">
                  <a:moveTo>
                    <a:pt x="0" y="0"/>
                  </a:moveTo>
                  <a:lnTo>
                    <a:pt x="8" y="0"/>
                  </a:lnTo>
                  <a:lnTo>
                    <a:pt x="8" y="70"/>
                  </a:lnTo>
                  <a:lnTo>
                    <a:pt x="0" y="70"/>
                  </a:lnTo>
                  <a:lnTo>
                    <a:pt x="0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31" name="Freeform 172" descr="70%"/>
            <p:cNvSpPr>
              <a:spLocks/>
            </p:cNvSpPr>
            <p:nvPr/>
          </p:nvSpPr>
          <p:spPr bwMode="auto">
            <a:xfrm>
              <a:off x="4173" y="2083"/>
              <a:ext cx="179" cy="21"/>
            </a:xfrm>
            <a:custGeom>
              <a:avLst/>
              <a:gdLst>
                <a:gd name="T0" fmla="*/ 0 w 179"/>
                <a:gd name="T1" fmla="*/ 0 h 21"/>
                <a:gd name="T2" fmla="*/ 178 w 179"/>
                <a:gd name="T3" fmla="*/ 6 h 21"/>
                <a:gd name="T4" fmla="*/ 178 w 179"/>
                <a:gd name="T5" fmla="*/ 20 h 21"/>
                <a:gd name="T6" fmla="*/ 0 w 179"/>
                <a:gd name="T7" fmla="*/ 13 h 21"/>
                <a:gd name="T8" fmla="*/ 0 w 179"/>
                <a:gd name="T9" fmla="*/ 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9"/>
                <a:gd name="T16" fmla="*/ 0 h 21"/>
                <a:gd name="T17" fmla="*/ 179 w 179"/>
                <a:gd name="T18" fmla="*/ 21 h 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9" h="21">
                  <a:moveTo>
                    <a:pt x="0" y="0"/>
                  </a:moveTo>
                  <a:lnTo>
                    <a:pt x="178" y="6"/>
                  </a:lnTo>
                  <a:lnTo>
                    <a:pt x="178" y="20"/>
                  </a:lnTo>
                  <a:lnTo>
                    <a:pt x="0" y="13"/>
                  </a:lnTo>
                  <a:lnTo>
                    <a:pt x="0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32" name="Freeform 173" descr="70%"/>
            <p:cNvSpPr>
              <a:spLocks/>
            </p:cNvSpPr>
            <p:nvPr/>
          </p:nvSpPr>
          <p:spPr bwMode="auto">
            <a:xfrm>
              <a:off x="4173" y="2083"/>
              <a:ext cx="184" cy="25"/>
            </a:xfrm>
            <a:custGeom>
              <a:avLst/>
              <a:gdLst>
                <a:gd name="T0" fmla="*/ 0 w 184"/>
                <a:gd name="T1" fmla="*/ 0 h 25"/>
                <a:gd name="T2" fmla="*/ 183 w 184"/>
                <a:gd name="T3" fmla="*/ 8 h 25"/>
                <a:gd name="T4" fmla="*/ 183 w 184"/>
                <a:gd name="T5" fmla="*/ 24 h 25"/>
                <a:gd name="T6" fmla="*/ 0 w 184"/>
                <a:gd name="T7" fmla="*/ 16 h 25"/>
                <a:gd name="T8" fmla="*/ 0 w 184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4"/>
                <a:gd name="T16" fmla="*/ 0 h 25"/>
                <a:gd name="T17" fmla="*/ 184 w 184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4" h="25">
                  <a:moveTo>
                    <a:pt x="0" y="0"/>
                  </a:moveTo>
                  <a:lnTo>
                    <a:pt x="183" y="8"/>
                  </a:lnTo>
                  <a:lnTo>
                    <a:pt x="183" y="24"/>
                  </a:lnTo>
                  <a:lnTo>
                    <a:pt x="0" y="16"/>
                  </a:lnTo>
                  <a:lnTo>
                    <a:pt x="0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33" name="Freeform 174" descr="70%"/>
            <p:cNvSpPr>
              <a:spLocks/>
            </p:cNvSpPr>
            <p:nvPr/>
          </p:nvSpPr>
          <p:spPr bwMode="auto">
            <a:xfrm>
              <a:off x="4173" y="2050"/>
              <a:ext cx="179" cy="29"/>
            </a:xfrm>
            <a:custGeom>
              <a:avLst/>
              <a:gdLst>
                <a:gd name="T0" fmla="*/ 0 w 179"/>
                <a:gd name="T1" fmla="*/ 0 h 29"/>
                <a:gd name="T2" fmla="*/ 178 w 179"/>
                <a:gd name="T3" fmla="*/ 12 h 29"/>
                <a:gd name="T4" fmla="*/ 178 w 179"/>
                <a:gd name="T5" fmla="*/ 28 h 29"/>
                <a:gd name="T6" fmla="*/ 0 w 179"/>
                <a:gd name="T7" fmla="*/ 19 h 29"/>
                <a:gd name="T8" fmla="*/ 0 w 179"/>
                <a:gd name="T9" fmla="*/ 0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9"/>
                <a:gd name="T16" fmla="*/ 0 h 29"/>
                <a:gd name="T17" fmla="*/ 179 w 179"/>
                <a:gd name="T18" fmla="*/ 29 h 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9" h="29">
                  <a:moveTo>
                    <a:pt x="0" y="0"/>
                  </a:moveTo>
                  <a:lnTo>
                    <a:pt x="178" y="12"/>
                  </a:lnTo>
                  <a:lnTo>
                    <a:pt x="178" y="28"/>
                  </a:lnTo>
                  <a:lnTo>
                    <a:pt x="0" y="19"/>
                  </a:lnTo>
                  <a:lnTo>
                    <a:pt x="0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34" name="Freeform 175" descr="70%"/>
            <p:cNvSpPr>
              <a:spLocks/>
            </p:cNvSpPr>
            <p:nvPr/>
          </p:nvSpPr>
          <p:spPr bwMode="auto">
            <a:xfrm>
              <a:off x="4173" y="2050"/>
              <a:ext cx="184" cy="34"/>
            </a:xfrm>
            <a:custGeom>
              <a:avLst/>
              <a:gdLst>
                <a:gd name="T0" fmla="*/ 0 w 184"/>
                <a:gd name="T1" fmla="*/ 0 h 34"/>
                <a:gd name="T2" fmla="*/ 183 w 184"/>
                <a:gd name="T3" fmla="*/ 14 h 34"/>
                <a:gd name="T4" fmla="*/ 183 w 184"/>
                <a:gd name="T5" fmla="*/ 33 h 34"/>
                <a:gd name="T6" fmla="*/ 0 w 184"/>
                <a:gd name="T7" fmla="*/ 22 h 34"/>
                <a:gd name="T8" fmla="*/ 0 w 184"/>
                <a:gd name="T9" fmla="*/ 0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4"/>
                <a:gd name="T16" fmla="*/ 0 h 34"/>
                <a:gd name="T17" fmla="*/ 184 w 184"/>
                <a:gd name="T18" fmla="*/ 34 h 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4" h="34">
                  <a:moveTo>
                    <a:pt x="0" y="0"/>
                  </a:moveTo>
                  <a:lnTo>
                    <a:pt x="183" y="14"/>
                  </a:lnTo>
                  <a:lnTo>
                    <a:pt x="183" y="33"/>
                  </a:lnTo>
                  <a:lnTo>
                    <a:pt x="0" y="22"/>
                  </a:lnTo>
                  <a:lnTo>
                    <a:pt x="0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35" name="Freeform 176" descr="70%"/>
            <p:cNvSpPr>
              <a:spLocks/>
            </p:cNvSpPr>
            <p:nvPr/>
          </p:nvSpPr>
          <p:spPr bwMode="auto">
            <a:xfrm>
              <a:off x="4308" y="2391"/>
              <a:ext cx="99" cy="14"/>
            </a:xfrm>
            <a:custGeom>
              <a:avLst/>
              <a:gdLst>
                <a:gd name="T0" fmla="*/ 42 w 99"/>
                <a:gd name="T1" fmla="*/ 0 h 14"/>
                <a:gd name="T2" fmla="*/ 98 w 99"/>
                <a:gd name="T3" fmla="*/ 7 h 14"/>
                <a:gd name="T4" fmla="*/ 98 w 99"/>
                <a:gd name="T5" fmla="*/ 11 h 14"/>
                <a:gd name="T6" fmla="*/ 80 w 99"/>
                <a:gd name="T7" fmla="*/ 13 h 14"/>
                <a:gd name="T8" fmla="*/ 0 w 99"/>
                <a:gd name="T9" fmla="*/ 9 h 14"/>
                <a:gd name="T10" fmla="*/ 42 w 99"/>
                <a:gd name="T11" fmla="*/ 0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9"/>
                <a:gd name="T19" fmla="*/ 0 h 14"/>
                <a:gd name="T20" fmla="*/ 99 w 99"/>
                <a:gd name="T21" fmla="*/ 14 h 1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9" h="14">
                  <a:moveTo>
                    <a:pt x="42" y="0"/>
                  </a:moveTo>
                  <a:lnTo>
                    <a:pt x="98" y="7"/>
                  </a:lnTo>
                  <a:lnTo>
                    <a:pt x="98" y="11"/>
                  </a:lnTo>
                  <a:lnTo>
                    <a:pt x="80" y="13"/>
                  </a:lnTo>
                  <a:lnTo>
                    <a:pt x="0" y="9"/>
                  </a:lnTo>
                  <a:lnTo>
                    <a:pt x="42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36" name="Freeform 177" descr="70%"/>
            <p:cNvSpPr>
              <a:spLocks/>
            </p:cNvSpPr>
            <p:nvPr/>
          </p:nvSpPr>
          <p:spPr bwMode="auto">
            <a:xfrm>
              <a:off x="4308" y="2391"/>
              <a:ext cx="105" cy="19"/>
            </a:xfrm>
            <a:custGeom>
              <a:avLst/>
              <a:gdLst>
                <a:gd name="T0" fmla="*/ 45 w 105"/>
                <a:gd name="T1" fmla="*/ 0 h 19"/>
                <a:gd name="T2" fmla="*/ 104 w 105"/>
                <a:gd name="T3" fmla="*/ 10 h 19"/>
                <a:gd name="T4" fmla="*/ 104 w 105"/>
                <a:gd name="T5" fmla="*/ 15 h 19"/>
                <a:gd name="T6" fmla="*/ 85 w 105"/>
                <a:gd name="T7" fmla="*/ 18 h 19"/>
                <a:gd name="T8" fmla="*/ 0 w 105"/>
                <a:gd name="T9" fmla="*/ 13 h 19"/>
                <a:gd name="T10" fmla="*/ 45 w 105"/>
                <a:gd name="T11" fmla="*/ 0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"/>
                <a:gd name="T19" fmla="*/ 0 h 19"/>
                <a:gd name="T20" fmla="*/ 105 w 105"/>
                <a:gd name="T21" fmla="*/ 19 h 1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" h="19">
                  <a:moveTo>
                    <a:pt x="45" y="0"/>
                  </a:moveTo>
                  <a:lnTo>
                    <a:pt x="104" y="10"/>
                  </a:lnTo>
                  <a:lnTo>
                    <a:pt x="104" y="15"/>
                  </a:lnTo>
                  <a:lnTo>
                    <a:pt x="85" y="18"/>
                  </a:lnTo>
                  <a:lnTo>
                    <a:pt x="0" y="13"/>
                  </a:lnTo>
                  <a:lnTo>
                    <a:pt x="45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37" name="Freeform 178" descr="70%"/>
            <p:cNvSpPr>
              <a:spLocks/>
            </p:cNvSpPr>
            <p:nvPr/>
          </p:nvSpPr>
          <p:spPr bwMode="auto">
            <a:xfrm>
              <a:off x="4132" y="2441"/>
              <a:ext cx="99" cy="21"/>
            </a:xfrm>
            <a:custGeom>
              <a:avLst/>
              <a:gdLst>
                <a:gd name="T0" fmla="*/ 35 w 99"/>
                <a:gd name="T1" fmla="*/ 0 h 21"/>
                <a:gd name="T2" fmla="*/ 98 w 99"/>
                <a:gd name="T3" fmla="*/ 11 h 21"/>
                <a:gd name="T4" fmla="*/ 70 w 99"/>
                <a:gd name="T5" fmla="*/ 20 h 21"/>
                <a:gd name="T6" fmla="*/ 0 w 99"/>
                <a:gd name="T7" fmla="*/ 9 h 21"/>
                <a:gd name="T8" fmla="*/ 35 w 99"/>
                <a:gd name="T9" fmla="*/ 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"/>
                <a:gd name="T16" fmla="*/ 0 h 21"/>
                <a:gd name="T17" fmla="*/ 99 w 99"/>
                <a:gd name="T18" fmla="*/ 21 h 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" h="21">
                  <a:moveTo>
                    <a:pt x="35" y="0"/>
                  </a:moveTo>
                  <a:lnTo>
                    <a:pt x="98" y="11"/>
                  </a:lnTo>
                  <a:lnTo>
                    <a:pt x="70" y="20"/>
                  </a:lnTo>
                  <a:lnTo>
                    <a:pt x="0" y="9"/>
                  </a:lnTo>
                  <a:lnTo>
                    <a:pt x="35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38" name="Freeform 179" descr="70%"/>
            <p:cNvSpPr>
              <a:spLocks/>
            </p:cNvSpPr>
            <p:nvPr/>
          </p:nvSpPr>
          <p:spPr bwMode="auto">
            <a:xfrm>
              <a:off x="4132" y="2441"/>
              <a:ext cx="106" cy="26"/>
            </a:xfrm>
            <a:custGeom>
              <a:avLst/>
              <a:gdLst>
                <a:gd name="T0" fmla="*/ 38 w 106"/>
                <a:gd name="T1" fmla="*/ 0 h 26"/>
                <a:gd name="T2" fmla="*/ 105 w 106"/>
                <a:gd name="T3" fmla="*/ 14 h 26"/>
                <a:gd name="T4" fmla="*/ 75 w 106"/>
                <a:gd name="T5" fmla="*/ 25 h 26"/>
                <a:gd name="T6" fmla="*/ 0 w 106"/>
                <a:gd name="T7" fmla="*/ 11 h 26"/>
                <a:gd name="T8" fmla="*/ 38 w 106"/>
                <a:gd name="T9" fmla="*/ 0 h 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6"/>
                <a:gd name="T16" fmla="*/ 0 h 26"/>
                <a:gd name="T17" fmla="*/ 106 w 106"/>
                <a:gd name="T18" fmla="*/ 26 h 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6" h="26">
                  <a:moveTo>
                    <a:pt x="38" y="0"/>
                  </a:moveTo>
                  <a:lnTo>
                    <a:pt x="105" y="14"/>
                  </a:lnTo>
                  <a:lnTo>
                    <a:pt x="75" y="25"/>
                  </a:lnTo>
                  <a:lnTo>
                    <a:pt x="0" y="11"/>
                  </a:lnTo>
                  <a:lnTo>
                    <a:pt x="38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39" name="Freeform 180" descr="70%"/>
            <p:cNvSpPr>
              <a:spLocks/>
            </p:cNvSpPr>
            <p:nvPr/>
          </p:nvSpPr>
          <p:spPr bwMode="auto">
            <a:xfrm>
              <a:off x="4032" y="2158"/>
              <a:ext cx="82" cy="22"/>
            </a:xfrm>
            <a:custGeom>
              <a:avLst/>
              <a:gdLst>
                <a:gd name="T0" fmla="*/ 81 w 82"/>
                <a:gd name="T1" fmla="*/ 21 h 22"/>
                <a:gd name="T2" fmla="*/ 0 w 82"/>
                <a:gd name="T3" fmla="*/ 16 h 22"/>
                <a:gd name="T4" fmla="*/ 0 w 82"/>
                <a:gd name="T5" fmla="*/ 0 h 22"/>
                <a:gd name="T6" fmla="*/ 0 60000 65536"/>
                <a:gd name="T7" fmla="*/ 0 60000 65536"/>
                <a:gd name="T8" fmla="*/ 0 60000 65536"/>
                <a:gd name="T9" fmla="*/ 0 w 82"/>
                <a:gd name="T10" fmla="*/ 0 h 22"/>
                <a:gd name="T11" fmla="*/ 82 w 82"/>
                <a:gd name="T12" fmla="*/ 22 h 2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2" h="22">
                  <a:moveTo>
                    <a:pt x="81" y="21"/>
                  </a:moveTo>
                  <a:lnTo>
                    <a:pt x="0" y="16"/>
                  </a:lnTo>
                  <a:lnTo>
                    <a:pt x="0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40" name="Freeform 181" descr="70%"/>
            <p:cNvSpPr>
              <a:spLocks/>
            </p:cNvSpPr>
            <p:nvPr/>
          </p:nvSpPr>
          <p:spPr bwMode="auto">
            <a:xfrm>
              <a:off x="4024" y="2130"/>
              <a:ext cx="90" cy="31"/>
            </a:xfrm>
            <a:custGeom>
              <a:avLst/>
              <a:gdLst>
                <a:gd name="T0" fmla="*/ 89 w 90"/>
                <a:gd name="T1" fmla="*/ 30 h 31"/>
                <a:gd name="T2" fmla="*/ 8 w 90"/>
                <a:gd name="T3" fmla="*/ 27 h 31"/>
                <a:gd name="T4" fmla="*/ 0 w 90"/>
                <a:gd name="T5" fmla="*/ 27 h 31"/>
                <a:gd name="T6" fmla="*/ 8 w 90"/>
                <a:gd name="T7" fmla="*/ 0 h 31"/>
                <a:gd name="T8" fmla="*/ 89 w 90"/>
                <a:gd name="T9" fmla="*/ 3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31"/>
                <a:gd name="T17" fmla="*/ 90 w 90"/>
                <a:gd name="T18" fmla="*/ 31 h 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31">
                  <a:moveTo>
                    <a:pt x="89" y="30"/>
                  </a:moveTo>
                  <a:lnTo>
                    <a:pt x="8" y="27"/>
                  </a:lnTo>
                  <a:lnTo>
                    <a:pt x="0" y="27"/>
                  </a:lnTo>
                  <a:lnTo>
                    <a:pt x="8" y="0"/>
                  </a:lnTo>
                  <a:lnTo>
                    <a:pt x="89" y="3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41" name="Line 182" descr="70%"/>
            <p:cNvSpPr>
              <a:spLocks noChangeShapeType="1"/>
            </p:cNvSpPr>
            <p:nvPr/>
          </p:nvSpPr>
          <p:spPr bwMode="auto">
            <a:xfrm flipV="1">
              <a:off x="4032" y="2117"/>
              <a:ext cx="0" cy="1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42" name="Freeform 183" descr="70%"/>
            <p:cNvSpPr>
              <a:spLocks/>
            </p:cNvSpPr>
            <p:nvPr/>
          </p:nvSpPr>
          <p:spPr bwMode="auto">
            <a:xfrm>
              <a:off x="4024" y="2046"/>
              <a:ext cx="90" cy="69"/>
            </a:xfrm>
            <a:custGeom>
              <a:avLst/>
              <a:gdLst>
                <a:gd name="T0" fmla="*/ 67 w 90"/>
                <a:gd name="T1" fmla="*/ 68 h 69"/>
                <a:gd name="T2" fmla="*/ 8 w 90"/>
                <a:gd name="T3" fmla="*/ 68 h 69"/>
                <a:gd name="T4" fmla="*/ 0 w 90"/>
                <a:gd name="T5" fmla="*/ 68 h 69"/>
                <a:gd name="T6" fmla="*/ 8 w 90"/>
                <a:gd name="T7" fmla="*/ 46 h 69"/>
                <a:gd name="T8" fmla="*/ 8 w 90"/>
                <a:gd name="T9" fmla="*/ 27 h 69"/>
                <a:gd name="T10" fmla="*/ 0 w 90"/>
                <a:gd name="T11" fmla="*/ 27 h 69"/>
                <a:gd name="T12" fmla="*/ 8 w 90"/>
                <a:gd name="T13" fmla="*/ 0 h 69"/>
                <a:gd name="T14" fmla="*/ 89 w 90"/>
                <a:gd name="T15" fmla="*/ 0 h 6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0"/>
                <a:gd name="T25" fmla="*/ 0 h 69"/>
                <a:gd name="T26" fmla="*/ 90 w 90"/>
                <a:gd name="T27" fmla="*/ 69 h 6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0" h="69">
                  <a:moveTo>
                    <a:pt x="67" y="68"/>
                  </a:moveTo>
                  <a:lnTo>
                    <a:pt x="8" y="68"/>
                  </a:lnTo>
                  <a:lnTo>
                    <a:pt x="0" y="68"/>
                  </a:lnTo>
                  <a:lnTo>
                    <a:pt x="8" y="46"/>
                  </a:lnTo>
                  <a:lnTo>
                    <a:pt x="8" y="27"/>
                  </a:lnTo>
                  <a:lnTo>
                    <a:pt x="0" y="27"/>
                  </a:lnTo>
                  <a:lnTo>
                    <a:pt x="8" y="0"/>
                  </a:lnTo>
                  <a:lnTo>
                    <a:pt x="89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43" name="Line 184" descr="70%"/>
            <p:cNvSpPr>
              <a:spLocks noChangeShapeType="1"/>
            </p:cNvSpPr>
            <p:nvPr/>
          </p:nvSpPr>
          <p:spPr bwMode="auto">
            <a:xfrm>
              <a:off x="4036" y="2092"/>
              <a:ext cx="7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44" name="Line 185" descr="70%"/>
            <p:cNvSpPr>
              <a:spLocks noChangeShapeType="1"/>
            </p:cNvSpPr>
            <p:nvPr/>
          </p:nvSpPr>
          <p:spPr bwMode="auto">
            <a:xfrm>
              <a:off x="4065" y="2077"/>
              <a:ext cx="4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45" name="Line 186" descr="70%"/>
            <p:cNvSpPr>
              <a:spLocks noChangeShapeType="1"/>
            </p:cNvSpPr>
            <p:nvPr/>
          </p:nvSpPr>
          <p:spPr bwMode="auto">
            <a:xfrm>
              <a:off x="4080" y="2078"/>
              <a:ext cx="0" cy="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46" name="Freeform 187" descr="70%"/>
            <p:cNvSpPr>
              <a:spLocks/>
            </p:cNvSpPr>
            <p:nvPr/>
          </p:nvSpPr>
          <p:spPr bwMode="auto">
            <a:xfrm>
              <a:off x="4087" y="2074"/>
              <a:ext cx="27" cy="12"/>
            </a:xfrm>
            <a:custGeom>
              <a:avLst/>
              <a:gdLst>
                <a:gd name="T0" fmla="*/ 26 w 27"/>
                <a:gd name="T1" fmla="*/ 0 h 12"/>
                <a:gd name="T2" fmla="*/ 0 w 27"/>
                <a:gd name="T3" fmla="*/ 0 h 12"/>
                <a:gd name="T4" fmla="*/ 0 w 27"/>
                <a:gd name="T5" fmla="*/ 11 h 12"/>
                <a:gd name="T6" fmla="*/ 26 w 27"/>
                <a:gd name="T7" fmla="*/ 9 h 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"/>
                <a:gd name="T13" fmla="*/ 0 h 12"/>
                <a:gd name="T14" fmla="*/ 27 w 27"/>
                <a:gd name="T15" fmla="*/ 12 h 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" h="12">
                  <a:moveTo>
                    <a:pt x="26" y="0"/>
                  </a:moveTo>
                  <a:lnTo>
                    <a:pt x="0" y="0"/>
                  </a:lnTo>
                  <a:lnTo>
                    <a:pt x="0" y="11"/>
                  </a:lnTo>
                  <a:lnTo>
                    <a:pt x="26" y="9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47" name="Freeform 188" descr="70%"/>
            <p:cNvSpPr>
              <a:spLocks/>
            </p:cNvSpPr>
            <p:nvPr/>
          </p:nvSpPr>
          <p:spPr bwMode="auto">
            <a:xfrm>
              <a:off x="4046" y="2053"/>
              <a:ext cx="21" cy="22"/>
            </a:xfrm>
            <a:custGeom>
              <a:avLst/>
              <a:gdLst>
                <a:gd name="T0" fmla="*/ 16 w 21"/>
                <a:gd name="T1" fmla="*/ 21 h 22"/>
                <a:gd name="T2" fmla="*/ 20 w 21"/>
                <a:gd name="T3" fmla="*/ 0 h 22"/>
                <a:gd name="T4" fmla="*/ 4 w 21"/>
                <a:gd name="T5" fmla="*/ 0 h 22"/>
                <a:gd name="T6" fmla="*/ 0 w 21"/>
                <a:gd name="T7" fmla="*/ 21 h 2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"/>
                <a:gd name="T13" fmla="*/ 0 h 22"/>
                <a:gd name="T14" fmla="*/ 21 w 21"/>
                <a:gd name="T15" fmla="*/ 22 h 2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" h="22">
                  <a:moveTo>
                    <a:pt x="16" y="21"/>
                  </a:moveTo>
                  <a:lnTo>
                    <a:pt x="20" y="0"/>
                  </a:lnTo>
                  <a:lnTo>
                    <a:pt x="4" y="0"/>
                  </a:lnTo>
                  <a:lnTo>
                    <a:pt x="0" y="21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48" name="Freeform 189" descr="70%"/>
            <p:cNvSpPr>
              <a:spLocks/>
            </p:cNvSpPr>
            <p:nvPr/>
          </p:nvSpPr>
          <p:spPr bwMode="auto">
            <a:xfrm>
              <a:off x="4046" y="2066"/>
              <a:ext cx="16" cy="9"/>
            </a:xfrm>
            <a:custGeom>
              <a:avLst/>
              <a:gdLst>
                <a:gd name="T0" fmla="*/ 15 w 16"/>
                <a:gd name="T1" fmla="*/ 8 h 9"/>
                <a:gd name="T2" fmla="*/ 12 w 16"/>
                <a:gd name="T3" fmla="*/ 8 h 9"/>
                <a:gd name="T4" fmla="*/ 0 w 16"/>
                <a:gd name="T5" fmla="*/ 8 h 9"/>
                <a:gd name="T6" fmla="*/ 15 w 16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"/>
                <a:gd name="T13" fmla="*/ 0 h 9"/>
                <a:gd name="T14" fmla="*/ 16 w 16"/>
                <a:gd name="T15" fmla="*/ 9 h 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" h="9">
                  <a:moveTo>
                    <a:pt x="15" y="8"/>
                  </a:moveTo>
                  <a:lnTo>
                    <a:pt x="12" y="8"/>
                  </a:lnTo>
                  <a:lnTo>
                    <a:pt x="0" y="8"/>
                  </a:lnTo>
                  <a:lnTo>
                    <a:pt x="15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49" name="Line 190" descr="70%"/>
            <p:cNvSpPr>
              <a:spLocks noChangeShapeType="1"/>
            </p:cNvSpPr>
            <p:nvPr/>
          </p:nvSpPr>
          <p:spPr bwMode="auto">
            <a:xfrm flipH="1" flipV="1">
              <a:off x="4051" y="2053"/>
              <a:ext cx="15" cy="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50" name="Line 191" descr="70%"/>
            <p:cNvSpPr>
              <a:spLocks noChangeShapeType="1"/>
            </p:cNvSpPr>
            <p:nvPr/>
          </p:nvSpPr>
          <p:spPr bwMode="auto">
            <a:xfrm flipH="1">
              <a:off x="4032" y="2077"/>
              <a:ext cx="1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51" name="Freeform 192" descr="70%"/>
            <p:cNvSpPr>
              <a:spLocks/>
            </p:cNvSpPr>
            <p:nvPr/>
          </p:nvSpPr>
          <p:spPr bwMode="auto">
            <a:xfrm>
              <a:off x="4057" y="2095"/>
              <a:ext cx="31" cy="10"/>
            </a:xfrm>
            <a:custGeom>
              <a:avLst/>
              <a:gdLst>
                <a:gd name="T0" fmla="*/ 27 w 31"/>
                <a:gd name="T1" fmla="*/ 9 h 10"/>
                <a:gd name="T2" fmla="*/ 30 w 31"/>
                <a:gd name="T3" fmla="*/ 0 h 10"/>
                <a:gd name="T4" fmla="*/ 3 w 31"/>
                <a:gd name="T5" fmla="*/ 0 h 10"/>
                <a:gd name="T6" fmla="*/ 0 w 31"/>
                <a:gd name="T7" fmla="*/ 6 h 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"/>
                <a:gd name="T13" fmla="*/ 0 h 10"/>
                <a:gd name="T14" fmla="*/ 31 w 31"/>
                <a:gd name="T15" fmla="*/ 10 h 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" h="10">
                  <a:moveTo>
                    <a:pt x="27" y="9"/>
                  </a:moveTo>
                  <a:lnTo>
                    <a:pt x="30" y="0"/>
                  </a:lnTo>
                  <a:lnTo>
                    <a:pt x="3" y="0"/>
                  </a:lnTo>
                  <a:lnTo>
                    <a:pt x="0" y="6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52" name="Line 193" descr="70%"/>
            <p:cNvSpPr>
              <a:spLocks noChangeShapeType="1"/>
            </p:cNvSpPr>
            <p:nvPr/>
          </p:nvSpPr>
          <p:spPr bwMode="auto">
            <a:xfrm>
              <a:off x="4065" y="2099"/>
              <a:ext cx="0" cy="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53" name="Line 194" descr="70%"/>
            <p:cNvSpPr>
              <a:spLocks noChangeShapeType="1"/>
            </p:cNvSpPr>
            <p:nvPr/>
          </p:nvSpPr>
          <p:spPr bwMode="auto">
            <a:xfrm>
              <a:off x="4110" y="2117"/>
              <a:ext cx="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54" name="Line 195" descr="70%"/>
            <p:cNvSpPr>
              <a:spLocks noChangeShapeType="1"/>
            </p:cNvSpPr>
            <p:nvPr/>
          </p:nvSpPr>
          <p:spPr bwMode="auto">
            <a:xfrm flipH="1">
              <a:off x="4027" y="2297"/>
              <a:ext cx="11" cy="1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0264" name="Rectangle 196"/>
          <p:cNvSpPr>
            <a:spLocks noChangeAspect="1" noChangeArrowheads="1"/>
          </p:cNvSpPr>
          <p:nvPr/>
        </p:nvSpPr>
        <p:spPr bwMode="auto">
          <a:xfrm>
            <a:off x="1884363" y="5491163"/>
            <a:ext cx="5334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lnSpc>
                <a:spcPct val="80000"/>
              </a:lnSpc>
            </a:pPr>
            <a:r>
              <a:rPr lang="en-US" altLang="ja-JP" sz="1400" b="1">
                <a:solidFill>
                  <a:srgbClr val="000000"/>
                </a:solidFill>
                <a:ea typeface="ＭＳ ゴシック" pitchFamily="49" charset="-128"/>
              </a:rPr>
              <a:t>map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altLang="ja-JP" sz="1400" b="1">
                <a:solidFill>
                  <a:srgbClr val="000000"/>
                </a:solidFill>
                <a:ea typeface="ＭＳ ゴシック" pitchFamily="49" charset="-128"/>
              </a:rPr>
              <a:t>server</a:t>
            </a:r>
          </a:p>
        </p:txBody>
      </p:sp>
      <p:sp>
        <p:nvSpPr>
          <p:cNvPr id="10265" name="Rectangle 197"/>
          <p:cNvSpPr>
            <a:spLocks noChangeArrowheads="1"/>
          </p:cNvSpPr>
          <p:nvPr/>
        </p:nvSpPr>
        <p:spPr bwMode="auto">
          <a:xfrm>
            <a:off x="1828800" y="4510088"/>
            <a:ext cx="6477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ja-JP" sz="1400" b="1">
                <a:solidFill>
                  <a:srgbClr val="000000"/>
                </a:solidFill>
              </a:rPr>
              <a:t>WMS</a:t>
            </a:r>
          </a:p>
        </p:txBody>
      </p:sp>
      <p:sp>
        <p:nvSpPr>
          <p:cNvPr id="10266" name="AutoShape 198"/>
          <p:cNvSpPr>
            <a:spLocks noChangeArrowheads="1"/>
          </p:cNvSpPr>
          <p:nvPr/>
        </p:nvSpPr>
        <p:spPr bwMode="auto">
          <a:xfrm>
            <a:off x="2916238" y="6237288"/>
            <a:ext cx="1163638" cy="360362"/>
          </a:xfrm>
          <a:prstGeom prst="flowChartMagneticDisk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kumimoji="0" lang="en-US" altLang="ja-JP" sz="1400" b="1">
                <a:solidFill>
                  <a:srgbClr val="FFFFFF"/>
                </a:solidFill>
              </a:rPr>
              <a:t>Meta data</a:t>
            </a:r>
          </a:p>
        </p:txBody>
      </p:sp>
      <p:grpSp>
        <p:nvGrpSpPr>
          <p:cNvPr id="11" name="Group 199"/>
          <p:cNvGrpSpPr>
            <a:grpSpLocks/>
          </p:cNvGrpSpPr>
          <p:nvPr/>
        </p:nvGrpSpPr>
        <p:grpSpPr bwMode="auto">
          <a:xfrm>
            <a:off x="3275013" y="4797425"/>
            <a:ext cx="509587" cy="674688"/>
            <a:chOff x="3960" y="2017"/>
            <a:chExt cx="461" cy="466"/>
          </a:xfrm>
        </p:grpSpPr>
        <p:sp>
          <p:nvSpPr>
            <p:cNvPr id="10459" name="Freeform 200" descr="70%"/>
            <p:cNvSpPr>
              <a:spLocks/>
            </p:cNvSpPr>
            <p:nvPr/>
          </p:nvSpPr>
          <p:spPr bwMode="auto">
            <a:xfrm>
              <a:off x="3967" y="2020"/>
              <a:ext cx="160" cy="429"/>
            </a:xfrm>
            <a:custGeom>
              <a:avLst/>
              <a:gdLst>
                <a:gd name="T0" fmla="*/ 36 w 160"/>
                <a:gd name="T1" fmla="*/ 5 h 429"/>
                <a:gd name="T2" fmla="*/ 159 w 160"/>
                <a:gd name="T3" fmla="*/ 0 h 429"/>
                <a:gd name="T4" fmla="*/ 159 w 160"/>
                <a:gd name="T5" fmla="*/ 428 h 429"/>
                <a:gd name="T6" fmla="*/ 0 w 160"/>
                <a:gd name="T7" fmla="*/ 401 h 429"/>
                <a:gd name="T8" fmla="*/ 33 w 160"/>
                <a:gd name="T9" fmla="*/ 391 h 429"/>
                <a:gd name="T10" fmla="*/ 36 w 160"/>
                <a:gd name="T11" fmla="*/ 393 h 429"/>
                <a:gd name="T12" fmla="*/ 36 w 160"/>
                <a:gd name="T13" fmla="*/ 5 h 42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0"/>
                <a:gd name="T22" fmla="*/ 0 h 429"/>
                <a:gd name="T23" fmla="*/ 160 w 160"/>
                <a:gd name="T24" fmla="*/ 429 h 42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0" h="429">
                  <a:moveTo>
                    <a:pt x="36" y="5"/>
                  </a:moveTo>
                  <a:lnTo>
                    <a:pt x="159" y="0"/>
                  </a:lnTo>
                  <a:lnTo>
                    <a:pt x="159" y="428"/>
                  </a:lnTo>
                  <a:lnTo>
                    <a:pt x="0" y="401"/>
                  </a:lnTo>
                  <a:lnTo>
                    <a:pt x="33" y="391"/>
                  </a:lnTo>
                  <a:lnTo>
                    <a:pt x="36" y="393"/>
                  </a:lnTo>
                  <a:lnTo>
                    <a:pt x="36" y="5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60" name="Freeform 201" descr="70%"/>
            <p:cNvSpPr>
              <a:spLocks/>
            </p:cNvSpPr>
            <p:nvPr/>
          </p:nvSpPr>
          <p:spPr bwMode="auto">
            <a:xfrm>
              <a:off x="3967" y="2020"/>
              <a:ext cx="166" cy="433"/>
            </a:xfrm>
            <a:custGeom>
              <a:avLst/>
              <a:gdLst>
                <a:gd name="T0" fmla="*/ 37 w 166"/>
                <a:gd name="T1" fmla="*/ 5 h 433"/>
                <a:gd name="T2" fmla="*/ 165 w 166"/>
                <a:gd name="T3" fmla="*/ 0 h 433"/>
                <a:gd name="T4" fmla="*/ 165 w 166"/>
                <a:gd name="T5" fmla="*/ 432 h 433"/>
                <a:gd name="T6" fmla="*/ 0 w 166"/>
                <a:gd name="T7" fmla="*/ 405 h 433"/>
                <a:gd name="T8" fmla="*/ 34 w 166"/>
                <a:gd name="T9" fmla="*/ 394 h 433"/>
                <a:gd name="T10" fmla="*/ 37 w 166"/>
                <a:gd name="T11" fmla="*/ 397 h 433"/>
                <a:gd name="T12" fmla="*/ 37 w 166"/>
                <a:gd name="T13" fmla="*/ 5 h 43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6"/>
                <a:gd name="T22" fmla="*/ 0 h 433"/>
                <a:gd name="T23" fmla="*/ 166 w 166"/>
                <a:gd name="T24" fmla="*/ 433 h 43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6" h="433">
                  <a:moveTo>
                    <a:pt x="37" y="5"/>
                  </a:moveTo>
                  <a:lnTo>
                    <a:pt x="165" y="0"/>
                  </a:lnTo>
                  <a:lnTo>
                    <a:pt x="165" y="432"/>
                  </a:lnTo>
                  <a:lnTo>
                    <a:pt x="0" y="405"/>
                  </a:lnTo>
                  <a:lnTo>
                    <a:pt x="34" y="394"/>
                  </a:lnTo>
                  <a:lnTo>
                    <a:pt x="37" y="397"/>
                  </a:lnTo>
                  <a:lnTo>
                    <a:pt x="37" y="5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61" name="Freeform 202" descr="70%"/>
            <p:cNvSpPr>
              <a:spLocks/>
            </p:cNvSpPr>
            <p:nvPr/>
          </p:nvSpPr>
          <p:spPr bwMode="auto">
            <a:xfrm>
              <a:off x="3960" y="2017"/>
              <a:ext cx="455" cy="462"/>
            </a:xfrm>
            <a:custGeom>
              <a:avLst/>
              <a:gdLst>
                <a:gd name="T0" fmla="*/ 44 w 455"/>
                <a:gd name="T1" fmla="*/ 394 h 462"/>
                <a:gd name="T2" fmla="*/ 44 w 455"/>
                <a:gd name="T3" fmla="*/ 8 h 462"/>
                <a:gd name="T4" fmla="*/ 170 w 455"/>
                <a:gd name="T5" fmla="*/ 3 h 462"/>
                <a:gd name="T6" fmla="*/ 407 w 455"/>
                <a:gd name="T7" fmla="*/ 27 h 462"/>
                <a:gd name="T8" fmla="*/ 407 w 455"/>
                <a:gd name="T9" fmla="*/ 364 h 462"/>
                <a:gd name="T10" fmla="*/ 388 w 455"/>
                <a:gd name="T11" fmla="*/ 370 h 462"/>
                <a:gd name="T12" fmla="*/ 447 w 455"/>
                <a:gd name="T13" fmla="*/ 381 h 462"/>
                <a:gd name="T14" fmla="*/ 447 w 455"/>
                <a:gd name="T15" fmla="*/ 386 h 462"/>
                <a:gd name="T16" fmla="*/ 428 w 455"/>
                <a:gd name="T17" fmla="*/ 389 h 462"/>
                <a:gd name="T18" fmla="*/ 344 w 455"/>
                <a:gd name="T19" fmla="*/ 383 h 462"/>
                <a:gd name="T20" fmla="*/ 207 w 455"/>
                <a:gd name="T21" fmla="*/ 421 h 462"/>
                <a:gd name="T22" fmla="*/ 273 w 455"/>
                <a:gd name="T23" fmla="*/ 434 h 462"/>
                <a:gd name="T24" fmla="*/ 273 w 455"/>
                <a:gd name="T25" fmla="*/ 442 h 462"/>
                <a:gd name="T26" fmla="*/ 244 w 455"/>
                <a:gd name="T27" fmla="*/ 453 h 462"/>
                <a:gd name="T28" fmla="*/ 7 w 455"/>
                <a:gd name="T29" fmla="*/ 410 h 462"/>
                <a:gd name="T30" fmla="*/ 7 w 455"/>
                <a:gd name="T31" fmla="*/ 405 h 462"/>
                <a:gd name="T32" fmla="*/ 41 w 455"/>
                <a:gd name="T33" fmla="*/ 394 h 462"/>
                <a:gd name="T34" fmla="*/ 44 w 455"/>
                <a:gd name="T35" fmla="*/ 396 h 462"/>
                <a:gd name="T36" fmla="*/ 37 w 455"/>
                <a:gd name="T37" fmla="*/ 389 h 462"/>
                <a:gd name="T38" fmla="*/ 0 w 455"/>
                <a:gd name="T39" fmla="*/ 399 h 462"/>
                <a:gd name="T40" fmla="*/ 0 w 455"/>
                <a:gd name="T41" fmla="*/ 416 h 462"/>
                <a:gd name="T42" fmla="*/ 244 w 455"/>
                <a:gd name="T43" fmla="*/ 461 h 462"/>
                <a:gd name="T44" fmla="*/ 284 w 455"/>
                <a:gd name="T45" fmla="*/ 442 h 462"/>
                <a:gd name="T46" fmla="*/ 284 w 455"/>
                <a:gd name="T47" fmla="*/ 431 h 462"/>
                <a:gd name="T48" fmla="*/ 240 w 455"/>
                <a:gd name="T49" fmla="*/ 421 h 462"/>
                <a:gd name="T50" fmla="*/ 347 w 455"/>
                <a:gd name="T51" fmla="*/ 389 h 462"/>
                <a:gd name="T52" fmla="*/ 432 w 455"/>
                <a:gd name="T53" fmla="*/ 394 h 462"/>
                <a:gd name="T54" fmla="*/ 454 w 455"/>
                <a:gd name="T55" fmla="*/ 386 h 462"/>
                <a:gd name="T56" fmla="*/ 454 w 455"/>
                <a:gd name="T57" fmla="*/ 378 h 462"/>
                <a:gd name="T58" fmla="*/ 410 w 455"/>
                <a:gd name="T59" fmla="*/ 367 h 462"/>
                <a:gd name="T60" fmla="*/ 417 w 455"/>
                <a:gd name="T61" fmla="*/ 367 h 462"/>
                <a:gd name="T62" fmla="*/ 417 w 455"/>
                <a:gd name="T63" fmla="*/ 24 h 462"/>
                <a:gd name="T64" fmla="*/ 170 w 455"/>
                <a:gd name="T65" fmla="*/ 0 h 462"/>
                <a:gd name="T66" fmla="*/ 37 w 455"/>
                <a:gd name="T67" fmla="*/ 3 h 462"/>
                <a:gd name="T68" fmla="*/ 37 w 455"/>
                <a:gd name="T69" fmla="*/ 389 h 462"/>
                <a:gd name="T70" fmla="*/ 44 w 455"/>
                <a:gd name="T71" fmla="*/ 394 h 4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55"/>
                <a:gd name="T109" fmla="*/ 0 h 462"/>
                <a:gd name="T110" fmla="*/ 455 w 455"/>
                <a:gd name="T111" fmla="*/ 462 h 46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55" h="462">
                  <a:moveTo>
                    <a:pt x="44" y="394"/>
                  </a:moveTo>
                  <a:lnTo>
                    <a:pt x="44" y="8"/>
                  </a:lnTo>
                  <a:lnTo>
                    <a:pt x="170" y="3"/>
                  </a:lnTo>
                  <a:lnTo>
                    <a:pt x="407" y="27"/>
                  </a:lnTo>
                  <a:lnTo>
                    <a:pt x="407" y="364"/>
                  </a:lnTo>
                  <a:lnTo>
                    <a:pt x="388" y="370"/>
                  </a:lnTo>
                  <a:lnTo>
                    <a:pt x="447" y="381"/>
                  </a:lnTo>
                  <a:lnTo>
                    <a:pt x="447" y="386"/>
                  </a:lnTo>
                  <a:lnTo>
                    <a:pt x="428" y="389"/>
                  </a:lnTo>
                  <a:lnTo>
                    <a:pt x="344" y="383"/>
                  </a:lnTo>
                  <a:lnTo>
                    <a:pt x="207" y="421"/>
                  </a:lnTo>
                  <a:lnTo>
                    <a:pt x="273" y="434"/>
                  </a:lnTo>
                  <a:lnTo>
                    <a:pt x="273" y="442"/>
                  </a:lnTo>
                  <a:lnTo>
                    <a:pt x="244" y="453"/>
                  </a:lnTo>
                  <a:lnTo>
                    <a:pt x="7" y="410"/>
                  </a:lnTo>
                  <a:lnTo>
                    <a:pt x="7" y="405"/>
                  </a:lnTo>
                  <a:lnTo>
                    <a:pt x="41" y="394"/>
                  </a:lnTo>
                  <a:lnTo>
                    <a:pt x="44" y="396"/>
                  </a:lnTo>
                  <a:lnTo>
                    <a:pt x="37" y="389"/>
                  </a:lnTo>
                  <a:lnTo>
                    <a:pt x="0" y="399"/>
                  </a:lnTo>
                  <a:lnTo>
                    <a:pt x="0" y="416"/>
                  </a:lnTo>
                  <a:lnTo>
                    <a:pt x="244" y="461"/>
                  </a:lnTo>
                  <a:lnTo>
                    <a:pt x="284" y="442"/>
                  </a:lnTo>
                  <a:lnTo>
                    <a:pt x="284" y="431"/>
                  </a:lnTo>
                  <a:lnTo>
                    <a:pt x="240" y="421"/>
                  </a:lnTo>
                  <a:lnTo>
                    <a:pt x="347" y="389"/>
                  </a:lnTo>
                  <a:lnTo>
                    <a:pt x="432" y="394"/>
                  </a:lnTo>
                  <a:lnTo>
                    <a:pt x="454" y="386"/>
                  </a:lnTo>
                  <a:lnTo>
                    <a:pt x="454" y="378"/>
                  </a:lnTo>
                  <a:lnTo>
                    <a:pt x="410" y="367"/>
                  </a:lnTo>
                  <a:lnTo>
                    <a:pt x="417" y="367"/>
                  </a:lnTo>
                  <a:lnTo>
                    <a:pt x="417" y="24"/>
                  </a:lnTo>
                  <a:lnTo>
                    <a:pt x="170" y="0"/>
                  </a:lnTo>
                  <a:lnTo>
                    <a:pt x="37" y="3"/>
                  </a:lnTo>
                  <a:lnTo>
                    <a:pt x="37" y="389"/>
                  </a:lnTo>
                  <a:lnTo>
                    <a:pt x="44" y="394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62" name="Freeform 203" descr="70%"/>
            <p:cNvSpPr>
              <a:spLocks/>
            </p:cNvSpPr>
            <p:nvPr/>
          </p:nvSpPr>
          <p:spPr bwMode="auto">
            <a:xfrm>
              <a:off x="3960" y="2017"/>
              <a:ext cx="461" cy="466"/>
            </a:xfrm>
            <a:custGeom>
              <a:avLst/>
              <a:gdLst>
                <a:gd name="T0" fmla="*/ 45 w 461"/>
                <a:gd name="T1" fmla="*/ 397 h 466"/>
                <a:gd name="T2" fmla="*/ 45 w 461"/>
                <a:gd name="T3" fmla="*/ 8 h 466"/>
                <a:gd name="T4" fmla="*/ 173 w 461"/>
                <a:gd name="T5" fmla="*/ 3 h 466"/>
                <a:gd name="T6" fmla="*/ 412 w 461"/>
                <a:gd name="T7" fmla="*/ 27 h 466"/>
                <a:gd name="T8" fmla="*/ 412 w 461"/>
                <a:gd name="T9" fmla="*/ 368 h 466"/>
                <a:gd name="T10" fmla="*/ 393 w 461"/>
                <a:gd name="T11" fmla="*/ 373 h 466"/>
                <a:gd name="T12" fmla="*/ 453 w 461"/>
                <a:gd name="T13" fmla="*/ 384 h 466"/>
                <a:gd name="T14" fmla="*/ 453 w 461"/>
                <a:gd name="T15" fmla="*/ 389 h 466"/>
                <a:gd name="T16" fmla="*/ 434 w 461"/>
                <a:gd name="T17" fmla="*/ 392 h 466"/>
                <a:gd name="T18" fmla="*/ 348 w 461"/>
                <a:gd name="T19" fmla="*/ 386 h 466"/>
                <a:gd name="T20" fmla="*/ 210 w 461"/>
                <a:gd name="T21" fmla="*/ 424 h 466"/>
                <a:gd name="T22" fmla="*/ 277 w 461"/>
                <a:gd name="T23" fmla="*/ 438 h 466"/>
                <a:gd name="T24" fmla="*/ 277 w 461"/>
                <a:gd name="T25" fmla="*/ 446 h 466"/>
                <a:gd name="T26" fmla="*/ 248 w 461"/>
                <a:gd name="T27" fmla="*/ 457 h 466"/>
                <a:gd name="T28" fmla="*/ 7 w 461"/>
                <a:gd name="T29" fmla="*/ 414 h 466"/>
                <a:gd name="T30" fmla="*/ 7 w 461"/>
                <a:gd name="T31" fmla="*/ 408 h 466"/>
                <a:gd name="T32" fmla="*/ 42 w 461"/>
                <a:gd name="T33" fmla="*/ 397 h 466"/>
                <a:gd name="T34" fmla="*/ 45 w 461"/>
                <a:gd name="T35" fmla="*/ 400 h 466"/>
                <a:gd name="T36" fmla="*/ 37 w 461"/>
                <a:gd name="T37" fmla="*/ 392 h 466"/>
                <a:gd name="T38" fmla="*/ 0 w 461"/>
                <a:gd name="T39" fmla="*/ 403 h 466"/>
                <a:gd name="T40" fmla="*/ 0 w 461"/>
                <a:gd name="T41" fmla="*/ 419 h 466"/>
                <a:gd name="T42" fmla="*/ 248 w 461"/>
                <a:gd name="T43" fmla="*/ 465 h 466"/>
                <a:gd name="T44" fmla="*/ 288 w 461"/>
                <a:gd name="T45" fmla="*/ 446 h 466"/>
                <a:gd name="T46" fmla="*/ 288 w 461"/>
                <a:gd name="T47" fmla="*/ 435 h 466"/>
                <a:gd name="T48" fmla="*/ 243 w 461"/>
                <a:gd name="T49" fmla="*/ 424 h 466"/>
                <a:gd name="T50" fmla="*/ 352 w 461"/>
                <a:gd name="T51" fmla="*/ 392 h 466"/>
                <a:gd name="T52" fmla="*/ 438 w 461"/>
                <a:gd name="T53" fmla="*/ 397 h 466"/>
                <a:gd name="T54" fmla="*/ 460 w 461"/>
                <a:gd name="T55" fmla="*/ 389 h 466"/>
                <a:gd name="T56" fmla="*/ 460 w 461"/>
                <a:gd name="T57" fmla="*/ 381 h 466"/>
                <a:gd name="T58" fmla="*/ 415 w 461"/>
                <a:gd name="T59" fmla="*/ 370 h 466"/>
                <a:gd name="T60" fmla="*/ 423 w 461"/>
                <a:gd name="T61" fmla="*/ 370 h 466"/>
                <a:gd name="T62" fmla="*/ 423 w 461"/>
                <a:gd name="T63" fmla="*/ 24 h 466"/>
                <a:gd name="T64" fmla="*/ 173 w 461"/>
                <a:gd name="T65" fmla="*/ 0 h 466"/>
                <a:gd name="T66" fmla="*/ 37 w 461"/>
                <a:gd name="T67" fmla="*/ 3 h 466"/>
                <a:gd name="T68" fmla="*/ 37 w 461"/>
                <a:gd name="T69" fmla="*/ 392 h 466"/>
                <a:gd name="T70" fmla="*/ 45 w 461"/>
                <a:gd name="T71" fmla="*/ 397 h 46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61"/>
                <a:gd name="T109" fmla="*/ 0 h 466"/>
                <a:gd name="T110" fmla="*/ 461 w 461"/>
                <a:gd name="T111" fmla="*/ 466 h 46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61" h="466">
                  <a:moveTo>
                    <a:pt x="45" y="397"/>
                  </a:moveTo>
                  <a:lnTo>
                    <a:pt x="45" y="8"/>
                  </a:lnTo>
                  <a:lnTo>
                    <a:pt x="173" y="3"/>
                  </a:lnTo>
                  <a:lnTo>
                    <a:pt x="412" y="27"/>
                  </a:lnTo>
                  <a:lnTo>
                    <a:pt x="412" y="368"/>
                  </a:lnTo>
                  <a:lnTo>
                    <a:pt x="393" y="373"/>
                  </a:lnTo>
                  <a:lnTo>
                    <a:pt x="453" y="384"/>
                  </a:lnTo>
                  <a:lnTo>
                    <a:pt x="453" y="389"/>
                  </a:lnTo>
                  <a:lnTo>
                    <a:pt x="434" y="392"/>
                  </a:lnTo>
                  <a:lnTo>
                    <a:pt x="348" y="386"/>
                  </a:lnTo>
                  <a:lnTo>
                    <a:pt x="210" y="424"/>
                  </a:lnTo>
                  <a:lnTo>
                    <a:pt x="277" y="438"/>
                  </a:lnTo>
                  <a:lnTo>
                    <a:pt x="277" y="446"/>
                  </a:lnTo>
                  <a:lnTo>
                    <a:pt x="248" y="457"/>
                  </a:lnTo>
                  <a:lnTo>
                    <a:pt x="7" y="414"/>
                  </a:lnTo>
                  <a:lnTo>
                    <a:pt x="7" y="408"/>
                  </a:lnTo>
                  <a:lnTo>
                    <a:pt x="42" y="397"/>
                  </a:lnTo>
                  <a:lnTo>
                    <a:pt x="45" y="400"/>
                  </a:lnTo>
                  <a:lnTo>
                    <a:pt x="37" y="392"/>
                  </a:lnTo>
                  <a:lnTo>
                    <a:pt x="0" y="403"/>
                  </a:lnTo>
                  <a:lnTo>
                    <a:pt x="0" y="419"/>
                  </a:lnTo>
                  <a:lnTo>
                    <a:pt x="248" y="465"/>
                  </a:lnTo>
                  <a:lnTo>
                    <a:pt x="288" y="446"/>
                  </a:lnTo>
                  <a:lnTo>
                    <a:pt x="288" y="435"/>
                  </a:lnTo>
                  <a:lnTo>
                    <a:pt x="243" y="424"/>
                  </a:lnTo>
                  <a:lnTo>
                    <a:pt x="352" y="392"/>
                  </a:lnTo>
                  <a:lnTo>
                    <a:pt x="438" y="397"/>
                  </a:lnTo>
                  <a:lnTo>
                    <a:pt x="460" y="389"/>
                  </a:lnTo>
                  <a:lnTo>
                    <a:pt x="460" y="381"/>
                  </a:lnTo>
                  <a:lnTo>
                    <a:pt x="415" y="370"/>
                  </a:lnTo>
                  <a:lnTo>
                    <a:pt x="423" y="370"/>
                  </a:lnTo>
                  <a:lnTo>
                    <a:pt x="423" y="24"/>
                  </a:lnTo>
                  <a:lnTo>
                    <a:pt x="173" y="0"/>
                  </a:lnTo>
                  <a:lnTo>
                    <a:pt x="37" y="3"/>
                  </a:lnTo>
                  <a:lnTo>
                    <a:pt x="37" y="392"/>
                  </a:lnTo>
                  <a:lnTo>
                    <a:pt x="45" y="397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63" name="Freeform 204" descr="70%"/>
            <p:cNvSpPr>
              <a:spLocks/>
            </p:cNvSpPr>
            <p:nvPr/>
          </p:nvSpPr>
          <p:spPr bwMode="auto">
            <a:xfrm>
              <a:off x="4016" y="2363"/>
              <a:ext cx="95" cy="32"/>
            </a:xfrm>
            <a:custGeom>
              <a:avLst/>
              <a:gdLst>
                <a:gd name="T0" fmla="*/ 94 w 95"/>
                <a:gd name="T1" fmla="*/ 12 h 32"/>
                <a:gd name="T2" fmla="*/ 94 w 95"/>
                <a:gd name="T3" fmla="*/ 31 h 32"/>
                <a:gd name="T4" fmla="*/ 0 w 95"/>
                <a:gd name="T5" fmla="*/ 19 h 32"/>
                <a:gd name="T6" fmla="*/ 0 w 95"/>
                <a:gd name="T7" fmla="*/ 0 h 32"/>
                <a:gd name="T8" fmla="*/ 94 w 95"/>
                <a:gd name="T9" fmla="*/ 12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5"/>
                <a:gd name="T16" fmla="*/ 0 h 32"/>
                <a:gd name="T17" fmla="*/ 95 w 95"/>
                <a:gd name="T18" fmla="*/ 32 h 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5" h="32">
                  <a:moveTo>
                    <a:pt x="94" y="12"/>
                  </a:moveTo>
                  <a:lnTo>
                    <a:pt x="94" y="31"/>
                  </a:lnTo>
                  <a:lnTo>
                    <a:pt x="0" y="19"/>
                  </a:lnTo>
                  <a:lnTo>
                    <a:pt x="0" y="0"/>
                  </a:lnTo>
                  <a:lnTo>
                    <a:pt x="94" y="12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64" name="Freeform 205" descr="70%"/>
            <p:cNvSpPr>
              <a:spLocks/>
            </p:cNvSpPr>
            <p:nvPr/>
          </p:nvSpPr>
          <p:spPr bwMode="auto">
            <a:xfrm>
              <a:off x="4016" y="2363"/>
              <a:ext cx="102" cy="36"/>
            </a:xfrm>
            <a:custGeom>
              <a:avLst/>
              <a:gdLst>
                <a:gd name="T0" fmla="*/ 101 w 102"/>
                <a:gd name="T1" fmla="*/ 13 h 36"/>
                <a:gd name="T2" fmla="*/ 101 w 102"/>
                <a:gd name="T3" fmla="*/ 35 h 36"/>
                <a:gd name="T4" fmla="*/ 0 w 102"/>
                <a:gd name="T5" fmla="*/ 22 h 36"/>
                <a:gd name="T6" fmla="*/ 0 w 102"/>
                <a:gd name="T7" fmla="*/ 0 h 36"/>
                <a:gd name="T8" fmla="*/ 101 w 102"/>
                <a:gd name="T9" fmla="*/ 13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36"/>
                <a:gd name="T17" fmla="*/ 102 w 102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36">
                  <a:moveTo>
                    <a:pt x="101" y="13"/>
                  </a:moveTo>
                  <a:lnTo>
                    <a:pt x="101" y="35"/>
                  </a:lnTo>
                  <a:lnTo>
                    <a:pt x="0" y="22"/>
                  </a:lnTo>
                  <a:lnTo>
                    <a:pt x="0" y="0"/>
                  </a:lnTo>
                  <a:lnTo>
                    <a:pt x="101" y="13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65" name="Freeform 206" descr="70%"/>
            <p:cNvSpPr>
              <a:spLocks/>
            </p:cNvSpPr>
            <p:nvPr/>
          </p:nvSpPr>
          <p:spPr bwMode="auto">
            <a:xfrm>
              <a:off x="4016" y="2333"/>
              <a:ext cx="95" cy="29"/>
            </a:xfrm>
            <a:custGeom>
              <a:avLst/>
              <a:gdLst>
                <a:gd name="T0" fmla="*/ 0 w 95"/>
                <a:gd name="T1" fmla="*/ 19 h 29"/>
                <a:gd name="T2" fmla="*/ 0 w 95"/>
                <a:gd name="T3" fmla="*/ 0 h 29"/>
                <a:gd name="T4" fmla="*/ 94 w 95"/>
                <a:gd name="T5" fmla="*/ 9 h 29"/>
                <a:gd name="T6" fmla="*/ 94 w 95"/>
                <a:gd name="T7" fmla="*/ 28 h 29"/>
                <a:gd name="T8" fmla="*/ 0 w 95"/>
                <a:gd name="T9" fmla="*/ 19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5"/>
                <a:gd name="T16" fmla="*/ 0 h 29"/>
                <a:gd name="T17" fmla="*/ 95 w 95"/>
                <a:gd name="T18" fmla="*/ 29 h 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5" h="29">
                  <a:moveTo>
                    <a:pt x="0" y="19"/>
                  </a:moveTo>
                  <a:lnTo>
                    <a:pt x="0" y="0"/>
                  </a:lnTo>
                  <a:lnTo>
                    <a:pt x="94" y="9"/>
                  </a:lnTo>
                  <a:lnTo>
                    <a:pt x="94" y="28"/>
                  </a:lnTo>
                  <a:lnTo>
                    <a:pt x="0" y="19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66" name="Freeform 207" descr="70%"/>
            <p:cNvSpPr>
              <a:spLocks/>
            </p:cNvSpPr>
            <p:nvPr/>
          </p:nvSpPr>
          <p:spPr bwMode="auto">
            <a:xfrm>
              <a:off x="4016" y="2333"/>
              <a:ext cx="102" cy="34"/>
            </a:xfrm>
            <a:custGeom>
              <a:avLst/>
              <a:gdLst>
                <a:gd name="T0" fmla="*/ 0 w 102"/>
                <a:gd name="T1" fmla="*/ 22 h 34"/>
                <a:gd name="T2" fmla="*/ 0 w 102"/>
                <a:gd name="T3" fmla="*/ 0 h 34"/>
                <a:gd name="T4" fmla="*/ 101 w 102"/>
                <a:gd name="T5" fmla="*/ 11 h 34"/>
                <a:gd name="T6" fmla="*/ 101 w 102"/>
                <a:gd name="T7" fmla="*/ 33 h 34"/>
                <a:gd name="T8" fmla="*/ 0 w 102"/>
                <a:gd name="T9" fmla="*/ 22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34"/>
                <a:gd name="T17" fmla="*/ 102 w 102"/>
                <a:gd name="T18" fmla="*/ 34 h 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34">
                  <a:moveTo>
                    <a:pt x="0" y="22"/>
                  </a:moveTo>
                  <a:lnTo>
                    <a:pt x="0" y="0"/>
                  </a:lnTo>
                  <a:lnTo>
                    <a:pt x="101" y="11"/>
                  </a:lnTo>
                  <a:lnTo>
                    <a:pt x="101" y="33"/>
                  </a:lnTo>
                  <a:lnTo>
                    <a:pt x="0" y="22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67" name="Freeform 208" descr="70%"/>
            <p:cNvSpPr>
              <a:spLocks/>
            </p:cNvSpPr>
            <p:nvPr/>
          </p:nvSpPr>
          <p:spPr bwMode="auto">
            <a:xfrm>
              <a:off x="4016" y="2033"/>
              <a:ext cx="95" cy="297"/>
            </a:xfrm>
            <a:custGeom>
              <a:avLst/>
              <a:gdLst>
                <a:gd name="T0" fmla="*/ 94 w 95"/>
                <a:gd name="T1" fmla="*/ 0 h 297"/>
                <a:gd name="T2" fmla="*/ 0 w 95"/>
                <a:gd name="T3" fmla="*/ 2 h 297"/>
                <a:gd name="T4" fmla="*/ 0 w 95"/>
                <a:gd name="T5" fmla="*/ 285 h 297"/>
                <a:gd name="T6" fmla="*/ 94 w 95"/>
                <a:gd name="T7" fmla="*/ 296 h 297"/>
                <a:gd name="T8" fmla="*/ 94 w 95"/>
                <a:gd name="T9" fmla="*/ 0 h 2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5"/>
                <a:gd name="T16" fmla="*/ 0 h 297"/>
                <a:gd name="T17" fmla="*/ 95 w 95"/>
                <a:gd name="T18" fmla="*/ 297 h 29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5" h="297">
                  <a:moveTo>
                    <a:pt x="94" y="0"/>
                  </a:moveTo>
                  <a:lnTo>
                    <a:pt x="0" y="2"/>
                  </a:lnTo>
                  <a:lnTo>
                    <a:pt x="0" y="285"/>
                  </a:lnTo>
                  <a:lnTo>
                    <a:pt x="94" y="296"/>
                  </a:lnTo>
                  <a:lnTo>
                    <a:pt x="94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68" name="Freeform 209" descr="70%"/>
            <p:cNvSpPr>
              <a:spLocks/>
            </p:cNvSpPr>
            <p:nvPr/>
          </p:nvSpPr>
          <p:spPr bwMode="auto">
            <a:xfrm>
              <a:off x="4016" y="2033"/>
              <a:ext cx="102" cy="301"/>
            </a:xfrm>
            <a:custGeom>
              <a:avLst/>
              <a:gdLst>
                <a:gd name="T0" fmla="*/ 101 w 102"/>
                <a:gd name="T1" fmla="*/ 0 h 301"/>
                <a:gd name="T2" fmla="*/ 0 w 102"/>
                <a:gd name="T3" fmla="*/ 2 h 301"/>
                <a:gd name="T4" fmla="*/ 0 w 102"/>
                <a:gd name="T5" fmla="*/ 289 h 301"/>
                <a:gd name="T6" fmla="*/ 101 w 102"/>
                <a:gd name="T7" fmla="*/ 300 h 301"/>
                <a:gd name="T8" fmla="*/ 101 w 102"/>
                <a:gd name="T9" fmla="*/ 0 h 3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301"/>
                <a:gd name="T17" fmla="*/ 102 w 102"/>
                <a:gd name="T18" fmla="*/ 301 h 30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301">
                  <a:moveTo>
                    <a:pt x="101" y="0"/>
                  </a:moveTo>
                  <a:lnTo>
                    <a:pt x="0" y="2"/>
                  </a:lnTo>
                  <a:lnTo>
                    <a:pt x="0" y="289"/>
                  </a:lnTo>
                  <a:lnTo>
                    <a:pt x="101" y="300"/>
                  </a:lnTo>
                  <a:lnTo>
                    <a:pt x="101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69" name="Freeform 210" descr="70%"/>
            <p:cNvSpPr>
              <a:spLocks/>
            </p:cNvSpPr>
            <p:nvPr/>
          </p:nvSpPr>
          <p:spPr bwMode="auto">
            <a:xfrm>
              <a:off x="4034" y="2183"/>
              <a:ext cx="71" cy="114"/>
            </a:xfrm>
            <a:custGeom>
              <a:avLst/>
              <a:gdLst>
                <a:gd name="T0" fmla="*/ 0 w 71"/>
                <a:gd name="T1" fmla="*/ 0 h 114"/>
                <a:gd name="T2" fmla="*/ 0 w 71"/>
                <a:gd name="T3" fmla="*/ 106 h 114"/>
                <a:gd name="T4" fmla="*/ 70 w 71"/>
                <a:gd name="T5" fmla="*/ 113 h 114"/>
                <a:gd name="T6" fmla="*/ 70 w 71"/>
                <a:gd name="T7" fmla="*/ 2 h 114"/>
                <a:gd name="T8" fmla="*/ 0 w 71"/>
                <a:gd name="T9" fmla="*/ 0 h 1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"/>
                <a:gd name="T16" fmla="*/ 0 h 114"/>
                <a:gd name="T17" fmla="*/ 71 w 71"/>
                <a:gd name="T18" fmla="*/ 114 h 1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" h="114">
                  <a:moveTo>
                    <a:pt x="0" y="0"/>
                  </a:moveTo>
                  <a:lnTo>
                    <a:pt x="0" y="106"/>
                  </a:lnTo>
                  <a:lnTo>
                    <a:pt x="70" y="113"/>
                  </a:lnTo>
                  <a:lnTo>
                    <a:pt x="70" y="2"/>
                  </a:lnTo>
                  <a:lnTo>
                    <a:pt x="0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70" name="Freeform 211" descr="70%"/>
            <p:cNvSpPr>
              <a:spLocks/>
            </p:cNvSpPr>
            <p:nvPr/>
          </p:nvSpPr>
          <p:spPr bwMode="auto">
            <a:xfrm>
              <a:off x="4034" y="2183"/>
              <a:ext cx="77" cy="119"/>
            </a:xfrm>
            <a:custGeom>
              <a:avLst/>
              <a:gdLst>
                <a:gd name="T0" fmla="*/ 0 w 77"/>
                <a:gd name="T1" fmla="*/ 0 h 119"/>
                <a:gd name="T2" fmla="*/ 0 w 77"/>
                <a:gd name="T3" fmla="*/ 110 h 119"/>
                <a:gd name="T4" fmla="*/ 76 w 77"/>
                <a:gd name="T5" fmla="*/ 118 h 119"/>
                <a:gd name="T6" fmla="*/ 76 w 77"/>
                <a:gd name="T7" fmla="*/ 2 h 119"/>
                <a:gd name="T8" fmla="*/ 0 w 77"/>
                <a:gd name="T9" fmla="*/ 0 h 1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7"/>
                <a:gd name="T16" fmla="*/ 0 h 119"/>
                <a:gd name="T17" fmla="*/ 77 w 77"/>
                <a:gd name="T18" fmla="*/ 119 h 1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7" h="119">
                  <a:moveTo>
                    <a:pt x="0" y="0"/>
                  </a:moveTo>
                  <a:lnTo>
                    <a:pt x="0" y="110"/>
                  </a:lnTo>
                  <a:lnTo>
                    <a:pt x="76" y="118"/>
                  </a:lnTo>
                  <a:lnTo>
                    <a:pt x="76" y="2"/>
                  </a:lnTo>
                  <a:lnTo>
                    <a:pt x="0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71" name="Freeform 212" descr="70%"/>
            <p:cNvSpPr>
              <a:spLocks/>
            </p:cNvSpPr>
            <p:nvPr/>
          </p:nvSpPr>
          <p:spPr bwMode="auto">
            <a:xfrm>
              <a:off x="4042" y="2101"/>
              <a:ext cx="58" cy="3"/>
            </a:xfrm>
            <a:custGeom>
              <a:avLst/>
              <a:gdLst>
                <a:gd name="T0" fmla="*/ 57 w 58"/>
                <a:gd name="T1" fmla="*/ 0 h 3"/>
                <a:gd name="T2" fmla="*/ 4 w 58"/>
                <a:gd name="T3" fmla="*/ 0 h 3"/>
                <a:gd name="T4" fmla="*/ 0 w 58"/>
                <a:gd name="T5" fmla="*/ 1 h 3"/>
                <a:gd name="T6" fmla="*/ 20 w 58"/>
                <a:gd name="T7" fmla="*/ 1 h 3"/>
                <a:gd name="T8" fmla="*/ 20 w 58"/>
                <a:gd name="T9" fmla="*/ 2 h 3"/>
                <a:gd name="T10" fmla="*/ 40 w 58"/>
                <a:gd name="T11" fmla="*/ 2 h 3"/>
                <a:gd name="T12" fmla="*/ 40 w 58"/>
                <a:gd name="T13" fmla="*/ 1 h 3"/>
                <a:gd name="T14" fmla="*/ 57 w 58"/>
                <a:gd name="T15" fmla="*/ 1 h 3"/>
                <a:gd name="T16" fmla="*/ 57 w 58"/>
                <a:gd name="T17" fmla="*/ 0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8"/>
                <a:gd name="T28" fmla="*/ 0 h 3"/>
                <a:gd name="T29" fmla="*/ 58 w 58"/>
                <a:gd name="T30" fmla="*/ 3 h 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8" h="3">
                  <a:moveTo>
                    <a:pt x="57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20" y="1"/>
                  </a:lnTo>
                  <a:lnTo>
                    <a:pt x="20" y="2"/>
                  </a:lnTo>
                  <a:lnTo>
                    <a:pt x="40" y="2"/>
                  </a:lnTo>
                  <a:lnTo>
                    <a:pt x="40" y="1"/>
                  </a:lnTo>
                  <a:lnTo>
                    <a:pt x="57" y="1"/>
                  </a:lnTo>
                  <a:lnTo>
                    <a:pt x="57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72" name="Freeform 213" descr="70%"/>
            <p:cNvSpPr>
              <a:spLocks/>
            </p:cNvSpPr>
            <p:nvPr/>
          </p:nvSpPr>
          <p:spPr bwMode="auto">
            <a:xfrm>
              <a:off x="4042" y="2101"/>
              <a:ext cx="65" cy="7"/>
            </a:xfrm>
            <a:custGeom>
              <a:avLst/>
              <a:gdLst>
                <a:gd name="T0" fmla="*/ 64 w 65"/>
                <a:gd name="T1" fmla="*/ 0 h 7"/>
                <a:gd name="T2" fmla="*/ 4 w 65"/>
                <a:gd name="T3" fmla="*/ 0 h 7"/>
                <a:gd name="T4" fmla="*/ 0 w 65"/>
                <a:gd name="T5" fmla="*/ 3 h 7"/>
                <a:gd name="T6" fmla="*/ 23 w 65"/>
                <a:gd name="T7" fmla="*/ 3 h 7"/>
                <a:gd name="T8" fmla="*/ 23 w 65"/>
                <a:gd name="T9" fmla="*/ 6 h 7"/>
                <a:gd name="T10" fmla="*/ 45 w 65"/>
                <a:gd name="T11" fmla="*/ 6 h 7"/>
                <a:gd name="T12" fmla="*/ 45 w 65"/>
                <a:gd name="T13" fmla="*/ 3 h 7"/>
                <a:gd name="T14" fmla="*/ 64 w 65"/>
                <a:gd name="T15" fmla="*/ 3 h 7"/>
                <a:gd name="T16" fmla="*/ 64 w 65"/>
                <a:gd name="T17" fmla="*/ 0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5"/>
                <a:gd name="T28" fmla="*/ 0 h 7"/>
                <a:gd name="T29" fmla="*/ 65 w 65"/>
                <a:gd name="T30" fmla="*/ 7 h 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5" h="7">
                  <a:moveTo>
                    <a:pt x="64" y="0"/>
                  </a:moveTo>
                  <a:lnTo>
                    <a:pt x="4" y="0"/>
                  </a:lnTo>
                  <a:lnTo>
                    <a:pt x="0" y="3"/>
                  </a:lnTo>
                  <a:lnTo>
                    <a:pt x="23" y="3"/>
                  </a:lnTo>
                  <a:lnTo>
                    <a:pt x="23" y="6"/>
                  </a:lnTo>
                  <a:lnTo>
                    <a:pt x="45" y="6"/>
                  </a:lnTo>
                  <a:lnTo>
                    <a:pt x="45" y="3"/>
                  </a:lnTo>
                  <a:lnTo>
                    <a:pt x="64" y="3"/>
                  </a:lnTo>
                  <a:lnTo>
                    <a:pt x="64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73" name="Freeform 214" descr="70%"/>
            <p:cNvSpPr>
              <a:spLocks/>
            </p:cNvSpPr>
            <p:nvPr/>
          </p:nvSpPr>
          <p:spPr bwMode="auto">
            <a:xfrm>
              <a:off x="4095" y="2112"/>
              <a:ext cx="5" cy="2"/>
            </a:xfrm>
            <a:custGeom>
              <a:avLst/>
              <a:gdLst>
                <a:gd name="T0" fmla="*/ 0 w 5"/>
                <a:gd name="T1" fmla="*/ 0 h 2"/>
                <a:gd name="T2" fmla="*/ 0 w 5"/>
                <a:gd name="T3" fmla="*/ 1 h 2"/>
                <a:gd name="T4" fmla="*/ 4 w 5"/>
                <a:gd name="T5" fmla="*/ 1 h 2"/>
                <a:gd name="T6" fmla="*/ 4 w 5"/>
                <a:gd name="T7" fmla="*/ 0 h 2"/>
                <a:gd name="T8" fmla="*/ 0 w 5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2"/>
                <a:gd name="T17" fmla="*/ 5 w 5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2">
                  <a:moveTo>
                    <a:pt x="0" y="0"/>
                  </a:moveTo>
                  <a:lnTo>
                    <a:pt x="0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0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74" name="Freeform 215" descr="70%"/>
            <p:cNvSpPr>
              <a:spLocks/>
            </p:cNvSpPr>
            <p:nvPr/>
          </p:nvSpPr>
          <p:spPr bwMode="auto">
            <a:xfrm>
              <a:off x="4095" y="2112"/>
              <a:ext cx="12" cy="6"/>
            </a:xfrm>
            <a:custGeom>
              <a:avLst/>
              <a:gdLst>
                <a:gd name="T0" fmla="*/ 0 w 12"/>
                <a:gd name="T1" fmla="*/ 0 h 6"/>
                <a:gd name="T2" fmla="*/ 0 w 12"/>
                <a:gd name="T3" fmla="*/ 5 h 6"/>
                <a:gd name="T4" fmla="*/ 11 w 12"/>
                <a:gd name="T5" fmla="*/ 5 h 6"/>
                <a:gd name="T6" fmla="*/ 11 w 12"/>
                <a:gd name="T7" fmla="*/ 0 h 6"/>
                <a:gd name="T8" fmla="*/ 0 w 12"/>
                <a:gd name="T9" fmla="*/ 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"/>
                <a:gd name="T16" fmla="*/ 0 h 6"/>
                <a:gd name="T17" fmla="*/ 12 w 12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" h="6">
                  <a:moveTo>
                    <a:pt x="0" y="0"/>
                  </a:moveTo>
                  <a:lnTo>
                    <a:pt x="0" y="5"/>
                  </a:lnTo>
                  <a:lnTo>
                    <a:pt x="11" y="5"/>
                  </a:lnTo>
                  <a:lnTo>
                    <a:pt x="11" y="0"/>
                  </a:lnTo>
                  <a:lnTo>
                    <a:pt x="0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75" name="Freeform 216" descr="70%"/>
            <p:cNvSpPr>
              <a:spLocks/>
            </p:cNvSpPr>
            <p:nvPr/>
          </p:nvSpPr>
          <p:spPr bwMode="auto">
            <a:xfrm>
              <a:off x="4104" y="2112"/>
              <a:ext cx="3" cy="2"/>
            </a:xfrm>
            <a:custGeom>
              <a:avLst/>
              <a:gdLst>
                <a:gd name="T0" fmla="*/ 2 w 3"/>
                <a:gd name="T1" fmla="*/ 0 h 2"/>
                <a:gd name="T2" fmla="*/ 0 w 3"/>
                <a:gd name="T3" fmla="*/ 0 h 2"/>
                <a:gd name="T4" fmla="*/ 0 w 3"/>
                <a:gd name="T5" fmla="*/ 1 h 2"/>
                <a:gd name="T6" fmla="*/ 2 w 3"/>
                <a:gd name="T7" fmla="*/ 1 h 2"/>
                <a:gd name="T8" fmla="*/ 2 w 3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2"/>
                <a:gd name="T17" fmla="*/ 3 w 3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2">
                  <a:moveTo>
                    <a:pt x="2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2" y="1"/>
                  </a:lnTo>
                  <a:lnTo>
                    <a:pt x="2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76" name="Freeform 217" descr="70%"/>
            <p:cNvSpPr>
              <a:spLocks/>
            </p:cNvSpPr>
            <p:nvPr/>
          </p:nvSpPr>
          <p:spPr bwMode="auto">
            <a:xfrm>
              <a:off x="4106" y="2112"/>
              <a:ext cx="5" cy="6"/>
            </a:xfrm>
            <a:custGeom>
              <a:avLst/>
              <a:gdLst>
                <a:gd name="T0" fmla="*/ 0 w 5"/>
                <a:gd name="T1" fmla="*/ 0 h 6"/>
                <a:gd name="T2" fmla="*/ 4 w 5"/>
                <a:gd name="T3" fmla="*/ 0 h 6"/>
                <a:gd name="T4" fmla="*/ 4 w 5"/>
                <a:gd name="T5" fmla="*/ 5 h 6"/>
                <a:gd name="T6" fmla="*/ 0 w 5"/>
                <a:gd name="T7" fmla="*/ 5 h 6"/>
                <a:gd name="T8" fmla="*/ 0 w 5"/>
                <a:gd name="T9" fmla="*/ 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6"/>
                <a:gd name="T17" fmla="*/ 5 w 5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6">
                  <a:moveTo>
                    <a:pt x="0" y="0"/>
                  </a:moveTo>
                  <a:lnTo>
                    <a:pt x="4" y="0"/>
                  </a:lnTo>
                  <a:lnTo>
                    <a:pt x="4" y="5"/>
                  </a:lnTo>
                  <a:lnTo>
                    <a:pt x="0" y="5"/>
                  </a:lnTo>
                  <a:lnTo>
                    <a:pt x="0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77" name="Freeform 218" descr="70%"/>
            <p:cNvSpPr>
              <a:spLocks/>
            </p:cNvSpPr>
            <p:nvPr/>
          </p:nvSpPr>
          <p:spPr bwMode="auto">
            <a:xfrm>
              <a:off x="4132" y="2020"/>
              <a:ext cx="235" cy="429"/>
            </a:xfrm>
            <a:custGeom>
              <a:avLst/>
              <a:gdLst>
                <a:gd name="T0" fmla="*/ 0 w 235"/>
                <a:gd name="T1" fmla="*/ 0 h 429"/>
                <a:gd name="T2" fmla="*/ 234 w 235"/>
                <a:gd name="T3" fmla="*/ 24 h 429"/>
                <a:gd name="T4" fmla="*/ 234 w 235"/>
                <a:gd name="T5" fmla="*/ 361 h 429"/>
                <a:gd name="T6" fmla="*/ 216 w 235"/>
                <a:gd name="T7" fmla="*/ 366 h 429"/>
                <a:gd name="T8" fmla="*/ 172 w 235"/>
                <a:gd name="T9" fmla="*/ 380 h 429"/>
                <a:gd name="T10" fmla="*/ 37 w 235"/>
                <a:gd name="T11" fmla="*/ 418 h 429"/>
                <a:gd name="T12" fmla="*/ 0 w 235"/>
                <a:gd name="T13" fmla="*/ 428 h 429"/>
                <a:gd name="T14" fmla="*/ 0 w 235"/>
                <a:gd name="T15" fmla="*/ 0 h 42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35"/>
                <a:gd name="T25" fmla="*/ 0 h 429"/>
                <a:gd name="T26" fmla="*/ 235 w 235"/>
                <a:gd name="T27" fmla="*/ 429 h 42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35" h="429">
                  <a:moveTo>
                    <a:pt x="0" y="0"/>
                  </a:moveTo>
                  <a:lnTo>
                    <a:pt x="234" y="24"/>
                  </a:lnTo>
                  <a:lnTo>
                    <a:pt x="234" y="361"/>
                  </a:lnTo>
                  <a:lnTo>
                    <a:pt x="216" y="366"/>
                  </a:lnTo>
                  <a:lnTo>
                    <a:pt x="172" y="380"/>
                  </a:lnTo>
                  <a:lnTo>
                    <a:pt x="37" y="418"/>
                  </a:lnTo>
                  <a:lnTo>
                    <a:pt x="0" y="428"/>
                  </a:lnTo>
                  <a:lnTo>
                    <a:pt x="0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78" name="Freeform 219" descr="70%"/>
            <p:cNvSpPr>
              <a:spLocks/>
            </p:cNvSpPr>
            <p:nvPr/>
          </p:nvSpPr>
          <p:spPr bwMode="auto">
            <a:xfrm>
              <a:off x="4132" y="2020"/>
              <a:ext cx="241" cy="433"/>
            </a:xfrm>
            <a:custGeom>
              <a:avLst/>
              <a:gdLst>
                <a:gd name="T0" fmla="*/ 0 w 241"/>
                <a:gd name="T1" fmla="*/ 0 h 433"/>
                <a:gd name="T2" fmla="*/ 240 w 241"/>
                <a:gd name="T3" fmla="*/ 24 h 433"/>
                <a:gd name="T4" fmla="*/ 240 w 241"/>
                <a:gd name="T5" fmla="*/ 365 h 433"/>
                <a:gd name="T6" fmla="*/ 221 w 241"/>
                <a:gd name="T7" fmla="*/ 370 h 433"/>
                <a:gd name="T8" fmla="*/ 176 w 241"/>
                <a:gd name="T9" fmla="*/ 383 h 433"/>
                <a:gd name="T10" fmla="*/ 38 w 241"/>
                <a:gd name="T11" fmla="*/ 421 h 433"/>
                <a:gd name="T12" fmla="*/ 0 w 241"/>
                <a:gd name="T13" fmla="*/ 432 h 433"/>
                <a:gd name="T14" fmla="*/ 0 w 241"/>
                <a:gd name="T15" fmla="*/ 0 h 4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1"/>
                <a:gd name="T25" fmla="*/ 0 h 433"/>
                <a:gd name="T26" fmla="*/ 241 w 241"/>
                <a:gd name="T27" fmla="*/ 433 h 43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1" h="433">
                  <a:moveTo>
                    <a:pt x="0" y="0"/>
                  </a:moveTo>
                  <a:lnTo>
                    <a:pt x="240" y="24"/>
                  </a:lnTo>
                  <a:lnTo>
                    <a:pt x="240" y="365"/>
                  </a:lnTo>
                  <a:lnTo>
                    <a:pt x="221" y="370"/>
                  </a:lnTo>
                  <a:lnTo>
                    <a:pt x="176" y="383"/>
                  </a:lnTo>
                  <a:lnTo>
                    <a:pt x="38" y="421"/>
                  </a:lnTo>
                  <a:lnTo>
                    <a:pt x="0" y="432"/>
                  </a:lnTo>
                  <a:lnTo>
                    <a:pt x="0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79" name="Freeform 220" descr="70%"/>
            <p:cNvSpPr>
              <a:spLocks/>
            </p:cNvSpPr>
            <p:nvPr/>
          </p:nvSpPr>
          <p:spPr bwMode="auto">
            <a:xfrm>
              <a:off x="3967" y="2426"/>
              <a:ext cx="264" cy="44"/>
            </a:xfrm>
            <a:custGeom>
              <a:avLst/>
              <a:gdLst>
                <a:gd name="T0" fmla="*/ 263 w 264"/>
                <a:gd name="T1" fmla="*/ 26 h 44"/>
                <a:gd name="T2" fmla="*/ 263 w 264"/>
                <a:gd name="T3" fmla="*/ 34 h 44"/>
                <a:gd name="T4" fmla="*/ 234 w 264"/>
                <a:gd name="T5" fmla="*/ 43 h 44"/>
                <a:gd name="T6" fmla="*/ 0 w 264"/>
                <a:gd name="T7" fmla="*/ 5 h 44"/>
                <a:gd name="T8" fmla="*/ 0 w 264"/>
                <a:gd name="T9" fmla="*/ 0 h 44"/>
                <a:gd name="T10" fmla="*/ 161 w 264"/>
                <a:gd name="T11" fmla="*/ 24 h 44"/>
                <a:gd name="T12" fmla="*/ 234 w 264"/>
                <a:gd name="T13" fmla="*/ 36 h 44"/>
                <a:gd name="T14" fmla="*/ 263 w 264"/>
                <a:gd name="T15" fmla="*/ 26 h 4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64"/>
                <a:gd name="T25" fmla="*/ 0 h 44"/>
                <a:gd name="T26" fmla="*/ 264 w 264"/>
                <a:gd name="T27" fmla="*/ 44 h 4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64" h="44">
                  <a:moveTo>
                    <a:pt x="263" y="26"/>
                  </a:moveTo>
                  <a:lnTo>
                    <a:pt x="263" y="34"/>
                  </a:lnTo>
                  <a:lnTo>
                    <a:pt x="234" y="43"/>
                  </a:lnTo>
                  <a:lnTo>
                    <a:pt x="0" y="5"/>
                  </a:lnTo>
                  <a:lnTo>
                    <a:pt x="0" y="0"/>
                  </a:lnTo>
                  <a:lnTo>
                    <a:pt x="161" y="24"/>
                  </a:lnTo>
                  <a:lnTo>
                    <a:pt x="234" y="36"/>
                  </a:lnTo>
                  <a:lnTo>
                    <a:pt x="263" y="26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80" name="Freeform 221" descr="70%"/>
            <p:cNvSpPr>
              <a:spLocks/>
            </p:cNvSpPr>
            <p:nvPr/>
          </p:nvSpPr>
          <p:spPr bwMode="auto">
            <a:xfrm>
              <a:off x="3967" y="2426"/>
              <a:ext cx="271" cy="50"/>
            </a:xfrm>
            <a:custGeom>
              <a:avLst/>
              <a:gdLst>
                <a:gd name="T0" fmla="*/ 270 w 271"/>
                <a:gd name="T1" fmla="*/ 30 h 50"/>
                <a:gd name="T2" fmla="*/ 270 w 271"/>
                <a:gd name="T3" fmla="*/ 38 h 50"/>
                <a:gd name="T4" fmla="*/ 241 w 271"/>
                <a:gd name="T5" fmla="*/ 49 h 50"/>
                <a:gd name="T6" fmla="*/ 0 w 271"/>
                <a:gd name="T7" fmla="*/ 6 h 50"/>
                <a:gd name="T8" fmla="*/ 0 w 271"/>
                <a:gd name="T9" fmla="*/ 0 h 50"/>
                <a:gd name="T10" fmla="*/ 166 w 271"/>
                <a:gd name="T11" fmla="*/ 27 h 50"/>
                <a:gd name="T12" fmla="*/ 241 w 271"/>
                <a:gd name="T13" fmla="*/ 41 h 50"/>
                <a:gd name="T14" fmla="*/ 270 w 271"/>
                <a:gd name="T15" fmla="*/ 30 h 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71"/>
                <a:gd name="T25" fmla="*/ 0 h 50"/>
                <a:gd name="T26" fmla="*/ 271 w 271"/>
                <a:gd name="T27" fmla="*/ 50 h 5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71" h="50">
                  <a:moveTo>
                    <a:pt x="270" y="30"/>
                  </a:moveTo>
                  <a:lnTo>
                    <a:pt x="270" y="38"/>
                  </a:lnTo>
                  <a:lnTo>
                    <a:pt x="241" y="49"/>
                  </a:lnTo>
                  <a:lnTo>
                    <a:pt x="0" y="6"/>
                  </a:lnTo>
                  <a:lnTo>
                    <a:pt x="0" y="0"/>
                  </a:lnTo>
                  <a:lnTo>
                    <a:pt x="166" y="27"/>
                  </a:lnTo>
                  <a:lnTo>
                    <a:pt x="241" y="41"/>
                  </a:lnTo>
                  <a:lnTo>
                    <a:pt x="270" y="3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81" name="Freeform 222" descr="70%"/>
            <p:cNvSpPr>
              <a:spLocks/>
            </p:cNvSpPr>
            <p:nvPr/>
          </p:nvSpPr>
          <p:spPr bwMode="auto">
            <a:xfrm>
              <a:off x="4162" y="2207"/>
              <a:ext cx="3" cy="67"/>
            </a:xfrm>
            <a:custGeom>
              <a:avLst/>
              <a:gdLst>
                <a:gd name="T0" fmla="*/ 0 w 3"/>
                <a:gd name="T1" fmla="*/ 0 h 67"/>
                <a:gd name="T2" fmla="*/ 2 w 3"/>
                <a:gd name="T3" fmla="*/ 0 h 67"/>
                <a:gd name="T4" fmla="*/ 2 w 3"/>
                <a:gd name="T5" fmla="*/ 66 h 67"/>
                <a:gd name="T6" fmla="*/ 0 w 3"/>
                <a:gd name="T7" fmla="*/ 66 h 67"/>
                <a:gd name="T8" fmla="*/ 0 w 3"/>
                <a:gd name="T9" fmla="*/ 0 h 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67"/>
                <a:gd name="T17" fmla="*/ 3 w 3"/>
                <a:gd name="T18" fmla="*/ 67 h 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67">
                  <a:moveTo>
                    <a:pt x="0" y="0"/>
                  </a:moveTo>
                  <a:lnTo>
                    <a:pt x="2" y="0"/>
                  </a:lnTo>
                  <a:lnTo>
                    <a:pt x="2" y="66"/>
                  </a:lnTo>
                  <a:lnTo>
                    <a:pt x="0" y="66"/>
                  </a:lnTo>
                  <a:lnTo>
                    <a:pt x="0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82" name="Freeform 223" descr="70%"/>
            <p:cNvSpPr>
              <a:spLocks/>
            </p:cNvSpPr>
            <p:nvPr/>
          </p:nvSpPr>
          <p:spPr bwMode="auto">
            <a:xfrm>
              <a:off x="4162" y="2207"/>
              <a:ext cx="9" cy="71"/>
            </a:xfrm>
            <a:custGeom>
              <a:avLst/>
              <a:gdLst>
                <a:gd name="T0" fmla="*/ 0 w 9"/>
                <a:gd name="T1" fmla="*/ 0 h 71"/>
                <a:gd name="T2" fmla="*/ 8 w 9"/>
                <a:gd name="T3" fmla="*/ 0 h 71"/>
                <a:gd name="T4" fmla="*/ 8 w 9"/>
                <a:gd name="T5" fmla="*/ 70 h 71"/>
                <a:gd name="T6" fmla="*/ 0 w 9"/>
                <a:gd name="T7" fmla="*/ 70 h 71"/>
                <a:gd name="T8" fmla="*/ 0 w 9"/>
                <a:gd name="T9" fmla="*/ 0 h 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"/>
                <a:gd name="T16" fmla="*/ 0 h 71"/>
                <a:gd name="T17" fmla="*/ 9 w 9"/>
                <a:gd name="T18" fmla="*/ 71 h 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" h="71">
                  <a:moveTo>
                    <a:pt x="0" y="0"/>
                  </a:moveTo>
                  <a:lnTo>
                    <a:pt x="8" y="0"/>
                  </a:lnTo>
                  <a:lnTo>
                    <a:pt x="8" y="70"/>
                  </a:lnTo>
                  <a:lnTo>
                    <a:pt x="0" y="70"/>
                  </a:lnTo>
                  <a:lnTo>
                    <a:pt x="0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83" name="Freeform 224" descr="70%"/>
            <p:cNvSpPr>
              <a:spLocks/>
            </p:cNvSpPr>
            <p:nvPr/>
          </p:nvSpPr>
          <p:spPr bwMode="auto">
            <a:xfrm>
              <a:off x="4173" y="2083"/>
              <a:ext cx="179" cy="21"/>
            </a:xfrm>
            <a:custGeom>
              <a:avLst/>
              <a:gdLst>
                <a:gd name="T0" fmla="*/ 0 w 179"/>
                <a:gd name="T1" fmla="*/ 0 h 21"/>
                <a:gd name="T2" fmla="*/ 178 w 179"/>
                <a:gd name="T3" fmla="*/ 6 h 21"/>
                <a:gd name="T4" fmla="*/ 178 w 179"/>
                <a:gd name="T5" fmla="*/ 20 h 21"/>
                <a:gd name="T6" fmla="*/ 0 w 179"/>
                <a:gd name="T7" fmla="*/ 13 h 21"/>
                <a:gd name="T8" fmla="*/ 0 w 179"/>
                <a:gd name="T9" fmla="*/ 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9"/>
                <a:gd name="T16" fmla="*/ 0 h 21"/>
                <a:gd name="T17" fmla="*/ 179 w 179"/>
                <a:gd name="T18" fmla="*/ 21 h 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9" h="21">
                  <a:moveTo>
                    <a:pt x="0" y="0"/>
                  </a:moveTo>
                  <a:lnTo>
                    <a:pt x="178" y="6"/>
                  </a:lnTo>
                  <a:lnTo>
                    <a:pt x="178" y="20"/>
                  </a:lnTo>
                  <a:lnTo>
                    <a:pt x="0" y="13"/>
                  </a:lnTo>
                  <a:lnTo>
                    <a:pt x="0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84" name="Freeform 225" descr="70%"/>
            <p:cNvSpPr>
              <a:spLocks/>
            </p:cNvSpPr>
            <p:nvPr/>
          </p:nvSpPr>
          <p:spPr bwMode="auto">
            <a:xfrm>
              <a:off x="4173" y="2083"/>
              <a:ext cx="184" cy="25"/>
            </a:xfrm>
            <a:custGeom>
              <a:avLst/>
              <a:gdLst>
                <a:gd name="T0" fmla="*/ 0 w 184"/>
                <a:gd name="T1" fmla="*/ 0 h 25"/>
                <a:gd name="T2" fmla="*/ 183 w 184"/>
                <a:gd name="T3" fmla="*/ 8 h 25"/>
                <a:gd name="T4" fmla="*/ 183 w 184"/>
                <a:gd name="T5" fmla="*/ 24 h 25"/>
                <a:gd name="T6" fmla="*/ 0 w 184"/>
                <a:gd name="T7" fmla="*/ 16 h 25"/>
                <a:gd name="T8" fmla="*/ 0 w 184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4"/>
                <a:gd name="T16" fmla="*/ 0 h 25"/>
                <a:gd name="T17" fmla="*/ 184 w 184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4" h="25">
                  <a:moveTo>
                    <a:pt x="0" y="0"/>
                  </a:moveTo>
                  <a:lnTo>
                    <a:pt x="183" y="8"/>
                  </a:lnTo>
                  <a:lnTo>
                    <a:pt x="183" y="24"/>
                  </a:lnTo>
                  <a:lnTo>
                    <a:pt x="0" y="16"/>
                  </a:lnTo>
                  <a:lnTo>
                    <a:pt x="0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85" name="Freeform 226" descr="70%"/>
            <p:cNvSpPr>
              <a:spLocks/>
            </p:cNvSpPr>
            <p:nvPr/>
          </p:nvSpPr>
          <p:spPr bwMode="auto">
            <a:xfrm>
              <a:off x="4173" y="2050"/>
              <a:ext cx="179" cy="29"/>
            </a:xfrm>
            <a:custGeom>
              <a:avLst/>
              <a:gdLst>
                <a:gd name="T0" fmla="*/ 0 w 179"/>
                <a:gd name="T1" fmla="*/ 0 h 29"/>
                <a:gd name="T2" fmla="*/ 178 w 179"/>
                <a:gd name="T3" fmla="*/ 12 h 29"/>
                <a:gd name="T4" fmla="*/ 178 w 179"/>
                <a:gd name="T5" fmla="*/ 28 h 29"/>
                <a:gd name="T6" fmla="*/ 0 w 179"/>
                <a:gd name="T7" fmla="*/ 19 h 29"/>
                <a:gd name="T8" fmla="*/ 0 w 179"/>
                <a:gd name="T9" fmla="*/ 0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9"/>
                <a:gd name="T16" fmla="*/ 0 h 29"/>
                <a:gd name="T17" fmla="*/ 179 w 179"/>
                <a:gd name="T18" fmla="*/ 29 h 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9" h="29">
                  <a:moveTo>
                    <a:pt x="0" y="0"/>
                  </a:moveTo>
                  <a:lnTo>
                    <a:pt x="178" y="12"/>
                  </a:lnTo>
                  <a:lnTo>
                    <a:pt x="178" y="28"/>
                  </a:lnTo>
                  <a:lnTo>
                    <a:pt x="0" y="19"/>
                  </a:lnTo>
                  <a:lnTo>
                    <a:pt x="0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86" name="Freeform 227" descr="70%"/>
            <p:cNvSpPr>
              <a:spLocks/>
            </p:cNvSpPr>
            <p:nvPr/>
          </p:nvSpPr>
          <p:spPr bwMode="auto">
            <a:xfrm>
              <a:off x="4173" y="2050"/>
              <a:ext cx="184" cy="34"/>
            </a:xfrm>
            <a:custGeom>
              <a:avLst/>
              <a:gdLst>
                <a:gd name="T0" fmla="*/ 0 w 184"/>
                <a:gd name="T1" fmla="*/ 0 h 34"/>
                <a:gd name="T2" fmla="*/ 183 w 184"/>
                <a:gd name="T3" fmla="*/ 14 h 34"/>
                <a:gd name="T4" fmla="*/ 183 w 184"/>
                <a:gd name="T5" fmla="*/ 33 h 34"/>
                <a:gd name="T6" fmla="*/ 0 w 184"/>
                <a:gd name="T7" fmla="*/ 22 h 34"/>
                <a:gd name="T8" fmla="*/ 0 w 184"/>
                <a:gd name="T9" fmla="*/ 0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4"/>
                <a:gd name="T16" fmla="*/ 0 h 34"/>
                <a:gd name="T17" fmla="*/ 184 w 184"/>
                <a:gd name="T18" fmla="*/ 34 h 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4" h="34">
                  <a:moveTo>
                    <a:pt x="0" y="0"/>
                  </a:moveTo>
                  <a:lnTo>
                    <a:pt x="183" y="14"/>
                  </a:lnTo>
                  <a:lnTo>
                    <a:pt x="183" y="33"/>
                  </a:lnTo>
                  <a:lnTo>
                    <a:pt x="0" y="22"/>
                  </a:lnTo>
                  <a:lnTo>
                    <a:pt x="0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87" name="Freeform 228" descr="70%"/>
            <p:cNvSpPr>
              <a:spLocks/>
            </p:cNvSpPr>
            <p:nvPr/>
          </p:nvSpPr>
          <p:spPr bwMode="auto">
            <a:xfrm>
              <a:off x="4308" y="2391"/>
              <a:ext cx="99" cy="14"/>
            </a:xfrm>
            <a:custGeom>
              <a:avLst/>
              <a:gdLst>
                <a:gd name="T0" fmla="*/ 42 w 99"/>
                <a:gd name="T1" fmla="*/ 0 h 14"/>
                <a:gd name="T2" fmla="*/ 98 w 99"/>
                <a:gd name="T3" fmla="*/ 7 h 14"/>
                <a:gd name="T4" fmla="*/ 98 w 99"/>
                <a:gd name="T5" fmla="*/ 11 h 14"/>
                <a:gd name="T6" fmla="*/ 80 w 99"/>
                <a:gd name="T7" fmla="*/ 13 h 14"/>
                <a:gd name="T8" fmla="*/ 0 w 99"/>
                <a:gd name="T9" fmla="*/ 9 h 14"/>
                <a:gd name="T10" fmla="*/ 42 w 99"/>
                <a:gd name="T11" fmla="*/ 0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9"/>
                <a:gd name="T19" fmla="*/ 0 h 14"/>
                <a:gd name="T20" fmla="*/ 99 w 99"/>
                <a:gd name="T21" fmla="*/ 14 h 1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9" h="14">
                  <a:moveTo>
                    <a:pt x="42" y="0"/>
                  </a:moveTo>
                  <a:lnTo>
                    <a:pt x="98" y="7"/>
                  </a:lnTo>
                  <a:lnTo>
                    <a:pt x="98" y="11"/>
                  </a:lnTo>
                  <a:lnTo>
                    <a:pt x="80" y="13"/>
                  </a:lnTo>
                  <a:lnTo>
                    <a:pt x="0" y="9"/>
                  </a:lnTo>
                  <a:lnTo>
                    <a:pt x="42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88" name="Freeform 229" descr="70%"/>
            <p:cNvSpPr>
              <a:spLocks/>
            </p:cNvSpPr>
            <p:nvPr/>
          </p:nvSpPr>
          <p:spPr bwMode="auto">
            <a:xfrm>
              <a:off x="4308" y="2391"/>
              <a:ext cx="105" cy="19"/>
            </a:xfrm>
            <a:custGeom>
              <a:avLst/>
              <a:gdLst>
                <a:gd name="T0" fmla="*/ 45 w 105"/>
                <a:gd name="T1" fmla="*/ 0 h 19"/>
                <a:gd name="T2" fmla="*/ 104 w 105"/>
                <a:gd name="T3" fmla="*/ 10 h 19"/>
                <a:gd name="T4" fmla="*/ 104 w 105"/>
                <a:gd name="T5" fmla="*/ 15 h 19"/>
                <a:gd name="T6" fmla="*/ 85 w 105"/>
                <a:gd name="T7" fmla="*/ 18 h 19"/>
                <a:gd name="T8" fmla="*/ 0 w 105"/>
                <a:gd name="T9" fmla="*/ 13 h 19"/>
                <a:gd name="T10" fmla="*/ 45 w 105"/>
                <a:gd name="T11" fmla="*/ 0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"/>
                <a:gd name="T19" fmla="*/ 0 h 19"/>
                <a:gd name="T20" fmla="*/ 105 w 105"/>
                <a:gd name="T21" fmla="*/ 19 h 1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" h="19">
                  <a:moveTo>
                    <a:pt x="45" y="0"/>
                  </a:moveTo>
                  <a:lnTo>
                    <a:pt x="104" y="10"/>
                  </a:lnTo>
                  <a:lnTo>
                    <a:pt x="104" y="15"/>
                  </a:lnTo>
                  <a:lnTo>
                    <a:pt x="85" y="18"/>
                  </a:lnTo>
                  <a:lnTo>
                    <a:pt x="0" y="13"/>
                  </a:lnTo>
                  <a:lnTo>
                    <a:pt x="45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89" name="Freeform 230" descr="70%"/>
            <p:cNvSpPr>
              <a:spLocks/>
            </p:cNvSpPr>
            <p:nvPr/>
          </p:nvSpPr>
          <p:spPr bwMode="auto">
            <a:xfrm>
              <a:off x="4132" y="2441"/>
              <a:ext cx="99" cy="21"/>
            </a:xfrm>
            <a:custGeom>
              <a:avLst/>
              <a:gdLst>
                <a:gd name="T0" fmla="*/ 35 w 99"/>
                <a:gd name="T1" fmla="*/ 0 h 21"/>
                <a:gd name="T2" fmla="*/ 98 w 99"/>
                <a:gd name="T3" fmla="*/ 11 h 21"/>
                <a:gd name="T4" fmla="*/ 70 w 99"/>
                <a:gd name="T5" fmla="*/ 20 h 21"/>
                <a:gd name="T6" fmla="*/ 0 w 99"/>
                <a:gd name="T7" fmla="*/ 9 h 21"/>
                <a:gd name="T8" fmla="*/ 35 w 99"/>
                <a:gd name="T9" fmla="*/ 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"/>
                <a:gd name="T16" fmla="*/ 0 h 21"/>
                <a:gd name="T17" fmla="*/ 99 w 99"/>
                <a:gd name="T18" fmla="*/ 21 h 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" h="21">
                  <a:moveTo>
                    <a:pt x="35" y="0"/>
                  </a:moveTo>
                  <a:lnTo>
                    <a:pt x="98" y="11"/>
                  </a:lnTo>
                  <a:lnTo>
                    <a:pt x="70" y="20"/>
                  </a:lnTo>
                  <a:lnTo>
                    <a:pt x="0" y="9"/>
                  </a:lnTo>
                  <a:lnTo>
                    <a:pt x="35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90" name="Freeform 231" descr="70%"/>
            <p:cNvSpPr>
              <a:spLocks/>
            </p:cNvSpPr>
            <p:nvPr/>
          </p:nvSpPr>
          <p:spPr bwMode="auto">
            <a:xfrm>
              <a:off x="4132" y="2441"/>
              <a:ext cx="106" cy="26"/>
            </a:xfrm>
            <a:custGeom>
              <a:avLst/>
              <a:gdLst>
                <a:gd name="T0" fmla="*/ 38 w 106"/>
                <a:gd name="T1" fmla="*/ 0 h 26"/>
                <a:gd name="T2" fmla="*/ 105 w 106"/>
                <a:gd name="T3" fmla="*/ 14 h 26"/>
                <a:gd name="T4" fmla="*/ 75 w 106"/>
                <a:gd name="T5" fmla="*/ 25 h 26"/>
                <a:gd name="T6" fmla="*/ 0 w 106"/>
                <a:gd name="T7" fmla="*/ 11 h 26"/>
                <a:gd name="T8" fmla="*/ 38 w 106"/>
                <a:gd name="T9" fmla="*/ 0 h 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6"/>
                <a:gd name="T16" fmla="*/ 0 h 26"/>
                <a:gd name="T17" fmla="*/ 106 w 106"/>
                <a:gd name="T18" fmla="*/ 26 h 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6" h="26">
                  <a:moveTo>
                    <a:pt x="38" y="0"/>
                  </a:moveTo>
                  <a:lnTo>
                    <a:pt x="105" y="14"/>
                  </a:lnTo>
                  <a:lnTo>
                    <a:pt x="75" y="25"/>
                  </a:lnTo>
                  <a:lnTo>
                    <a:pt x="0" y="11"/>
                  </a:lnTo>
                  <a:lnTo>
                    <a:pt x="38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91" name="Freeform 232" descr="70%"/>
            <p:cNvSpPr>
              <a:spLocks/>
            </p:cNvSpPr>
            <p:nvPr/>
          </p:nvSpPr>
          <p:spPr bwMode="auto">
            <a:xfrm>
              <a:off x="4032" y="2158"/>
              <a:ext cx="82" cy="22"/>
            </a:xfrm>
            <a:custGeom>
              <a:avLst/>
              <a:gdLst>
                <a:gd name="T0" fmla="*/ 81 w 82"/>
                <a:gd name="T1" fmla="*/ 21 h 22"/>
                <a:gd name="T2" fmla="*/ 0 w 82"/>
                <a:gd name="T3" fmla="*/ 16 h 22"/>
                <a:gd name="T4" fmla="*/ 0 w 82"/>
                <a:gd name="T5" fmla="*/ 0 h 22"/>
                <a:gd name="T6" fmla="*/ 0 60000 65536"/>
                <a:gd name="T7" fmla="*/ 0 60000 65536"/>
                <a:gd name="T8" fmla="*/ 0 60000 65536"/>
                <a:gd name="T9" fmla="*/ 0 w 82"/>
                <a:gd name="T10" fmla="*/ 0 h 22"/>
                <a:gd name="T11" fmla="*/ 82 w 82"/>
                <a:gd name="T12" fmla="*/ 22 h 2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2" h="22">
                  <a:moveTo>
                    <a:pt x="81" y="21"/>
                  </a:moveTo>
                  <a:lnTo>
                    <a:pt x="0" y="16"/>
                  </a:lnTo>
                  <a:lnTo>
                    <a:pt x="0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92" name="Freeform 233" descr="70%"/>
            <p:cNvSpPr>
              <a:spLocks/>
            </p:cNvSpPr>
            <p:nvPr/>
          </p:nvSpPr>
          <p:spPr bwMode="auto">
            <a:xfrm>
              <a:off x="4024" y="2130"/>
              <a:ext cx="90" cy="31"/>
            </a:xfrm>
            <a:custGeom>
              <a:avLst/>
              <a:gdLst>
                <a:gd name="T0" fmla="*/ 89 w 90"/>
                <a:gd name="T1" fmla="*/ 30 h 31"/>
                <a:gd name="T2" fmla="*/ 8 w 90"/>
                <a:gd name="T3" fmla="*/ 27 h 31"/>
                <a:gd name="T4" fmla="*/ 0 w 90"/>
                <a:gd name="T5" fmla="*/ 27 h 31"/>
                <a:gd name="T6" fmla="*/ 8 w 90"/>
                <a:gd name="T7" fmla="*/ 0 h 31"/>
                <a:gd name="T8" fmla="*/ 89 w 90"/>
                <a:gd name="T9" fmla="*/ 3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31"/>
                <a:gd name="T17" fmla="*/ 90 w 90"/>
                <a:gd name="T18" fmla="*/ 31 h 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31">
                  <a:moveTo>
                    <a:pt x="89" y="30"/>
                  </a:moveTo>
                  <a:lnTo>
                    <a:pt x="8" y="27"/>
                  </a:lnTo>
                  <a:lnTo>
                    <a:pt x="0" y="27"/>
                  </a:lnTo>
                  <a:lnTo>
                    <a:pt x="8" y="0"/>
                  </a:lnTo>
                  <a:lnTo>
                    <a:pt x="89" y="3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93" name="Line 234" descr="70%"/>
            <p:cNvSpPr>
              <a:spLocks noChangeShapeType="1"/>
            </p:cNvSpPr>
            <p:nvPr/>
          </p:nvSpPr>
          <p:spPr bwMode="auto">
            <a:xfrm flipV="1">
              <a:off x="4032" y="2117"/>
              <a:ext cx="0" cy="1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94" name="Freeform 235" descr="70%"/>
            <p:cNvSpPr>
              <a:spLocks/>
            </p:cNvSpPr>
            <p:nvPr/>
          </p:nvSpPr>
          <p:spPr bwMode="auto">
            <a:xfrm>
              <a:off x="4024" y="2046"/>
              <a:ext cx="90" cy="69"/>
            </a:xfrm>
            <a:custGeom>
              <a:avLst/>
              <a:gdLst>
                <a:gd name="T0" fmla="*/ 67 w 90"/>
                <a:gd name="T1" fmla="*/ 68 h 69"/>
                <a:gd name="T2" fmla="*/ 8 w 90"/>
                <a:gd name="T3" fmla="*/ 68 h 69"/>
                <a:gd name="T4" fmla="*/ 0 w 90"/>
                <a:gd name="T5" fmla="*/ 68 h 69"/>
                <a:gd name="T6" fmla="*/ 8 w 90"/>
                <a:gd name="T7" fmla="*/ 46 h 69"/>
                <a:gd name="T8" fmla="*/ 8 w 90"/>
                <a:gd name="T9" fmla="*/ 27 h 69"/>
                <a:gd name="T10" fmla="*/ 0 w 90"/>
                <a:gd name="T11" fmla="*/ 27 h 69"/>
                <a:gd name="T12" fmla="*/ 8 w 90"/>
                <a:gd name="T13" fmla="*/ 0 h 69"/>
                <a:gd name="T14" fmla="*/ 89 w 90"/>
                <a:gd name="T15" fmla="*/ 0 h 6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0"/>
                <a:gd name="T25" fmla="*/ 0 h 69"/>
                <a:gd name="T26" fmla="*/ 90 w 90"/>
                <a:gd name="T27" fmla="*/ 69 h 6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0" h="69">
                  <a:moveTo>
                    <a:pt x="67" y="68"/>
                  </a:moveTo>
                  <a:lnTo>
                    <a:pt x="8" y="68"/>
                  </a:lnTo>
                  <a:lnTo>
                    <a:pt x="0" y="68"/>
                  </a:lnTo>
                  <a:lnTo>
                    <a:pt x="8" y="46"/>
                  </a:lnTo>
                  <a:lnTo>
                    <a:pt x="8" y="27"/>
                  </a:lnTo>
                  <a:lnTo>
                    <a:pt x="0" y="27"/>
                  </a:lnTo>
                  <a:lnTo>
                    <a:pt x="8" y="0"/>
                  </a:lnTo>
                  <a:lnTo>
                    <a:pt x="89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95" name="Line 236" descr="70%"/>
            <p:cNvSpPr>
              <a:spLocks noChangeShapeType="1"/>
            </p:cNvSpPr>
            <p:nvPr/>
          </p:nvSpPr>
          <p:spPr bwMode="auto">
            <a:xfrm>
              <a:off x="4036" y="2092"/>
              <a:ext cx="7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96" name="Line 237" descr="70%"/>
            <p:cNvSpPr>
              <a:spLocks noChangeShapeType="1"/>
            </p:cNvSpPr>
            <p:nvPr/>
          </p:nvSpPr>
          <p:spPr bwMode="auto">
            <a:xfrm>
              <a:off x="4065" y="2077"/>
              <a:ext cx="4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97" name="Line 238" descr="70%"/>
            <p:cNvSpPr>
              <a:spLocks noChangeShapeType="1"/>
            </p:cNvSpPr>
            <p:nvPr/>
          </p:nvSpPr>
          <p:spPr bwMode="auto">
            <a:xfrm>
              <a:off x="4080" y="2078"/>
              <a:ext cx="0" cy="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98" name="Freeform 239" descr="70%"/>
            <p:cNvSpPr>
              <a:spLocks/>
            </p:cNvSpPr>
            <p:nvPr/>
          </p:nvSpPr>
          <p:spPr bwMode="auto">
            <a:xfrm>
              <a:off x="4087" y="2074"/>
              <a:ext cx="27" cy="12"/>
            </a:xfrm>
            <a:custGeom>
              <a:avLst/>
              <a:gdLst>
                <a:gd name="T0" fmla="*/ 26 w 27"/>
                <a:gd name="T1" fmla="*/ 0 h 12"/>
                <a:gd name="T2" fmla="*/ 0 w 27"/>
                <a:gd name="T3" fmla="*/ 0 h 12"/>
                <a:gd name="T4" fmla="*/ 0 w 27"/>
                <a:gd name="T5" fmla="*/ 11 h 12"/>
                <a:gd name="T6" fmla="*/ 26 w 27"/>
                <a:gd name="T7" fmla="*/ 9 h 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"/>
                <a:gd name="T13" fmla="*/ 0 h 12"/>
                <a:gd name="T14" fmla="*/ 27 w 27"/>
                <a:gd name="T15" fmla="*/ 12 h 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" h="12">
                  <a:moveTo>
                    <a:pt x="26" y="0"/>
                  </a:moveTo>
                  <a:lnTo>
                    <a:pt x="0" y="0"/>
                  </a:lnTo>
                  <a:lnTo>
                    <a:pt x="0" y="11"/>
                  </a:lnTo>
                  <a:lnTo>
                    <a:pt x="26" y="9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99" name="Freeform 240" descr="70%"/>
            <p:cNvSpPr>
              <a:spLocks/>
            </p:cNvSpPr>
            <p:nvPr/>
          </p:nvSpPr>
          <p:spPr bwMode="auto">
            <a:xfrm>
              <a:off x="4046" y="2053"/>
              <a:ext cx="21" cy="22"/>
            </a:xfrm>
            <a:custGeom>
              <a:avLst/>
              <a:gdLst>
                <a:gd name="T0" fmla="*/ 16 w 21"/>
                <a:gd name="T1" fmla="*/ 21 h 22"/>
                <a:gd name="T2" fmla="*/ 20 w 21"/>
                <a:gd name="T3" fmla="*/ 0 h 22"/>
                <a:gd name="T4" fmla="*/ 4 w 21"/>
                <a:gd name="T5" fmla="*/ 0 h 22"/>
                <a:gd name="T6" fmla="*/ 0 w 21"/>
                <a:gd name="T7" fmla="*/ 21 h 2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"/>
                <a:gd name="T13" fmla="*/ 0 h 22"/>
                <a:gd name="T14" fmla="*/ 21 w 21"/>
                <a:gd name="T15" fmla="*/ 22 h 2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" h="22">
                  <a:moveTo>
                    <a:pt x="16" y="21"/>
                  </a:moveTo>
                  <a:lnTo>
                    <a:pt x="20" y="0"/>
                  </a:lnTo>
                  <a:lnTo>
                    <a:pt x="4" y="0"/>
                  </a:lnTo>
                  <a:lnTo>
                    <a:pt x="0" y="21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00" name="Freeform 241" descr="70%"/>
            <p:cNvSpPr>
              <a:spLocks/>
            </p:cNvSpPr>
            <p:nvPr/>
          </p:nvSpPr>
          <p:spPr bwMode="auto">
            <a:xfrm>
              <a:off x="4046" y="2066"/>
              <a:ext cx="16" cy="9"/>
            </a:xfrm>
            <a:custGeom>
              <a:avLst/>
              <a:gdLst>
                <a:gd name="T0" fmla="*/ 15 w 16"/>
                <a:gd name="T1" fmla="*/ 8 h 9"/>
                <a:gd name="T2" fmla="*/ 12 w 16"/>
                <a:gd name="T3" fmla="*/ 8 h 9"/>
                <a:gd name="T4" fmla="*/ 0 w 16"/>
                <a:gd name="T5" fmla="*/ 8 h 9"/>
                <a:gd name="T6" fmla="*/ 15 w 16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"/>
                <a:gd name="T13" fmla="*/ 0 h 9"/>
                <a:gd name="T14" fmla="*/ 16 w 16"/>
                <a:gd name="T15" fmla="*/ 9 h 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" h="9">
                  <a:moveTo>
                    <a:pt x="15" y="8"/>
                  </a:moveTo>
                  <a:lnTo>
                    <a:pt x="12" y="8"/>
                  </a:lnTo>
                  <a:lnTo>
                    <a:pt x="0" y="8"/>
                  </a:lnTo>
                  <a:lnTo>
                    <a:pt x="15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01" name="Line 242" descr="70%"/>
            <p:cNvSpPr>
              <a:spLocks noChangeShapeType="1"/>
            </p:cNvSpPr>
            <p:nvPr/>
          </p:nvSpPr>
          <p:spPr bwMode="auto">
            <a:xfrm flipH="1" flipV="1">
              <a:off x="4051" y="2053"/>
              <a:ext cx="15" cy="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02" name="Line 243" descr="70%"/>
            <p:cNvSpPr>
              <a:spLocks noChangeShapeType="1"/>
            </p:cNvSpPr>
            <p:nvPr/>
          </p:nvSpPr>
          <p:spPr bwMode="auto">
            <a:xfrm flipH="1">
              <a:off x="4032" y="2077"/>
              <a:ext cx="1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03" name="Freeform 244" descr="70%"/>
            <p:cNvSpPr>
              <a:spLocks/>
            </p:cNvSpPr>
            <p:nvPr/>
          </p:nvSpPr>
          <p:spPr bwMode="auto">
            <a:xfrm>
              <a:off x="4057" y="2095"/>
              <a:ext cx="31" cy="10"/>
            </a:xfrm>
            <a:custGeom>
              <a:avLst/>
              <a:gdLst>
                <a:gd name="T0" fmla="*/ 27 w 31"/>
                <a:gd name="T1" fmla="*/ 9 h 10"/>
                <a:gd name="T2" fmla="*/ 30 w 31"/>
                <a:gd name="T3" fmla="*/ 0 h 10"/>
                <a:gd name="T4" fmla="*/ 3 w 31"/>
                <a:gd name="T5" fmla="*/ 0 h 10"/>
                <a:gd name="T6" fmla="*/ 0 w 31"/>
                <a:gd name="T7" fmla="*/ 6 h 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"/>
                <a:gd name="T13" fmla="*/ 0 h 10"/>
                <a:gd name="T14" fmla="*/ 31 w 31"/>
                <a:gd name="T15" fmla="*/ 10 h 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" h="10">
                  <a:moveTo>
                    <a:pt x="27" y="9"/>
                  </a:moveTo>
                  <a:lnTo>
                    <a:pt x="30" y="0"/>
                  </a:lnTo>
                  <a:lnTo>
                    <a:pt x="3" y="0"/>
                  </a:lnTo>
                  <a:lnTo>
                    <a:pt x="0" y="6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04" name="Line 245" descr="70%"/>
            <p:cNvSpPr>
              <a:spLocks noChangeShapeType="1"/>
            </p:cNvSpPr>
            <p:nvPr/>
          </p:nvSpPr>
          <p:spPr bwMode="auto">
            <a:xfrm>
              <a:off x="4065" y="2099"/>
              <a:ext cx="0" cy="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05" name="Line 246" descr="70%"/>
            <p:cNvSpPr>
              <a:spLocks noChangeShapeType="1"/>
            </p:cNvSpPr>
            <p:nvPr/>
          </p:nvSpPr>
          <p:spPr bwMode="auto">
            <a:xfrm>
              <a:off x="4110" y="2117"/>
              <a:ext cx="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506" name="Line 247" descr="70%"/>
            <p:cNvSpPr>
              <a:spLocks noChangeShapeType="1"/>
            </p:cNvSpPr>
            <p:nvPr/>
          </p:nvSpPr>
          <p:spPr bwMode="auto">
            <a:xfrm flipH="1">
              <a:off x="4027" y="2297"/>
              <a:ext cx="11" cy="1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0268" name="Rectangle 248"/>
          <p:cNvSpPr>
            <a:spLocks noChangeAspect="1" noChangeArrowheads="1"/>
          </p:cNvSpPr>
          <p:nvPr/>
        </p:nvSpPr>
        <p:spPr bwMode="auto">
          <a:xfrm>
            <a:off x="3092450" y="5491163"/>
            <a:ext cx="874713" cy="50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lnSpc>
                <a:spcPct val="80000"/>
              </a:lnSpc>
            </a:pPr>
            <a:r>
              <a:rPr lang="en-US" altLang="ja-JP" sz="1400" b="1">
                <a:solidFill>
                  <a:srgbClr val="000000"/>
                </a:solidFill>
                <a:ea typeface="ＭＳ ゴシック" pitchFamily="49" charset="-128"/>
              </a:rPr>
              <a:t>catalogue/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altLang="ja-JP" sz="1400" b="1">
                <a:solidFill>
                  <a:srgbClr val="000000"/>
                </a:solidFill>
                <a:ea typeface="ＭＳ ゴシック" pitchFamily="49" charset="-128"/>
              </a:rPr>
              <a:t>metadata</a:t>
            </a:r>
          </a:p>
          <a:p>
            <a:pPr algn="ctr" eaLnBrk="0" hangingPunct="0">
              <a:lnSpc>
                <a:spcPct val="80000"/>
              </a:lnSpc>
            </a:pPr>
            <a:r>
              <a:rPr lang="en-US" altLang="ja-JP" sz="1400" b="1">
                <a:solidFill>
                  <a:srgbClr val="000000"/>
                </a:solidFill>
                <a:ea typeface="ＭＳ ゴシック" pitchFamily="49" charset="-128"/>
              </a:rPr>
              <a:t>server</a:t>
            </a:r>
          </a:p>
        </p:txBody>
      </p:sp>
      <p:sp>
        <p:nvSpPr>
          <p:cNvPr id="10269" name="Rectangle 249"/>
          <p:cNvSpPr>
            <a:spLocks noChangeArrowheads="1"/>
          </p:cNvSpPr>
          <p:nvPr/>
        </p:nvSpPr>
        <p:spPr bwMode="auto">
          <a:xfrm>
            <a:off x="2844800" y="4473575"/>
            <a:ext cx="647700" cy="21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ja-JP" sz="1400" b="1">
                <a:solidFill>
                  <a:srgbClr val="000000"/>
                </a:solidFill>
              </a:rPr>
              <a:t>CSW</a:t>
            </a:r>
          </a:p>
        </p:txBody>
      </p:sp>
      <p:sp>
        <p:nvSpPr>
          <p:cNvPr id="10270" name="Rectangle 250"/>
          <p:cNvSpPr>
            <a:spLocks noChangeArrowheads="1"/>
          </p:cNvSpPr>
          <p:nvPr/>
        </p:nvSpPr>
        <p:spPr bwMode="auto">
          <a:xfrm>
            <a:off x="3563938" y="4365625"/>
            <a:ext cx="647700" cy="4318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ja-JP" sz="1400" b="1">
                <a:solidFill>
                  <a:srgbClr val="000000"/>
                </a:solidFill>
              </a:rPr>
              <a:t>OGSA</a:t>
            </a:r>
          </a:p>
          <a:p>
            <a:pPr algn="ctr"/>
            <a:r>
              <a:rPr lang="en-US" altLang="ja-JP" sz="1400" b="1">
                <a:solidFill>
                  <a:srgbClr val="000000"/>
                </a:solidFill>
              </a:rPr>
              <a:t>DAI</a:t>
            </a:r>
          </a:p>
        </p:txBody>
      </p:sp>
      <p:grpSp>
        <p:nvGrpSpPr>
          <p:cNvPr id="12" name="Group 251"/>
          <p:cNvGrpSpPr>
            <a:grpSpLocks/>
          </p:cNvGrpSpPr>
          <p:nvPr/>
        </p:nvGrpSpPr>
        <p:grpSpPr bwMode="auto">
          <a:xfrm>
            <a:off x="4427538" y="4510088"/>
            <a:ext cx="1439862" cy="215900"/>
            <a:chOff x="2789" y="2840"/>
            <a:chExt cx="907" cy="136"/>
          </a:xfrm>
        </p:grpSpPr>
        <p:sp>
          <p:nvSpPr>
            <p:cNvPr id="10457" name="Rectangle 252"/>
            <p:cNvSpPr>
              <a:spLocks noChangeArrowheads="1"/>
            </p:cNvSpPr>
            <p:nvPr/>
          </p:nvSpPr>
          <p:spPr bwMode="auto">
            <a:xfrm>
              <a:off x="2789" y="2840"/>
              <a:ext cx="408" cy="136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ja-JP" sz="1400" b="1">
                  <a:solidFill>
                    <a:srgbClr val="000000"/>
                  </a:solidFill>
                </a:rPr>
                <a:t>GRAM</a:t>
              </a:r>
            </a:p>
          </p:txBody>
        </p:sp>
        <p:sp>
          <p:nvSpPr>
            <p:cNvPr id="10458" name="Rectangle 253"/>
            <p:cNvSpPr>
              <a:spLocks noChangeArrowheads="1"/>
            </p:cNvSpPr>
            <p:nvPr/>
          </p:nvSpPr>
          <p:spPr bwMode="auto">
            <a:xfrm>
              <a:off x="3243" y="2840"/>
              <a:ext cx="453" cy="136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ja-JP" sz="1400" b="1">
                  <a:solidFill>
                    <a:srgbClr val="000000"/>
                  </a:solidFill>
                </a:rPr>
                <a:t>GridFTP</a:t>
              </a:r>
            </a:p>
          </p:txBody>
        </p:sp>
      </p:grpSp>
      <p:grpSp>
        <p:nvGrpSpPr>
          <p:cNvPr id="13" name="Group 254"/>
          <p:cNvGrpSpPr>
            <a:grpSpLocks/>
          </p:cNvGrpSpPr>
          <p:nvPr/>
        </p:nvGrpSpPr>
        <p:grpSpPr bwMode="auto">
          <a:xfrm>
            <a:off x="4937125" y="4797425"/>
            <a:ext cx="509588" cy="674688"/>
            <a:chOff x="3960" y="2017"/>
            <a:chExt cx="461" cy="466"/>
          </a:xfrm>
        </p:grpSpPr>
        <p:sp>
          <p:nvSpPr>
            <p:cNvPr id="10409" name="Freeform 255" descr="70%"/>
            <p:cNvSpPr>
              <a:spLocks/>
            </p:cNvSpPr>
            <p:nvPr/>
          </p:nvSpPr>
          <p:spPr bwMode="auto">
            <a:xfrm>
              <a:off x="3967" y="2020"/>
              <a:ext cx="160" cy="429"/>
            </a:xfrm>
            <a:custGeom>
              <a:avLst/>
              <a:gdLst>
                <a:gd name="T0" fmla="*/ 36 w 160"/>
                <a:gd name="T1" fmla="*/ 5 h 429"/>
                <a:gd name="T2" fmla="*/ 159 w 160"/>
                <a:gd name="T3" fmla="*/ 0 h 429"/>
                <a:gd name="T4" fmla="*/ 159 w 160"/>
                <a:gd name="T5" fmla="*/ 428 h 429"/>
                <a:gd name="T6" fmla="*/ 0 w 160"/>
                <a:gd name="T7" fmla="*/ 401 h 429"/>
                <a:gd name="T8" fmla="*/ 33 w 160"/>
                <a:gd name="T9" fmla="*/ 391 h 429"/>
                <a:gd name="T10" fmla="*/ 36 w 160"/>
                <a:gd name="T11" fmla="*/ 393 h 429"/>
                <a:gd name="T12" fmla="*/ 36 w 160"/>
                <a:gd name="T13" fmla="*/ 5 h 42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0"/>
                <a:gd name="T22" fmla="*/ 0 h 429"/>
                <a:gd name="T23" fmla="*/ 160 w 160"/>
                <a:gd name="T24" fmla="*/ 429 h 42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0" h="429">
                  <a:moveTo>
                    <a:pt x="36" y="5"/>
                  </a:moveTo>
                  <a:lnTo>
                    <a:pt x="159" y="0"/>
                  </a:lnTo>
                  <a:lnTo>
                    <a:pt x="159" y="428"/>
                  </a:lnTo>
                  <a:lnTo>
                    <a:pt x="0" y="401"/>
                  </a:lnTo>
                  <a:lnTo>
                    <a:pt x="33" y="391"/>
                  </a:lnTo>
                  <a:lnTo>
                    <a:pt x="36" y="393"/>
                  </a:lnTo>
                  <a:lnTo>
                    <a:pt x="36" y="5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10" name="Freeform 256" descr="70%"/>
            <p:cNvSpPr>
              <a:spLocks/>
            </p:cNvSpPr>
            <p:nvPr/>
          </p:nvSpPr>
          <p:spPr bwMode="auto">
            <a:xfrm>
              <a:off x="3967" y="2020"/>
              <a:ext cx="166" cy="433"/>
            </a:xfrm>
            <a:custGeom>
              <a:avLst/>
              <a:gdLst>
                <a:gd name="T0" fmla="*/ 37 w 166"/>
                <a:gd name="T1" fmla="*/ 5 h 433"/>
                <a:gd name="T2" fmla="*/ 165 w 166"/>
                <a:gd name="T3" fmla="*/ 0 h 433"/>
                <a:gd name="T4" fmla="*/ 165 w 166"/>
                <a:gd name="T5" fmla="*/ 432 h 433"/>
                <a:gd name="T6" fmla="*/ 0 w 166"/>
                <a:gd name="T7" fmla="*/ 405 h 433"/>
                <a:gd name="T8" fmla="*/ 34 w 166"/>
                <a:gd name="T9" fmla="*/ 394 h 433"/>
                <a:gd name="T10" fmla="*/ 37 w 166"/>
                <a:gd name="T11" fmla="*/ 397 h 433"/>
                <a:gd name="T12" fmla="*/ 37 w 166"/>
                <a:gd name="T13" fmla="*/ 5 h 43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6"/>
                <a:gd name="T22" fmla="*/ 0 h 433"/>
                <a:gd name="T23" fmla="*/ 166 w 166"/>
                <a:gd name="T24" fmla="*/ 433 h 43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6" h="433">
                  <a:moveTo>
                    <a:pt x="37" y="5"/>
                  </a:moveTo>
                  <a:lnTo>
                    <a:pt x="165" y="0"/>
                  </a:lnTo>
                  <a:lnTo>
                    <a:pt x="165" y="432"/>
                  </a:lnTo>
                  <a:lnTo>
                    <a:pt x="0" y="405"/>
                  </a:lnTo>
                  <a:lnTo>
                    <a:pt x="34" y="394"/>
                  </a:lnTo>
                  <a:lnTo>
                    <a:pt x="37" y="397"/>
                  </a:lnTo>
                  <a:lnTo>
                    <a:pt x="37" y="5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11" name="Freeform 257" descr="70%"/>
            <p:cNvSpPr>
              <a:spLocks/>
            </p:cNvSpPr>
            <p:nvPr/>
          </p:nvSpPr>
          <p:spPr bwMode="auto">
            <a:xfrm>
              <a:off x="3960" y="2017"/>
              <a:ext cx="455" cy="462"/>
            </a:xfrm>
            <a:custGeom>
              <a:avLst/>
              <a:gdLst>
                <a:gd name="T0" fmla="*/ 44 w 455"/>
                <a:gd name="T1" fmla="*/ 394 h 462"/>
                <a:gd name="T2" fmla="*/ 44 w 455"/>
                <a:gd name="T3" fmla="*/ 8 h 462"/>
                <a:gd name="T4" fmla="*/ 170 w 455"/>
                <a:gd name="T5" fmla="*/ 3 h 462"/>
                <a:gd name="T6" fmla="*/ 407 w 455"/>
                <a:gd name="T7" fmla="*/ 27 h 462"/>
                <a:gd name="T8" fmla="*/ 407 w 455"/>
                <a:gd name="T9" fmla="*/ 364 h 462"/>
                <a:gd name="T10" fmla="*/ 388 w 455"/>
                <a:gd name="T11" fmla="*/ 370 h 462"/>
                <a:gd name="T12" fmla="*/ 447 w 455"/>
                <a:gd name="T13" fmla="*/ 381 h 462"/>
                <a:gd name="T14" fmla="*/ 447 w 455"/>
                <a:gd name="T15" fmla="*/ 386 h 462"/>
                <a:gd name="T16" fmla="*/ 428 w 455"/>
                <a:gd name="T17" fmla="*/ 389 h 462"/>
                <a:gd name="T18" fmla="*/ 344 w 455"/>
                <a:gd name="T19" fmla="*/ 383 h 462"/>
                <a:gd name="T20" fmla="*/ 207 w 455"/>
                <a:gd name="T21" fmla="*/ 421 h 462"/>
                <a:gd name="T22" fmla="*/ 273 w 455"/>
                <a:gd name="T23" fmla="*/ 434 h 462"/>
                <a:gd name="T24" fmla="*/ 273 w 455"/>
                <a:gd name="T25" fmla="*/ 442 h 462"/>
                <a:gd name="T26" fmla="*/ 244 w 455"/>
                <a:gd name="T27" fmla="*/ 453 h 462"/>
                <a:gd name="T28" fmla="*/ 7 w 455"/>
                <a:gd name="T29" fmla="*/ 410 h 462"/>
                <a:gd name="T30" fmla="*/ 7 w 455"/>
                <a:gd name="T31" fmla="*/ 405 h 462"/>
                <a:gd name="T32" fmla="*/ 41 w 455"/>
                <a:gd name="T33" fmla="*/ 394 h 462"/>
                <a:gd name="T34" fmla="*/ 44 w 455"/>
                <a:gd name="T35" fmla="*/ 396 h 462"/>
                <a:gd name="T36" fmla="*/ 37 w 455"/>
                <a:gd name="T37" fmla="*/ 389 h 462"/>
                <a:gd name="T38" fmla="*/ 0 w 455"/>
                <a:gd name="T39" fmla="*/ 399 h 462"/>
                <a:gd name="T40" fmla="*/ 0 w 455"/>
                <a:gd name="T41" fmla="*/ 416 h 462"/>
                <a:gd name="T42" fmla="*/ 244 w 455"/>
                <a:gd name="T43" fmla="*/ 461 h 462"/>
                <a:gd name="T44" fmla="*/ 284 w 455"/>
                <a:gd name="T45" fmla="*/ 442 h 462"/>
                <a:gd name="T46" fmla="*/ 284 w 455"/>
                <a:gd name="T47" fmla="*/ 431 h 462"/>
                <a:gd name="T48" fmla="*/ 240 w 455"/>
                <a:gd name="T49" fmla="*/ 421 h 462"/>
                <a:gd name="T50" fmla="*/ 347 w 455"/>
                <a:gd name="T51" fmla="*/ 389 h 462"/>
                <a:gd name="T52" fmla="*/ 432 w 455"/>
                <a:gd name="T53" fmla="*/ 394 h 462"/>
                <a:gd name="T54" fmla="*/ 454 w 455"/>
                <a:gd name="T55" fmla="*/ 386 h 462"/>
                <a:gd name="T56" fmla="*/ 454 w 455"/>
                <a:gd name="T57" fmla="*/ 378 h 462"/>
                <a:gd name="T58" fmla="*/ 410 w 455"/>
                <a:gd name="T59" fmla="*/ 367 h 462"/>
                <a:gd name="T60" fmla="*/ 417 w 455"/>
                <a:gd name="T61" fmla="*/ 367 h 462"/>
                <a:gd name="T62" fmla="*/ 417 w 455"/>
                <a:gd name="T63" fmla="*/ 24 h 462"/>
                <a:gd name="T64" fmla="*/ 170 w 455"/>
                <a:gd name="T65" fmla="*/ 0 h 462"/>
                <a:gd name="T66" fmla="*/ 37 w 455"/>
                <a:gd name="T67" fmla="*/ 3 h 462"/>
                <a:gd name="T68" fmla="*/ 37 w 455"/>
                <a:gd name="T69" fmla="*/ 389 h 462"/>
                <a:gd name="T70" fmla="*/ 44 w 455"/>
                <a:gd name="T71" fmla="*/ 394 h 46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55"/>
                <a:gd name="T109" fmla="*/ 0 h 462"/>
                <a:gd name="T110" fmla="*/ 455 w 455"/>
                <a:gd name="T111" fmla="*/ 462 h 46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55" h="462">
                  <a:moveTo>
                    <a:pt x="44" y="394"/>
                  </a:moveTo>
                  <a:lnTo>
                    <a:pt x="44" y="8"/>
                  </a:lnTo>
                  <a:lnTo>
                    <a:pt x="170" y="3"/>
                  </a:lnTo>
                  <a:lnTo>
                    <a:pt x="407" y="27"/>
                  </a:lnTo>
                  <a:lnTo>
                    <a:pt x="407" y="364"/>
                  </a:lnTo>
                  <a:lnTo>
                    <a:pt x="388" y="370"/>
                  </a:lnTo>
                  <a:lnTo>
                    <a:pt x="447" y="381"/>
                  </a:lnTo>
                  <a:lnTo>
                    <a:pt x="447" y="386"/>
                  </a:lnTo>
                  <a:lnTo>
                    <a:pt x="428" y="389"/>
                  </a:lnTo>
                  <a:lnTo>
                    <a:pt x="344" y="383"/>
                  </a:lnTo>
                  <a:lnTo>
                    <a:pt x="207" y="421"/>
                  </a:lnTo>
                  <a:lnTo>
                    <a:pt x="273" y="434"/>
                  </a:lnTo>
                  <a:lnTo>
                    <a:pt x="273" y="442"/>
                  </a:lnTo>
                  <a:lnTo>
                    <a:pt x="244" y="453"/>
                  </a:lnTo>
                  <a:lnTo>
                    <a:pt x="7" y="410"/>
                  </a:lnTo>
                  <a:lnTo>
                    <a:pt x="7" y="405"/>
                  </a:lnTo>
                  <a:lnTo>
                    <a:pt x="41" y="394"/>
                  </a:lnTo>
                  <a:lnTo>
                    <a:pt x="44" y="396"/>
                  </a:lnTo>
                  <a:lnTo>
                    <a:pt x="37" y="389"/>
                  </a:lnTo>
                  <a:lnTo>
                    <a:pt x="0" y="399"/>
                  </a:lnTo>
                  <a:lnTo>
                    <a:pt x="0" y="416"/>
                  </a:lnTo>
                  <a:lnTo>
                    <a:pt x="244" y="461"/>
                  </a:lnTo>
                  <a:lnTo>
                    <a:pt x="284" y="442"/>
                  </a:lnTo>
                  <a:lnTo>
                    <a:pt x="284" y="431"/>
                  </a:lnTo>
                  <a:lnTo>
                    <a:pt x="240" y="421"/>
                  </a:lnTo>
                  <a:lnTo>
                    <a:pt x="347" y="389"/>
                  </a:lnTo>
                  <a:lnTo>
                    <a:pt x="432" y="394"/>
                  </a:lnTo>
                  <a:lnTo>
                    <a:pt x="454" y="386"/>
                  </a:lnTo>
                  <a:lnTo>
                    <a:pt x="454" y="378"/>
                  </a:lnTo>
                  <a:lnTo>
                    <a:pt x="410" y="367"/>
                  </a:lnTo>
                  <a:lnTo>
                    <a:pt x="417" y="367"/>
                  </a:lnTo>
                  <a:lnTo>
                    <a:pt x="417" y="24"/>
                  </a:lnTo>
                  <a:lnTo>
                    <a:pt x="170" y="0"/>
                  </a:lnTo>
                  <a:lnTo>
                    <a:pt x="37" y="3"/>
                  </a:lnTo>
                  <a:lnTo>
                    <a:pt x="37" y="389"/>
                  </a:lnTo>
                  <a:lnTo>
                    <a:pt x="44" y="394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12" name="Freeform 258" descr="70%"/>
            <p:cNvSpPr>
              <a:spLocks/>
            </p:cNvSpPr>
            <p:nvPr/>
          </p:nvSpPr>
          <p:spPr bwMode="auto">
            <a:xfrm>
              <a:off x="3960" y="2017"/>
              <a:ext cx="461" cy="466"/>
            </a:xfrm>
            <a:custGeom>
              <a:avLst/>
              <a:gdLst>
                <a:gd name="T0" fmla="*/ 45 w 461"/>
                <a:gd name="T1" fmla="*/ 397 h 466"/>
                <a:gd name="T2" fmla="*/ 45 w 461"/>
                <a:gd name="T3" fmla="*/ 8 h 466"/>
                <a:gd name="T4" fmla="*/ 173 w 461"/>
                <a:gd name="T5" fmla="*/ 3 h 466"/>
                <a:gd name="T6" fmla="*/ 412 w 461"/>
                <a:gd name="T7" fmla="*/ 27 h 466"/>
                <a:gd name="T8" fmla="*/ 412 w 461"/>
                <a:gd name="T9" fmla="*/ 368 h 466"/>
                <a:gd name="T10" fmla="*/ 393 w 461"/>
                <a:gd name="T11" fmla="*/ 373 h 466"/>
                <a:gd name="T12" fmla="*/ 453 w 461"/>
                <a:gd name="T13" fmla="*/ 384 h 466"/>
                <a:gd name="T14" fmla="*/ 453 w 461"/>
                <a:gd name="T15" fmla="*/ 389 h 466"/>
                <a:gd name="T16" fmla="*/ 434 w 461"/>
                <a:gd name="T17" fmla="*/ 392 h 466"/>
                <a:gd name="T18" fmla="*/ 348 w 461"/>
                <a:gd name="T19" fmla="*/ 386 h 466"/>
                <a:gd name="T20" fmla="*/ 210 w 461"/>
                <a:gd name="T21" fmla="*/ 424 h 466"/>
                <a:gd name="T22" fmla="*/ 277 w 461"/>
                <a:gd name="T23" fmla="*/ 438 h 466"/>
                <a:gd name="T24" fmla="*/ 277 w 461"/>
                <a:gd name="T25" fmla="*/ 446 h 466"/>
                <a:gd name="T26" fmla="*/ 248 w 461"/>
                <a:gd name="T27" fmla="*/ 457 h 466"/>
                <a:gd name="T28" fmla="*/ 7 w 461"/>
                <a:gd name="T29" fmla="*/ 414 h 466"/>
                <a:gd name="T30" fmla="*/ 7 w 461"/>
                <a:gd name="T31" fmla="*/ 408 h 466"/>
                <a:gd name="T32" fmla="*/ 42 w 461"/>
                <a:gd name="T33" fmla="*/ 397 h 466"/>
                <a:gd name="T34" fmla="*/ 45 w 461"/>
                <a:gd name="T35" fmla="*/ 400 h 466"/>
                <a:gd name="T36" fmla="*/ 37 w 461"/>
                <a:gd name="T37" fmla="*/ 392 h 466"/>
                <a:gd name="T38" fmla="*/ 0 w 461"/>
                <a:gd name="T39" fmla="*/ 403 h 466"/>
                <a:gd name="T40" fmla="*/ 0 w 461"/>
                <a:gd name="T41" fmla="*/ 419 h 466"/>
                <a:gd name="T42" fmla="*/ 248 w 461"/>
                <a:gd name="T43" fmla="*/ 465 h 466"/>
                <a:gd name="T44" fmla="*/ 288 w 461"/>
                <a:gd name="T45" fmla="*/ 446 h 466"/>
                <a:gd name="T46" fmla="*/ 288 w 461"/>
                <a:gd name="T47" fmla="*/ 435 h 466"/>
                <a:gd name="T48" fmla="*/ 243 w 461"/>
                <a:gd name="T49" fmla="*/ 424 h 466"/>
                <a:gd name="T50" fmla="*/ 352 w 461"/>
                <a:gd name="T51" fmla="*/ 392 h 466"/>
                <a:gd name="T52" fmla="*/ 438 w 461"/>
                <a:gd name="T53" fmla="*/ 397 h 466"/>
                <a:gd name="T54" fmla="*/ 460 w 461"/>
                <a:gd name="T55" fmla="*/ 389 h 466"/>
                <a:gd name="T56" fmla="*/ 460 w 461"/>
                <a:gd name="T57" fmla="*/ 381 h 466"/>
                <a:gd name="T58" fmla="*/ 415 w 461"/>
                <a:gd name="T59" fmla="*/ 370 h 466"/>
                <a:gd name="T60" fmla="*/ 423 w 461"/>
                <a:gd name="T61" fmla="*/ 370 h 466"/>
                <a:gd name="T62" fmla="*/ 423 w 461"/>
                <a:gd name="T63" fmla="*/ 24 h 466"/>
                <a:gd name="T64" fmla="*/ 173 w 461"/>
                <a:gd name="T65" fmla="*/ 0 h 466"/>
                <a:gd name="T66" fmla="*/ 37 w 461"/>
                <a:gd name="T67" fmla="*/ 3 h 466"/>
                <a:gd name="T68" fmla="*/ 37 w 461"/>
                <a:gd name="T69" fmla="*/ 392 h 466"/>
                <a:gd name="T70" fmla="*/ 45 w 461"/>
                <a:gd name="T71" fmla="*/ 397 h 46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61"/>
                <a:gd name="T109" fmla="*/ 0 h 466"/>
                <a:gd name="T110" fmla="*/ 461 w 461"/>
                <a:gd name="T111" fmla="*/ 466 h 46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61" h="466">
                  <a:moveTo>
                    <a:pt x="45" y="397"/>
                  </a:moveTo>
                  <a:lnTo>
                    <a:pt x="45" y="8"/>
                  </a:lnTo>
                  <a:lnTo>
                    <a:pt x="173" y="3"/>
                  </a:lnTo>
                  <a:lnTo>
                    <a:pt x="412" y="27"/>
                  </a:lnTo>
                  <a:lnTo>
                    <a:pt x="412" y="368"/>
                  </a:lnTo>
                  <a:lnTo>
                    <a:pt x="393" y="373"/>
                  </a:lnTo>
                  <a:lnTo>
                    <a:pt x="453" y="384"/>
                  </a:lnTo>
                  <a:lnTo>
                    <a:pt x="453" y="389"/>
                  </a:lnTo>
                  <a:lnTo>
                    <a:pt x="434" y="392"/>
                  </a:lnTo>
                  <a:lnTo>
                    <a:pt x="348" y="386"/>
                  </a:lnTo>
                  <a:lnTo>
                    <a:pt x="210" y="424"/>
                  </a:lnTo>
                  <a:lnTo>
                    <a:pt x="277" y="438"/>
                  </a:lnTo>
                  <a:lnTo>
                    <a:pt x="277" y="446"/>
                  </a:lnTo>
                  <a:lnTo>
                    <a:pt x="248" y="457"/>
                  </a:lnTo>
                  <a:lnTo>
                    <a:pt x="7" y="414"/>
                  </a:lnTo>
                  <a:lnTo>
                    <a:pt x="7" y="408"/>
                  </a:lnTo>
                  <a:lnTo>
                    <a:pt x="42" y="397"/>
                  </a:lnTo>
                  <a:lnTo>
                    <a:pt x="45" y="400"/>
                  </a:lnTo>
                  <a:lnTo>
                    <a:pt x="37" y="392"/>
                  </a:lnTo>
                  <a:lnTo>
                    <a:pt x="0" y="403"/>
                  </a:lnTo>
                  <a:lnTo>
                    <a:pt x="0" y="419"/>
                  </a:lnTo>
                  <a:lnTo>
                    <a:pt x="248" y="465"/>
                  </a:lnTo>
                  <a:lnTo>
                    <a:pt x="288" y="446"/>
                  </a:lnTo>
                  <a:lnTo>
                    <a:pt x="288" y="435"/>
                  </a:lnTo>
                  <a:lnTo>
                    <a:pt x="243" y="424"/>
                  </a:lnTo>
                  <a:lnTo>
                    <a:pt x="352" y="392"/>
                  </a:lnTo>
                  <a:lnTo>
                    <a:pt x="438" y="397"/>
                  </a:lnTo>
                  <a:lnTo>
                    <a:pt x="460" y="389"/>
                  </a:lnTo>
                  <a:lnTo>
                    <a:pt x="460" y="381"/>
                  </a:lnTo>
                  <a:lnTo>
                    <a:pt x="415" y="370"/>
                  </a:lnTo>
                  <a:lnTo>
                    <a:pt x="423" y="370"/>
                  </a:lnTo>
                  <a:lnTo>
                    <a:pt x="423" y="24"/>
                  </a:lnTo>
                  <a:lnTo>
                    <a:pt x="173" y="0"/>
                  </a:lnTo>
                  <a:lnTo>
                    <a:pt x="37" y="3"/>
                  </a:lnTo>
                  <a:lnTo>
                    <a:pt x="37" y="392"/>
                  </a:lnTo>
                  <a:lnTo>
                    <a:pt x="45" y="397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13" name="Freeform 259" descr="70%"/>
            <p:cNvSpPr>
              <a:spLocks/>
            </p:cNvSpPr>
            <p:nvPr/>
          </p:nvSpPr>
          <p:spPr bwMode="auto">
            <a:xfrm>
              <a:off x="4016" y="2363"/>
              <a:ext cx="95" cy="32"/>
            </a:xfrm>
            <a:custGeom>
              <a:avLst/>
              <a:gdLst>
                <a:gd name="T0" fmla="*/ 94 w 95"/>
                <a:gd name="T1" fmla="*/ 12 h 32"/>
                <a:gd name="T2" fmla="*/ 94 w 95"/>
                <a:gd name="T3" fmla="*/ 31 h 32"/>
                <a:gd name="T4" fmla="*/ 0 w 95"/>
                <a:gd name="T5" fmla="*/ 19 h 32"/>
                <a:gd name="T6" fmla="*/ 0 w 95"/>
                <a:gd name="T7" fmla="*/ 0 h 32"/>
                <a:gd name="T8" fmla="*/ 94 w 95"/>
                <a:gd name="T9" fmla="*/ 12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5"/>
                <a:gd name="T16" fmla="*/ 0 h 32"/>
                <a:gd name="T17" fmla="*/ 95 w 95"/>
                <a:gd name="T18" fmla="*/ 32 h 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5" h="32">
                  <a:moveTo>
                    <a:pt x="94" y="12"/>
                  </a:moveTo>
                  <a:lnTo>
                    <a:pt x="94" y="31"/>
                  </a:lnTo>
                  <a:lnTo>
                    <a:pt x="0" y="19"/>
                  </a:lnTo>
                  <a:lnTo>
                    <a:pt x="0" y="0"/>
                  </a:lnTo>
                  <a:lnTo>
                    <a:pt x="94" y="12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14" name="Freeform 260" descr="70%"/>
            <p:cNvSpPr>
              <a:spLocks/>
            </p:cNvSpPr>
            <p:nvPr/>
          </p:nvSpPr>
          <p:spPr bwMode="auto">
            <a:xfrm>
              <a:off x="4016" y="2363"/>
              <a:ext cx="102" cy="36"/>
            </a:xfrm>
            <a:custGeom>
              <a:avLst/>
              <a:gdLst>
                <a:gd name="T0" fmla="*/ 101 w 102"/>
                <a:gd name="T1" fmla="*/ 13 h 36"/>
                <a:gd name="T2" fmla="*/ 101 w 102"/>
                <a:gd name="T3" fmla="*/ 35 h 36"/>
                <a:gd name="T4" fmla="*/ 0 w 102"/>
                <a:gd name="T5" fmla="*/ 22 h 36"/>
                <a:gd name="T6" fmla="*/ 0 w 102"/>
                <a:gd name="T7" fmla="*/ 0 h 36"/>
                <a:gd name="T8" fmla="*/ 101 w 102"/>
                <a:gd name="T9" fmla="*/ 13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36"/>
                <a:gd name="T17" fmla="*/ 102 w 102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36">
                  <a:moveTo>
                    <a:pt x="101" y="13"/>
                  </a:moveTo>
                  <a:lnTo>
                    <a:pt x="101" y="35"/>
                  </a:lnTo>
                  <a:lnTo>
                    <a:pt x="0" y="22"/>
                  </a:lnTo>
                  <a:lnTo>
                    <a:pt x="0" y="0"/>
                  </a:lnTo>
                  <a:lnTo>
                    <a:pt x="101" y="13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15" name="Freeform 261" descr="70%"/>
            <p:cNvSpPr>
              <a:spLocks/>
            </p:cNvSpPr>
            <p:nvPr/>
          </p:nvSpPr>
          <p:spPr bwMode="auto">
            <a:xfrm>
              <a:off x="4016" y="2333"/>
              <a:ext cx="95" cy="29"/>
            </a:xfrm>
            <a:custGeom>
              <a:avLst/>
              <a:gdLst>
                <a:gd name="T0" fmla="*/ 0 w 95"/>
                <a:gd name="T1" fmla="*/ 19 h 29"/>
                <a:gd name="T2" fmla="*/ 0 w 95"/>
                <a:gd name="T3" fmla="*/ 0 h 29"/>
                <a:gd name="T4" fmla="*/ 94 w 95"/>
                <a:gd name="T5" fmla="*/ 9 h 29"/>
                <a:gd name="T6" fmla="*/ 94 w 95"/>
                <a:gd name="T7" fmla="*/ 28 h 29"/>
                <a:gd name="T8" fmla="*/ 0 w 95"/>
                <a:gd name="T9" fmla="*/ 19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5"/>
                <a:gd name="T16" fmla="*/ 0 h 29"/>
                <a:gd name="T17" fmla="*/ 95 w 95"/>
                <a:gd name="T18" fmla="*/ 29 h 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5" h="29">
                  <a:moveTo>
                    <a:pt x="0" y="19"/>
                  </a:moveTo>
                  <a:lnTo>
                    <a:pt x="0" y="0"/>
                  </a:lnTo>
                  <a:lnTo>
                    <a:pt x="94" y="9"/>
                  </a:lnTo>
                  <a:lnTo>
                    <a:pt x="94" y="28"/>
                  </a:lnTo>
                  <a:lnTo>
                    <a:pt x="0" y="19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16" name="Freeform 262" descr="70%"/>
            <p:cNvSpPr>
              <a:spLocks/>
            </p:cNvSpPr>
            <p:nvPr/>
          </p:nvSpPr>
          <p:spPr bwMode="auto">
            <a:xfrm>
              <a:off x="4016" y="2333"/>
              <a:ext cx="102" cy="34"/>
            </a:xfrm>
            <a:custGeom>
              <a:avLst/>
              <a:gdLst>
                <a:gd name="T0" fmla="*/ 0 w 102"/>
                <a:gd name="T1" fmla="*/ 22 h 34"/>
                <a:gd name="T2" fmla="*/ 0 w 102"/>
                <a:gd name="T3" fmla="*/ 0 h 34"/>
                <a:gd name="T4" fmla="*/ 101 w 102"/>
                <a:gd name="T5" fmla="*/ 11 h 34"/>
                <a:gd name="T6" fmla="*/ 101 w 102"/>
                <a:gd name="T7" fmla="*/ 33 h 34"/>
                <a:gd name="T8" fmla="*/ 0 w 102"/>
                <a:gd name="T9" fmla="*/ 22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34"/>
                <a:gd name="T17" fmla="*/ 102 w 102"/>
                <a:gd name="T18" fmla="*/ 34 h 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34">
                  <a:moveTo>
                    <a:pt x="0" y="22"/>
                  </a:moveTo>
                  <a:lnTo>
                    <a:pt x="0" y="0"/>
                  </a:lnTo>
                  <a:lnTo>
                    <a:pt x="101" y="11"/>
                  </a:lnTo>
                  <a:lnTo>
                    <a:pt x="101" y="33"/>
                  </a:lnTo>
                  <a:lnTo>
                    <a:pt x="0" y="22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17" name="Freeform 263" descr="70%"/>
            <p:cNvSpPr>
              <a:spLocks/>
            </p:cNvSpPr>
            <p:nvPr/>
          </p:nvSpPr>
          <p:spPr bwMode="auto">
            <a:xfrm>
              <a:off x="4016" y="2033"/>
              <a:ext cx="95" cy="297"/>
            </a:xfrm>
            <a:custGeom>
              <a:avLst/>
              <a:gdLst>
                <a:gd name="T0" fmla="*/ 94 w 95"/>
                <a:gd name="T1" fmla="*/ 0 h 297"/>
                <a:gd name="T2" fmla="*/ 0 w 95"/>
                <a:gd name="T3" fmla="*/ 2 h 297"/>
                <a:gd name="T4" fmla="*/ 0 w 95"/>
                <a:gd name="T5" fmla="*/ 285 h 297"/>
                <a:gd name="T6" fmla="*/ 94 w 95"/>
                <a:gd name="T7" fmla="*/ 296 h 297"/>
                <a:gd name="T8" fmla="*/ 94 w 95"/>
                <a:gd name="T9" fmla="*/ 0 h 2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5"/>
                <a:gd name="T16" fmla="*/ 0 h 297"/>
                <a:gd name="T17" fmla="*/ 95 w 95"/>
                <a:gd name="T18" fmla="*/ 297 h 29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5" h="297">
                  <a:moveTo>
                    <a:pt x="94" y="0"/>
                  </a:moveTo>
                  <a:lnTo>
                    <a:pt x="0" y="2"/>
                  </a:lnTo>
                  <a:lnTo>
                    <a:pt x="0" y="285"/>
                  </a:lnTo>
                  <a:lnTo>
                    <a:pt x="94" y="296"/>
                  </a:lnTo>
                  <a:lnTo>
                    <a:pt x="94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18" name="Freeform 264" descr="70%"/>
            <p:cNvSpPr>
              <a:spLocks/>
            </p:cNvSpPr>
            <p:nvPr/>
          </p:nvSpPr>
          <p:spPr bwMode="auto">
            <a:xfrm>
              <a:off x="4016" y="2033"/>
              <a:ext cx="102" cy="301"/>
            </a:xfrm>
            <a:custGeom>
              <a:avLst/>
              <a:gdLst>
                <a:gd name="T0" fmla="*/ 101 w 102"/>
                <a:gd name="T1" fmla="*/ 0 h 301"/>
                <a:gd name="T2" fmla="*/ 0 w 102"/>
                <a:gd name="T3" fmla="*/ 2 h 301"/>
                <a:gd name="T4" fmla="*/ 0 w 102"/>
                <a:gd name="T5" fmla="*/ 289 h 301"/>
                <a:gd name="T6" fmla="*/ 101 w 102"/>
                <a:gd name="T7" fmla="*/ 300 h 301"/>
                <a:gd name="T8" fmla="*/ 101 w 102"/>
                <a:gd name="T9" fmla="*/ 0 h 3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301"/>
                <a:gd name="T17" fmla="*/ 102 w 102"/>
                <a:gd name="T18" fmla="*/ 301 h 30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301">
                  <a:moveTo>
                    <a:pt x="101" y="0"/>
                  </a:moveTo>
                  <a:lnTo>
                    <a:pt x="0" y="2"/>
                  </a:lnTo>
                  <a:lnTo>
                    <a:pt x="0" y="289"/>
                  </a:lnTo>
                  <a:lnTo>
                    <a:pt x="101" y="300"/>
                  </a:lnTo>
                  <a:lnTo>
                    <a:pt x="101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19" name="Freeform 265" descr="70%"/>
            <p:cNvSpPr>
              <a:spLocks/>
            </p:cNvSpPr>
            <p:nvPr/>
          </p:nvSpPr>
          <p:spPr bwMode="auto">
            <a:xfrm>
              <a:off x="4034" y="2183"/>
              <a:ext cx="71" cy="114"/>
            </a:xfrm>
            <a:custGeom>
              <a:avLst/>
              <a:gdLst>
                <a:gd name="T0" fmla="*/ 0 w 71"/>
                <a:gd name="T1" fmla="*/ 0 h 114"/>
                <a:gd name="T2" fmla="*/ 0 w 71"/>
                <a:gd name="T3" fmla="*/ 106 h 114"/>
                <a:gd name="T4" fmla="*/ 70 w 71"/>
                <a:gd name="T5" fmla="*/ 113 h 114"/>
                <a:gd name="T6" fmla="*/ 70 w 71"/>
                <a:gd name="T7" fmla="*/ 2 h 114"/>
                <a:gd name="T8" fmla="*/ 0 w 71"/>
                <a:gd name="T9" fmla="*/ 0 h 1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"/>
                <a:gd name="T16" fmla="*/ 0 h 114"/>
                <a:gd name="T17" fmla="*/ 71 w 71"/>
                <a:gd name="T18" fmla="*/ 114 h 1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" h="114">
                  <a:moveTo>
                    <a:pt x="0" y="0"/>
                  </a:moveTo>
                  <a:lnTo>
                    <a:pt x="0" y="106"/>
                  </a:lnTo>
                  <a:lnTo>
                    <a:pt x="70" y="113"/>
                  </a:lnTo>
                  <a:lnTo>
                    <a:pt x="70" y="2"/>
                  </a:lnTo>
                  <a:lnTo>
                    <a:pt x="0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20" name="Freeform 266" descr="70%"/>
            <p:cNvSpPr>
              <a:spLocks/>
            </p:cNvSpPr>
            <p:nvPr/>
          </p:nvSpPr>
          <p:spPr bwMode="auto">
            <a:xfrm>
              <a:off x="4034" y="2183"/>
              <a:ext cx="77" cy="119"/>
            </a:xfrm>
            <a:custGeom>
              <a:avLst/>
              <a:gdLst>
                <a:gd name="T0" fmla="*/ 0 w 77"/>
                <a:gd name="T1" fmla="*/ 0 h 119"/>
                <a:gd name="T2" fmla="*/ 0 w 77"/>
                <a:gd name="T3" fmla="*/ 110 h 119"/>
                <a:gd name="T4" fmla="*/ 76 w 77"/>
                <a:gd name="T5" fmla="*/ 118 h 119"/>
                <a:gd name="T6" fmla="*/ 76 w 77"/>
                <a:gd name="T7" fmla="*/ 2 h 119"/>
                <a:gd name="T8" fmla="*/ 0 w 77"/>
                <a:gd name="T9" fmla="*/ 0 h 1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7"/>
                <a:gd name="T16" fmla="*/ 0 h 119"/>
                <a:gd name="T17" fmla="*/ 77 w 77"/>
                <a:gd name="T18" fmla="*/ 119 h 1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7" h="119">
                  <a:moveTo>
                    <a:pt x="0" y="0"/>
                  </a:moveTo>
                  <a:lnTo>
                    <a:pt x="0" y="110"/>
                  </a:lnTo>
                  <a:lnTo>
                    <a:pt x="76" y="118"/>
                  </a:lnTo>
                  <a:lnTo>
                    <a:pt x="76" y="2"/>
                  </a:lnTo>
                  <a:lnTo>
                    <a:pt x="0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21" name="Freeform 267" descr="70%"/>
            <p:cNvSpPr>
              <a:spLocks/>
            </p:cNvSpPr>
            <p:nvPr/>
          </p:nvSpPr>
          <p:spPr bwMode="auto">
            <a:xfrm>
              <a:off x="4042" y="2101"/>
              <a:ext cx="58" cy="3"/>
            </a:xfrm>
            <a:custGeom>
              <a:avLst/>
              <a:gdLst>
                <a:gd name="T0" fmla="*/ 57 w 58"/>
                <a:gd name="T1" fmla="*/ 0 h 3"/>
                <a:gd name="T2" fmla="*/ 4 w 58"/>
                <a:gd name="T3" fmla="*/ 0 h 3"/>
                <a:gd name="T4" fmla="*/ 0 w 58"/>
                <a:gd name="T5" fmla="*/ 1 h 3"/>
                <a:gd name="T6" fmla="*/ 20 w 58"/>
                <a:gd name="T7" fmla="*/ 1 h 3"/>
                <a:gd name="T8" fmla="*/ 20 w 58"/>
                <a:gd name="T9" fmla="*/ 2 h 3"/>
                <a:gd name="T10" fmla="*/ 40 w 58"/>
                <a:gd name="T11" fmla="*/ 2 h 3"/>
                <a:gd name="T12" fmla="*/ 40 w 58"/>
                <a:gd name="T13" fmla="*/ 1 h 3"/>
                <a:gd name="T14" fmla="*/ 57 w 58"/>
                <a:gd name="T15" fmla="*/ 1 h 3"/>
                <a:gd name="T16" fmla="*/ 57 w 58"/>
                <a:gd name="T17" fmla="*/ 0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8"/>
                <a:gd name="T28" fmla="*/ 0 h 3"/>
                <a:gd name="T29" fmla="*/ 58 w 58"/>
                <a:gd name="T30" fmla="*/ 3 h 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8" h="3">
                  <a:moveTo>
                    <a:pt x="57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20" y="1"/>
                  </a:lnTo>
                  <a:lnTo>
                    <a:pt x="20" y="2"/>
                  </a:lnTo>
                  <a:lnTo>
                    <a:pt x="40" y="2"/>
                  </a:lnTo>
                  <a:lnTo>
                    <a:pt x="40" y="1"/>
                  </a:lnTo>
                  <a:lnTo>
                    <a:pt x="57" y="1"/>
                  </a:lnTo>
                  <a:lnTo>
                    <a:pt x="57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22" name="Freeform 268" descr="70%"/>
            <p:cNvSpPr>
              <a:spLocks/>
            </p:cNvSpPr>
            <p:nvPr/>
          </p:nvSpPr>
          <p:spPr bwMode="auto">
            <a:xfrm>
              <a:off x="4042" y="2101"/>
              <a:ext cx="65" cy="7"/>
            </a:xfrm>
            <a:custGeom>
              <a:avLst/>
              <a:gdLst>
                <a:gd name="T0" fmla="*/ 64 w 65"/>
                <a:gd name="T1" fmla="*/ 0 h 7"/>
                <a:gd name="T2" fmla="*/ 4 w 65"/>
                <a:gd name="T3" fmla="*/ 0 h 7"/>
                <a:gd name="T4" fmla="*/ 0 w 65"/>
                <a:gd name="T5" fmla="*/ 3 h 7"/>
                <a:gd name="T6" fmla="*/ 23 w 65"/>
                <a:gd name="T7" fmla="*/ 3 h 7"/>
                <a:gd name="T8" fmla="*/ 23 w 65"/>
                <a:gd name="T9" fmla="*/ 6 h 7"/>
                <a:gd name="T10" fmla="*/ 45 w 65"/>
                <a:gd name="T11" fmla="*/ 6 h 7"/>
                <a:gd name="T12" fmla="*/ 45 w 65"/>
                <a:gd name="T13" fmla="*/ 3 h 7"/>
                <a:gd name="T14" fmla="*/ 64 w 65"/>
                <a:gd name="T15" fmla="*/ 3 h 7"/>
                <a:gd name="T16" fmla="*/ 64 w 65"/>
                <a:gd name="T17" fmla="*/ 0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5"/>
                <a:gd name="T28" fmla="*/ 0 h 7"/>
                <a:gd name="T29" fmla="*/ 65 w 65"/>
                <a:gd name="T30" fmla="*/ 7 h 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5" h="7">
                  <a:moveTo>
                    <a:pt x="64" y="0"/>
                  </a:moveTo>
                  <a:lnTo>
                    <a:pt x="4" y="0"/>
                  </a:lnTo>
                  <a:lnTo>
                    <a:pt x="0" y="3"/>
                  </a:lnTo>
                  <a:lnTo>
                    <a:pt x="23" y="3"/>
                  </a:lnTo>
                  <a:lnTo>
                    <a:pt x="23" y="6"/>
                  </a:lnTo>
                  <a:lnTo>
                    <a:pt x="45" y="6"/>
                  </a:lnTo>
                  <a:lnTo>
                    <a:pt x="45" y="3"/>
                  </a:lnTo>
                  <a:lnTo>
                    <a:pt x="64" y="3"/>
                  </a:lnTo>
                  <a:lnTo>
                    <a:pt x="64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23" name="Freeform 269" descr="70%"/>
            <p:cNvSpPr>
              <a:spLocks/>
            </p:cNvSpPr>
            <p:nvPr/>
          </p:nvSpPr>
          <p:spPr bwMode="auto">
            <a:xfrm>
              <a:off x="4095" y="2112"/>
              <a:ext cx="5" cy="2"/>
            </a:xfrm>
            <a:custGeom>
              <a:avLst/>
              <a:gdLst>
                <a:gd name="T0" fmla="*/ 0 w 5"/>
                <a:gd name="T1" fmla="*/ 0 h 2"/>
                <a:gd name="T2" fmla="*/ 0 w 5"/>
                <a:gd name="T3" fmla="*/ 1 h 2"/>
                <a:gd name="T4" fmla="*/ 4 w 5"/>
                <a:gd name="T5" fmla="*/ 1 h 2"/>
                <a:gd name="T6" fmla="*/ 4 w 5"/>
                <a:gd name="T7" fmla="*/ 0 h 2"/>
                <a:gd name="T8" fmla="*/ 0 w 5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2"/>
                <a:gd name="T17" fmla="*/ 5 w 5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2">
                  <a:moveTo>
                    <a:pt x="0" y="0"/>
                  </a:moveTo>
                  <a:lnTo>
                    <a:pt x="0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0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24" name="Freeform 270" descr="70%"/>
            <p:cNvSpPr>
              <a:spLocks/>
            </p:cNvSpPr>
            <p:nvPr/>
          </p:nvSpPr>
          <p:spPr bwMode="auto">
            <a:xfrm>
              <a:off x="4095" y="2112"/>
              <a:ext cx="12" cy="6"/>
            </a:xfrm>
            <a:custGeom>
              <a:avLst/>
              <a:gdLst>
                <a:gd name="T0" fmla="*/ 0 w 12"/>
                <a:gd name="T1" fmla="*/ 0 h 6"/>
                <a:gd name="T2" fmla="*/ 0 w 12"/>
                <a:gd name="T3" fmla="*/ 5 h 6"/>
                <a:gd name="T4" fmla="*/ 11 w 12"/>
                <a:gd name="T5" fmla="*/ 5 h 6"/>
                <a:gd name="T6" fmla="*/ 11 w 12"/>
                <a:gd name="T7" fmla="*/ 0 h 6"/>
                <a:gd name="T8" fmla="*/ 0 w 12"/>
                <a:gd name="T9" fmla="*/ 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"/>
                <a:gd name="T16" fmla="*/ 0 h 6"/>
                <a:gd name="T17" fmla="*/ 12 w 12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" h="6">
                  <a:moveTo>
                    <a:pt x="0" y="0"/>
                  </a:moveTo>
                  <a:lnTo>
                    <a:pt x="0" y="5"/>
                  </a:lnTo>
                  <a:lnTo>
                    <a:pt x="11" y="5"/>
                  </a:lnTo>
                  <a:lnTo>
                    <a:pt x="11" y="0"/>
                  </a:lnTo>
                  <a:lnTo>
                    <a:pt x="0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25" name="Freeform 271" descr="70%"/>
            <p:cNvSpPr>
              <a:spLocks/>
            </p:cNvSpPr>
            <p:nvPr/>
          </p:nvSpPr>
          <p:spPr bwMode="auto">
            <a:xfrm>
              <a:off x="4104" y="2112"/>
              <a:ext cx="3" cy="2"/>
            </a:xfrm>
            <a:custGeom>
              <a:avLst/>
              <a:gdLst>
                <a:gd name="T0" fmla="*/ 2 w 3"/>
                <a:gd name="T1" fmla="*/ 0 h 2"/>
                <a:gd name="T2" fmla="*/ 0 w 3"/>
                <a:gd name="T3" fmla="*/ 0 h 2"/>
                <a:gd name="T4" fmla="*/ 0 w 3"/>
                <a:gd name="T5" fmla="*/ 1 h 2"/>
                <a:gd name="T6" fmla="*/ 2 w 3"/>
                <a:gd name="T7" fmla="*/ 1 h 2"/>
                <a:gd name="T8" fmla="*/ 2 w 3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2"/>
                <a:gd name="T17" fmla="*/ 3 w 3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2">
                  <a:moveTo>
                    <a:pt x="2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2" y="1"/>
                  </a:lnTo>
                  <a:lnTo>
                    <a:pt x="2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26" name="Freeform 272" descr="70%"/>
            <p:cNvSpPr>
              <a:spLocks/>
            </p:cNvSpPr>
            <p:nvPr/>
          </p:nvSpPr>
          <p:spPr bwMode="auto">
            <a:xfrm>
              <a:off x="4106" y="2112"/>
              <a:ext cx="5" cy="6"/>
            </a:xfrm>
            <a:custGeom>
              <a:avLst/>
              <a:gdLst>
                <a:gd name="T0" fmla="*/ 0 w 5"/>
                <a:gd name="T1" fmla="*/ 0 h 6"/>
                <a:gd name="T2" fmla="*/ 4 w 5"/>
                <a:gd name="T3" fmla="*/ 0 h 6"/>
                <a:gd name="T4" fmla="*/ 4 w 5"/>
                <a:gd name="T5" fmla="*/ 5 h 6"/>
                <a:gd name="T6" fmla="*/ 0 w 5"/>
                <a:gd name="T7" fmla="*/ 5 h 6"/>
                <a:gd name="T8" fmla="*/ 0 w 5"/>
                <a:gd name="T9" fmla="*/ 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6"/>
                <a:gd name="T17" fmla="*/ 5 w 5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6">
                  <a:moveTo>
                    <a:pt x="0" y="0"/>
                  </a:moveTo>
                  <a:lnTo>
                    <a:pt x="4" y="0"/>
                  </a:lnTo>
                  <a:lnTo>
                    <a:pt x="4" y="5"/>
                  </a:lnTo>
                  <a:lnTo>
                    <a:pt x="0" y="5"/>
                  </a:lnTo>
                  <a:lnTo>
                    <a:pt x="0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27" name="Freeform 273" descr="70%"/>
            <p:cNvSpPr>
              <a:spLocks/>
            </p:cNvSpPr>
            <p:nvPr/>
          </p:nvSpPr>
          <p:spPr bwMode="auto">
            <a:xfrm>
              <a:off x="4132" y="2020"/>
              <a:ext cx="235" cy="429"/>
            </a:xfrm>
            <a:custGeom>
              <a:avLst/>
              <a:gdLst>
                <a:gd name="T0" fmla="*/ 0 w 235"/>
                <a:gd name="T1" fmla="*/ 0 h 429"/>
                <a:gd name="T2" fmla="*/ 234 w 235"/>
                <a:gd name="T3" fmla="*/ 24 h 429"/>
                <a:gd name="T4" fmla="*/ 234 w 235"/>
                <a:gd name="T5" fmla="*/ 361 h 429"/>
                <a:gd name="T6" fmla="*/ 216 w 235"/>
                <a:gd name="T7" fmla="*/ 366 h 429"/>
                <a:gd name="T8" fmla="*/ 172 w 235"/>
                <a:gd name="T9" fmla="*/ 380 h 429"/>
                <a:gd name="T10" fmla="*/ 37 w 235"/>
                <a:gd name="T11" fmla="*/ 418 h 429"/>
                <a:gd name="T12" fmla="*/ 0 w 235"/>
                <a:gd name="T13" fmla="*/ 428 h 429"/>
                <a:gd name="T14" fmla="*/ 0 w 235"/>
                <a:gd name="T15" fmla="*/ 0 h 42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35"/>
                <a:gd name="T25" fmla="*/ 0 h 429"/>
                <a:gd name="T26" fmla="*/ 235 w 235"/>
                <a:gd name="T27" fmla="*/ 429 h 42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35" h="429">
                  <a:moveTo>
                    <a:pt x="0" y="0"/>
                  </a:moveTo>
                  <a:lnTo>
                    <a:pt x="234" y="24"/>
                  </a:lnTo>
                  <a:lnTo>
                    <a:pt x="234" y="361"/>
                  </a:lnTo>
                  <a:lnTo>
                    <a:pt x="216" y="366"/>
                  </a:lnTo>
                  <a:lnTo>
                    <a:pt x="172" y="380"/>
                  </a:lnTo>
                  <a:lnTo>
                    <a:pt x="37" y="418"/>
                  </a:lnTo>
                  <a:lnTo>
                    <a:pt x="0" y="428"/>
                  </a:lnTo>
                  <a:lnTo>
                    <a:pt x="0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28" name="Freeform 274" descr="70%"/>
            <p:cNvSpPr>
              <a:spLocks/>
            </p:cNvSpPr>
            <p:nvPr/>
          </p:nvSpPr>
          <p:spPr bwMode="auto">
            <a:xfrm>
              <a:off x="4132" y="2020"/>
              <a:ext cx="241" cy="433"/>
            </a:xfrm>
            <a:custGeom>
              <a:avLst/>
              <a:gdLst>
                <a:gd name="T0" fmla="*/ 0 w 241"/>
                <a:gd name="T1" fmla="*/ 0 h 433"/>
                <a:gd name="T2" fmla="*/ 240 w 241"/>
                <a:gd name="T3" fmla="*/ 24 h 433"/>
                <a:gd name="T4" fmla="*/ 240 w 241"/>
                <a:gd name="T5" fmla="*/ 365 h 433"/>
                <a:gd name="T6" fmla="*/ 221 w 241"/>
                <a:gd name="T7" fmla="*/ 370 h 433"/>
                <a:gd name="T8" fmla="*/ 176 w 241"/>
                <a:gd name="T9" fmla="*/ 383 h 433"/>
                <a:gd name="T10" fmla="*/ 38 w 241"/>
                <a:gd name="T11" fmla="*/ 421 h 433"/>
                <a:gd name="T12" fmla="*/ 0 w 241"/>
                <a:gd name="T13" fmla="*/ 432 h 433"/>
                <a:gd name="T14" fmla="*/ 0 w 241"/>
                <a:gd name="T15" fmla="*/ 0 h 4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1"/>
                <a:gd name="T25" fmla="*/ 0 h 433"/>
                <a:gd name="T26" fmla="*/ 241 w 241"/>
                <a:gd name="T27" fmla="*/ 433 h 43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1" h="433">
                  <a:moveTo>
                    <a:pt x="0" y="0"/>
                  </a:moveTo>
                  <a:lnTo>
                    <a:pt x="240" y="24"/>
                  </a:lnTo>
                  <a:lnTo>
                    <a:pt x="240" y="365"/>
                  </a:lnTo>
                  <a:lnTo>
                    <a:pt x="221" y="370"/>
                  </a:lnTo>
                  <a:lnTo>
                    <a:pt x="176" y="383"/>
                  </a:lnTo>
                  <a:lnTo>
                    <a:pt x="38" y="421"/>
                  </a:lnTo>
                  <a:lnTo>
                    <a:pt x="0" y="432"/>
                  </a:lnTo>
                  <a:lnTo>
                    <a:pt x="0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29" name="Freeform 275" descr="70%"/>
            <p:cNvSpPr>
              <a:spLocks/>
            </p:cNvSpPr>
            <p:nvPr/>
          </p:nvSpPr>
          <p:spPr bwMode="auto">
            <a:xfrm>
              <a:off x="3967" y="2426"/>
              <a:ext cx="264" cy="44"/>
            </a:xfrm>
            <a:custGeom>
              <a:avLst/>
              <a:gdLst>
                <a:gd name="T0" fmla="*/ 263 w 264"/>
                <a:gd name="T1" fmla="*/ 26 h 44"/>
                <a:gd name="T2" fmla="*/ 263 w 264"/>
                <a:gd name="T3" fmla="*/ 34 h 44"/>
                <a:gd name="T4" fmla="*/ 234 w 264"/>
                <a:gd name="T5" fmla="*/ 43 h 44"/>
                <a:gd name="T6" fmla="*/ 0 w 264"/>
                <a:gd name="T7" fmla="*/ 5 h 44"/>
                <a:gd name="T8" fmla="*/ 0 w 264"/>
                <a:gd name="T9" fmla="*/ 0 h 44"/>
                <a:gd name="T10" fmla="*/ 161 w 264"/>
                <a:gd name="T11" fmla="*/ 24 h 44"/>
                <a:gd name="T12" fmla="*/ 234 w 264"/>
                <a:gd name="T13" fmla="*/ 36 h 44"/>
                <a:gd name="T14" fmla="*/ 263 w 264"/>
                <a:gd name="T15" fmla="*/ 26 h 4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64"/>
                <a:gd name="T25" fmla="*/ 0 h 44"/>
                <a:gd name="T26" fmla="*/ 264 w 264"/>
                <a:gd name="T27" fmla="*/ 44 h 4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64" h="44">
                  <a:moveTo>
                    <a:pt x="263" y="26"/>
                  </a:moveTo>
                  <a:lnTo>
                    <a:pt x="263" y="34"/>
                  </a:lnTo>
                  <a:lnTo>
                    <a:pt x="234" y="43"/>
                  </a:lnTo>
                  <a:lnTo>
                    <a:pt x="0" y="5"/>
                  </a:lnTo>
                  <a:lnTo>
                    <a:pt x="0" y="0"/>
                  </a:lnTo>
                  <a:lnTo>
                    <a:pt x="161" y="24"/>
                  </a:lnTo>
                  <a:lnTo>
                    <a:pt x="234" y="36"/>
                  </a:lnTo>
                  <a:lnTo>
                    <a:pt x="263" y="26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30" name="Freeform 276" descr="70%"/>
            <p:cNvSpPr>
              <a:spLocks/>
            </p:cNvSpPr>
            <p:nvPr/>
          </p:nvSpPr>
          <p:spPr bwMode="auto">
            <a:xfrm>
              <a:off x="3967" y="2426"/>
              <a:ext cx="271" cy="50"/>
            </a:xfrm>
            <a:custGeom>
              <a:avLst/>
              <a:gdLst>
                <a:gd name="T0" fmla="*/ 270 w 271"/>
                <a:gd name="T1" fmla="*/ 30 h 50"/>
                <a:gd name="T2" fmla="*/ 270 w 271"/>
                <a:gd name="T3" fmla="*/ 38 h 50"/>
                <a:gd name="T4" fmla="*/ 241 w 271"/>
                <a:gd name="T5" fmla="*/ 49 h 50"/>
                <a:gd name="T6" fmla="*/ 0 w 271"/>
                <a:gd name="T7" fmla="*/ 6 h 50"/>
                <a:gd name="T8" fmla="*/ 0 w 271"/>
                <a:gd name="T9" fmla="*/ 0 h 50"/>
                <a:gd name="T10" fmla="*/ 166 w 271"/>
                <a:gd name="T11" fmla="*/ 27 h 50"/>
                <a:gd name="T12" fmla="*/ 241 w 271"/>
                <a:gd name="T13" fmla="*/ 41 h 50"/>
                <a:gd name="T14" fmla="*/ 270 w 271"/>
                <a:gd name="T15" fmla="*/ 30 h 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71"/>
                <a:gd name="T25" fmla="*/ 0 h 50"/>
                <a:gd name="T26" fmla="*/ 271 w 271"/>
                <a:gd name="T27" fmla="*/ 50 h 5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71" h="50">
                  <a:moveTo>
                    <a:pt x="270" y="30"/>
                  </a:moveTo>
                  <a:lnTo>
                    <a:pt x="270" y="38"/>
                  </a:lnTo>
                  <a:lnTo>
                    <a:pt x="241" y="49"/>
                  </a:lnTo>
                  <a:lnTo>
                    <a:pt x="0" y="6"/>
                  </a:lnTo>
                  <a:lnTo>
                    <a:pt x="0" y="0"/>
                  </a:lnTo>
                  <a:lnTo>
                    <a:pt x="166" y="27"/>
                  </a:lnTo>
                  <a:lnTo>
                    <a:pt x="241" y="41"/>
                  </a:lnTo>
                  <a:lnTo>
                    <a:pt x="270" y="3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31" name="Freeform 277" descr="70%"/>
            <p:cNvSpPr>
              <a:spLocks/>
            </p:cNvSpPr>
            <p:nvPr/>
          </p:nvSpPr>
          <p:spPr bwMode="auto">
            <a:xfrm>
              <a:off x="4162" y="2207"/>
              <a:ext cx="3" cy="67"/>
            </a:xfrm>
            <a:custGeom>
              <a:avLst/>
              <a:gdLst>
                <a:gd name="T0" fmla="*/ 0 w 3"/>
                <a:gd name="T1" fmla="*/ 0 h 67"/>
                <a:gd name="T2" fmla="*/ 2 w 3"/>
                <a:gd name="T3" fmla="*/ 0 h 67"/>
                <a:gd name="T4" fmla="*/ 2 w 3"/>
                <a:gd name="T5" fmla="*/ 66 h 67"/>
                <a:gd name="T6" fmla="*/ 0 w 3"/>
                <a:gd name="T7" fmla="*/ 66 h 67"/>
                <a:gd name="T8" fmla="*/ 0 w 3"/>
                <a:gd name="T9" fmla="*/ 0 h 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67"/>
                <a:gd name="T17" fmla="*/ 3 w 3"/>
                <a:gd name="T18" fmla="*/ 67 h 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67">
                  <a:moveTo>
                    <a:pt x="0" y="0"/>
                  </a:moveTo>
                  <a:lnTo>
                    <a:pt x="2" y="0"/>
                  </a:lnTo>
                  <a:lnTo>
                    <a:pt x="2" y="66"/>
                  </a:lnTo>
                  <a:lnTo>
                    <a:pt x="0" y="66"/>
                  </a:lnTo>
                  <a:lnTo>
                    <a:pt x="0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32" name="Freeform 278" descr="70%"/>
            <p:cNvSpPr>
              <a:spLocks/>
            </p:cNvSpPr>
            <p:nvPr/>
          </p:nvSpPr>
          <p:spPr bwMode="auto">
            <a:xfrm>
              <a:off x="4162" y="2207"/>
              <a:ext cx="9" cy="71"/>
            </a:xfrm>
            <a:custGeom>
              <a:avLst/>
              <a:gdLst>
                <a:gd name="T0" fmla="*/ 0 w 9"/>
                <a:gd name="T1" fmla="*/ 0 h 71"/>
                <a:gd name="T2" fmla="*/ 8 w 9"/>
                <a:gd name="T3" fmla="*/ 0 h 71"/>
                <a:gd name="T4" fmla="*/ 8 w 9"/>
                <a:gd name="T5" fmla="*/ 70 h 71"/>
                <a:gd name="T6" fmla="*/ 0 w 9"/>
                <a:gd name="T7" fmla="*/ 70 h 71"/>
                <a:gd name="T8" fmla="*/ 0 w 9"/>
                <a:gd name="T9" fmla="*/ 0 h 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"/>
                <a:gd name="T16" fmla="*/ 0 h 71"/>
                <a:gd name="T17" fmla="*/ 9 w 9"/>
                <a:gd name="T18" fmla="*/ 71 h 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" h="71">
                  <a:moveTo>
                    <a:pt x="0" y="0"/>
                  </a:moveTo>
                  <a:lnTo>
                    <a:pt x="8" y="0"/>
                  </a:lnTo>
                  <a:lnTo>
                    <a:pt x="8" y="70"/>
                  </a:lnTo>
                  <a:lnTo>
                    <a:pt x="0" y="70"/>
                  </a:lnTo>
                  <a:lnTo>
                    <a:pt x="0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33" name="Freeform 279" descr="70%"/>
            <p:cNvSpPr>
              <a:spLocks/>
            </p:cNvSpPr>
            <p:nvPr/>
          </p:nvSpPr>
          <p:spPr bwMode="auto">
            <a:xfrm>
              <a:off x="4173" y="2083"/>
              <a:ext cx="179" cy="21"/>
            </a:xfrm>
            <a:custGeom>
              <a:avLst/>
              <a:gdLst>
                <a:gd name="T0" fmla="*/ 0 w 179"/>
                <a:gd name="T1" fmla="*/ 0 h 21"/>
                <a:gd name="T2" fmla="*/ 178 w 179"/>
                <a:gd name="T3" fmla="*/ 6 h 21"/>
                <a:gd name="T4" fmla="*/ 178 w 179"/>
                <a:gd name="T5" fmla="*/ 20 h 21"/>
                <a:gd name="T6" fmla="*/ 0 w 179"/>
                <a:gd name="T7" fmla="*/ 13 h 21"/>
                <a:gd name="T8" fmla="*/ 0 w 179"/>
                <a:gd name="T9" fmla="*/ 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9"/>
                <a:gd name="T16" fmla="*/ 0 h 21"/>
                <a:gd name="T17" fmla="*/ 179 w 179"/>
                <a:gd name="T18" fmla="*/ 21 h 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9" h="21">
                  <a:moveTo>
                    <a:pt x="0" y="0"/>
                  </a:moveTo>
                  <a:lnTo>
                    <a:pt x="178" y="6"/>
                  </a:lnTo>
                  <a:lnTo>
                    <a:pt x="178" y="20"/>
                  </a:lnTo>
                  <a:lnTo>
                    <a:pt x="0" y="13"/>
                  </a:lnTo>
                  <a:lnTo>
                    <a:pt x="0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34" name="Freeform 280" descr="70%"/>
            <p:cNvSpPr>
              <a:spLocks/>
            </p:cNvSpPr>
            <p:nvPr/>
          </p:nvSpPr>
          <p:spPr bwMode="auto">
            <a:xfrm>
              <a:off x="4173" y="2083"/>
              <a:ext cx="184" cy="25"/>
            </a:xfrm>
            <a:custGeom>
              <a:avLst/>
              <a:gdLst>
                <a:gd name="T0" fmla="*/ 0 w 184"/>
                <a:gd name="T1" fmla="*/ 0 h 25"/>
                <a:gd name="T2" fmla="*/ 183 w 184"/>
                <a:gd name="T3" fmla="*/ 8 h 25"/>
                <a:gd name="T4" fmla="*/ 183 w 184"/>
                <a:gd name="T5" fmla="*/ 24 h 25"/>
                <a:gd name="T6" fmla="*/ 0 w 184"/>
                <a:gd name="T7" fmla="*/ 16 h 25"/>
                <a:gd name="T8" fmla="*/ 0 w 184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4"/>
                <a:gd name="T16" fmla="*/ 0 h 25"/>
                <a:gd name="T17" fmla="*/ 184 w 184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4" h="25">
                  <a:moveTo>
                    <a:pt x="0" y="0"/>
                  </a:moveTo>
                  <a:lnTo>
                    <a:pt x="183" y="8"/>
                  </a:lnTo>
                  <a:lnTo>
                    <a:pt x="183" y="24"/>
                  </a:lnTo>
                  <a:lnTo>
                    <a:pt x="0" y="16"/>
                  </a:lnTo>
                  <a:lnTo>
                    <a:pt x="0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35" name="Freeform 281" descr="70%"/>
            <p:cNvSpPr>
              <a:spLocks/>
            </p:cNvSpPr>
            <p:nvPr/>
          </p:nvSpPr>
          <p:spPr bwMode="auto">
            <a:xfrm>
              <a:off x="4173" y="2050"/>
              <a:ext cx="179" cy="29"/>
            </a:xfrm>
            <a:custGeom>
              <a:avLst/>
              <a:gdLst>
                <a:gd name="T0" fmla="*/ 0 w 179"/>
                <a:gd name="T1" fmla="*/ 0 h 29"/>
                <a:gd name="T2" fmla="*/ 178 w 179"/>
                <a:gd name="T3" fmla="*/ 12 h 29"/>
                <a:gd name="T4" fmla="*/ 178 w 179"/>
                <a:gd name="T5" fmla="*/ 28 h 29"/>
                <a:gd name="T6" fmla="*/ 0 w 179"/>
                <a:gd name="T7" fmla="*/ 19 h 29"/>
                <a:gd name="T8" fmla="*/ 0 w 179"/>
                <a:gd name="T9" fmla="*/ 0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9"/>
                <a:gd name="T16" fmla="*/ 0 h 29"/>
                <a:gd name="T17" fmla="*/ 179 w 179"/>
                <a:gd name="T18" fmla="*/ 29 h 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9" h="29">
                  <a:moveTo>
                    <a:pt x="0" y="0"/>
                  </a:moveTo>
                  <a:lnTo>
                    <a:pt x="178" y="12"/>
                  </a:lnTo>
                  <a:lnTo>
                    <a:pt x="178" y="28"/>
                  </a:lnTo>
                  <a:lnTo>
                    <a:pt x="0" y="19"/>
                  </a:lnTo>
                  <a:lnTo>
                    <a:pt x="0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36" name="Freeform 282" descr="70%"/>
            <p:cNvSpPr>
              <a:spLocks/>
            </p:cNvSpPr>
            <p:nvPr/>
          </p:nvSpPr>
          <p:spPr bwMode="auto">
            <a:xfrm>
              <a:off x="4173" y="2050"/>
              <a:ext cx="184" cy="34"/>
            </a:xfrm>
            <a:custGeom>
              <a:avLst/>
              <a:gdLst>
                <a:gd name="T0" fmla="*/ 0 w 184"/>
                <a:gd name="T1" fmla="*/ 0 h 34"/>
                <a:gd name="T2" fmla="*/ 183 w 184"/>
                <a:gd name="T3" fmla="*/ 14 h 34"/>
                <a:gd name="T4" fmla="*/ 183 w 184"/>
                <a:gd name="T5" fmla="*/ 33 h 34"/>
                <a:gd name="T6" fmla="*/ 0 w 184"/>
                <a:gd name="T7" fmla="*/ 22 h 34"/>
                <a:gd name="T8" fmla="*/ 0 w 184"/>
                <a:gd name="T9" fmla="*/ 0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4"/>
                <a:gd name="T16" fmla="*/ 0 h 34"/>
                <a:gd name="T17" fmla="*/ 184 w 184"/>
                <a:gd name="T18" fmla="*/ 34 h 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4" h="34">
                  <a:moveTo>
                    <a:pt x="0" y="0"/>
                  </a:moveTo>
                  <a:lnTo>
                    <a:pt x="183" y="14"/>
                  </a:lnTo>
                  <a:lnTo>
                    <a:pt x="183" y="33"/>
                  </a:lnTo>
                  <a:lnTo>
                    <a:pt x="0" y="22"/>
                  </a:lnTo>
                  <a:lnTo>
                    <a:pt x="0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37" name="Freeform 283" descr="70%"/>
            <p:cNvSpPr>
              <a:spLocks/>
            </p:cNvSpPr>
            <p:nvPr/>
          </p:nvSpPr>
          <p:spPr bwMode="auto">
            <a:xfrm>
              <a:off x="4308" y="2391"/>
              <a:ext cx="99" cy="14"/>
            </a:xfrm>
            <a:custGeom>
              <a:avLst/>
              <a:gdLst>
                <a:gd name="T0" fmla="*/ 42 w 99"/>
                <a:gd name="T1" fmla="*/ 0 h 14"/>
                <a:gd name="T2" fmla="*/ 98 w 99"/>
                <a:gd name="T3" fmla="*/ 7 h 14"/>
                <a:gd name="T4" fmla="*/ 98 w 99"/>
                <a:gd name="T5" fmla="*/ 11 h 14"/>
                <a:gd name="T6" fmla="*/ 80 w 99"/>
                <a:gd name="T7" fmla="*/ 13 h 14"/>
                <a:gd name="T8" fmla="*/ 0 w 99"/>
                <a:gd name="T9" fmla="*/ 9 h 14"/>
                <a:gd name="T10" fmla="*/ 42 w 99"/>
                <a:gd name="T11" fmla="*/ 0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9"/>
                <a:gd name="T19" fmla="*/ 0 h 14"/>
                <a:gd name="T20" fmla="*/ 99 w 99"/>
                <a:gd name="T21" fmla="*/ 14 h 1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9" h="14">
                  <a:moveTo>
                    <a:pt x="42" y="0"/>
                  </a:moveTo>
                  <a:lnTo>
                    <a:pt x="98" y="7"/>
                  </a:lnTo>
                  <a:lnTo>
                    <a:pt x="98" y="11"/>
                  </a:lnTo>
                  <a:lnTo>
                    <a:pt x="80" y="13"/>
                  </a:lnTo>
                  <a:lnTo>
                    <a:pt x="0" y="9"/>
                  </a:lnTo>
                  <a:lnTo>
                    <a:pt x="42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38" name="Freeform 284" descr="70%"/>
            <p:cNvSpPr>
              <a:spLocks/>
            </p:cNvSpPr>
            <p:nvPr/>
          </p:nvSpPr>
          <p:spPr bwMode="auto">
            <a:xfrm>
              <a:off x="4308" y="2391"/>
              <a:ext cx="105" cy="19"/>
            </a:xfrm>
            <a:custGeom>
              <a:avLst/>
              <a:gdLst>
                <a:gd name="T0" fmla="*/ 45 w 105"/>
                <a:gd name="T1" fmla="*/ 0 h 19"/>
                <a:gd name="T2" fmla="*/ 104 w 105"/>
                <a:gd name="T3" fmla="*/ 10 h 19"/>
                <a:gd name="T4" fmla="*/ 104 w 105"/>
                <a:gd name="T5" fmla="*/ 15 h 19"/>
                <a:gd name="T6" fmla="*/ 85 w 105"/>
                <a:gd name="T7" fmla="*/ 18 h 19"/>
                <a:gd name="T8" fmla="*/ 0 w 105"/>
                <a:gd name="T9" fmla="*/ 13 h 19"/>
                <a:gd name="T10" fmla="*/ 45 w 105"/>
                <a:gd name="T11" fmla="*/ 0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5"/>
                <a:gd name="T19" fmla="*/ 0 h 19"/>
                <a:gd name="T20" fmla="*/ 105 w 105"/>
                <a:gd name="T21" fmla="*/ 19 h 1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5" h="19">
                  <a:moveTo>
                    <a:pt x="45" y="0"/>
                  </a:moveTo>
                  <a:lnTo>
                    <a:pt x="104" y="10"/>
                  </a:lnTo>
                  <a:lnTo>
                    <a:pt x="104" y="15"/>
                  </a:lnTo>
                  <a:lnTo>
                    <a:pt x="85" y="18"/>
                  </a:lnTo>
                  <a:lnTo>
                    <a:pt x="0" y="13"/>
                  </a:lnTo>
                  <a:lnTo>
                    <a:pt x="45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39" name="Freeform 285" descr="70%"/>
            <p:cNvSpPr>
              <a:spLocks/>
            </p:cNvSpPr>
            <p:nvPr/>
          </p:nvSpPr>
          <p:spPr bwMode="auto">
            <a:xfrm>
              <a:off x="4132" y="2441"/>
              <a:ext cx="99" cy="21"/>
            </a:xfrm>
            <a:custGeom>
              <a:avLst/>
              <a:gdLst>
                <a:gd name="T0" fmla="*/ 35 w 99"/>
                <a:gd name="T1" fmla="*/ 0 h 21"/>
                <a:gd name="T2" fmla="*/ 98 w 99"/>
                <a:gd name="T3" fmla="*/ 11 h 21"/>
                <a:gd name="T4" fmla="*/ 70 w 99"/>
                <a:gd name="T5" fmla="*/ 20 h 21"/>
                <a:gd name="T6" fmla="*/ 0 w 99"/>
                <a:gd name="T7" fmla="*/ 9 h 21"/>
                <a:gd name="T8" fmla="*/ 35 w 99"/>
                <a:gd name="T9" fmla="*/ 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"/>
                <a:gd name="T16" fmla="*/ 0 h 21"/>
                <a:gd name="T17" fmla="*/ 99 w 99"/>
                <a:gd name="T18" fmla="*/ 21 h 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" h="21">
                  <a:moveTo>
                    <a:pt x="35" y="0"/>
                  </a:moveTo>
                  <a:lnTo>
                    <a:pt x="98" y="11"/>
                  </a:lnTo>
                  <a:lnTo>
                    <a:pt x="70" y="20"/>
                  </a:lnTo>
                  <a:lnTo>
                    <a:pt x="0" y="9"/>
                  </a:lnTo>
                  <a:lnTo>
                    <a:pt x="35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40" name="Freeform 286" descr="70%"/>
            <p:cNvSpPr>
              <a:spLocks/>
            </p:cNvSpPr>
            <p:nvPr/>
          </p:nvSpPr>
          <p:spPr bwMode="auto">
            <a:xfrm>
              <a:off x="4132" y="2441"/>
              <a:ext cx="106" cy="26"/>
            </a:xfrm>
            <a:custGeom>
              <a:avLst/>
              <a:gdLst>
                <a:gd name="T0" fmla="*/ 38 w 106"/>
                <a:gd name="T1" fmla="*/ 0 h 26"/>
                <a:gd name="T2" fmla="*/ 105 w 106"/>
                <a:gd name="T3" fmla="*/ 14 h 26"/>
                <a:gd name="T4" fmla="*/ 75 w 106"/>
                <a:gd name="T5" fmla="*/ 25 h 26"/>
                <a:gd name="T6" fmla="*/ 0 w 106"/>
                <a:gd name="T7" fmla="*/ 11 h 26"/>
                <a:gd name="T8" fmla="*/ 38 w 106"/>
                <a:gd name="T9" fmla="*/ 0 h 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6"/>
                <a:gd name="T16" fmla="*/ 0 h 26"/>
                <a:gd name="T17" fmla="*/ 106 w 106"/>
                <a:gd name="T18" fmla="*/ 26 h 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6" h="26">
                  <a:moveTo>
                    <a:pt x="38" y="0"/>
                  </a:moveTo>
                  <a:lnTo>
                    <a:pt x="105" y="14"/>
                  </a:lnTo>
                  <a:lnTo>
                    <a:pt x="75" y="25"/>
                  </a:lnTo>
                  <a:lnTo>
                    <a:pt x="0" y="11"/>
                  </a:lnTo>
                  <a:lnTo>
                    <a:pt x="38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41" name="Freeform 287" descr="70%"/>
            <p:cNvSpPr>
              <a:spLocks/>
            </p:cNvSpPr>
            <p:nvPr/>
          </p:nvSpPr>
          <p:spPr bwMode="auto">
            <a:xfrm>
              <a:off x="4032" y="2158"/>
              <a:ext cx="82" cy="22"/>
            </a:xfrm>
            <a:custGeom>
              <a:avLst/>
              <a:gdLst>
                <a:gd name="T0" fmla="*/ 81 w 82"/>
                <a:gd name="T1" fmla="*/ 21 h 22"/>
                <a:gd name="T2" fmla="*/ 0 w 82"/>
                <a:gd name="T3" fmla="*/ 16 h 22"/>
                <a:gd name="T4" fmla="*/ 0 w 82"/>
                <a:gd name="T5" fmla="*/ 0 h 22"/>
                <a:gd name="T6" fmla="*/ 0 60000 65536"/>
                <a:gd name="T7" fmla="*/ 0 60000 65536"/>
                <a:gd name="T8" fmla="*/ 0 60000 65536"/>
                <a:gd name="T9" fmla="*/ 0 w 82"/>
                <a:gd name="T10" fmla="*/ 0 h 22"/>
                <a:gd name="T11" fmla="*/ 82 w 82"/>
                <a:gd name="T12" fmla="*/ 22 h 2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2" h="22">
                  <a:moveTo>
                    <a:pt x="81" y="21"/>
                  </a:moveTo>
                  <a:lnTo>
                    <a:pt x="0" y="16"/>
                  </a:lnTo>
                  <a:lnTo>
                    <a:pt x="0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42" name="Freeform 288" descr="70%"/>
            <p:cNvSpPr>
              <a:spLocks/>
            </p:cNvSpPr>
            <p:nvPr/>
          </p:nvSpPr>
          <p:spPr bwMode="auto">
            <a:xfrm>
              <a:off x="4024" y="2130"/>
              <a:ext cx="90" cy="31"/>
            </a:xfrm>
            <a:custGeom>
              <a:avLst/>
              <a:gdLst>
                <a:gd name="T0" fmla="*/ 89 w 90"/>
                <a:gd name="T1" fmla="*/ 30 h 31"/>
                <a:gd name="T2" fmla="*/ 8 w 90"/>
                <a:gd name="T3" fmla="*/ 27 h 31"/>
                <a:gd name="T4" fmla="*/ 0 w 90"/>
                <a:gd name="T5" fmla="*/ 27 h 31"/>
                <a:gd name="T6" fmla="*/ 8 w 90"/>
                <a:gd name="T7" fmla="*/ 0 h 31"/>
                <a:gd name="T8" fmla="*/ 89 w 90"/>
                <a:gd name="T9" fmla="*/ 3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31"/>
                <a:gd name="T17" fmla="*/ 90 w 90"/>
                <a:gd name="T18" fmla="*/ 31 h 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31">
                  <a:moveTo>
                    <a:pt x="89" y="30"/>
                  </a:moveTo>
                  <a:lnTo>
                    <a:pt x="8" y="27"/>
                  </a:lnTo>
                  <a:lnTo>
                    <a:pt x="0" y="27"/>
                  </a:lnTo>
                  <a:lnTo>
                    <a:pt x="8" y="0"/>
                  </a:lnTo>
                  <a:lnTo>
                    <a:pt x="89" y="3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43" name="Line 289" descr="70%"/>
            <p:cNvSpPr>
              <a:spLocks noChangeShapeType="1"/>
            </p:cNvSpPr>
            <p:nvPr/>
          </p:nvSpPr>
          <p:spPr bwMode="auto">
            <a:xfrm flipV="1">
              <a:off x="4032" y="2117"/>
              <a:ext cx="0" cy="1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44" name="Freeform 290" descr="70%"/>
            <p:cNvSpPr>
              <a:spLocks/>
            </p:cNvSpPr>
            <p:nvPr/>
          </p:nvSpPr>
          <p:spPr bwMode="auto">
            <a:xfrm>
              <a:off x="4024" y="2046"/>
              <a:ext cx="90" cy="69"/>
            </a:xfrm>
            <a:custGeom>
              <a:avLst/>
              <a:gdLst>
                <a:gd name="T0" fmla="*/ 67 w 90"/>
                <a:gd name="T1" fmla="*/ 68 h 69"/>
                <a:gd name="T2" fmla="*/ 8 w 90"/>
                <a:gd name="T3" fmla="*/ 68 h 69"/>
                <a:gd name="T4" fmla="*/ 0 w 90"/>
                <a:gd name="T5" fmla="*/ 68 h 69"/>
                <a:gd name="T6" fmla="*/ 8 w 90"/>
                <a:gd name="T7" fmla="*/ 46 h 69"/>
                <a:gd name="T8" fmla="*/ 8 w 90"/>
                <a:gd name="T9" fmla="*/ 27 h 69"/>
                <a:gd name="T10" fmla="*/ 0 w 90"/>
                <a:gd name="T11" fmla="*/ 27 h 69"/>
                <a:gd name="T12" fmla="*/ 8 w 90"/>
                <a:gd name="T13" fmla="*/ 0 h 69"/>
                <a:gd name="T14" fmla="*/ 89 w 90"/>
                <a:gd name="T15" fmla="*/ 0 h 6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0"/>
                <a:gd name="T25" fmla="*/ 0 h 69"/>
                <a:gd name="T26" fmla="*/ 90 w 90"/>
                <a:gd name="T27" fmla="*/ 69 h 6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0" h="69">
                  <a:moveTo>
                    <a:pt x="67" y="68"/>
                  </a:moveTo>
                  <a:lnTo>
                    <a:pt x="8" y="68"/>
                  </a:lnTo>
                  <a:lnTo>
                    <a:pt x="0" y="68"/>
                  </a:lnTo>
                  <a:lnTo>
                    <a:pt x="8" y="46"/>
                  </a:lnTo>
                  <a:lnTo>
                    <a:pt x="8" y="27"/>
                  </a:lnTo>
                  <a:lnTo>
                    <a:pt x="0" y="27"/>
                  </a:lnTo>
                  <a:lnTo>
                    <a:pt x="8" y="0"/>
                  </a:lnTo>
                  <a:lnTo>
                    <a:pt x="89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45" name="Line 291" descr="70%"/>
            <p:cNvSpPr>
              <a:spLocks noChangeShapeType="1"/>
            </p:cNvSpPr>
            <p:nvPr/>
          </p:nvSpPr>
          <p:spPr bwMode="auto">
            <a:xfrm>
              <a:off x="4036" y="2092"/>
              <a:ext cx="7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46" name="Line 292" descr="70%"/>
            <p:cNvSpPr>
              <a:spLocks noChangeShapeType="1"/>
            </p:cNvSpPr>
            <p:nvPr/>
          </p:nvSpPr>
          <p:spPr bwMode="auto">
            <a:xfrm>
              <a:off x="4065" y="2077"/>
              <a:ext cx="4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47" name="Line 293" descr="70%"/>
            <p:cNvSpPr>
              <a:spLocks noChangeShapeType="1"/>
            </p:cNvSpPr>
            <p:nvPr/>
          </p:nvSpPr>
          <p:spPr bwMode="auto">
            <a:xfrm>
              <a:off x="4080" y="2078"/>
              <a:ext cx="0" cy="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48" name="Freeform 294" descr="70%"/>
            <p:cNvSpPr>
              <a:spLocks/>
            </p:cNvSpPr>
            <p:nvPr/>
          </p:nvSpPr>
          <p:spPr bwMode="auto">
            <a:xfrm>
              <a:off x="4087" y="2074"/>
              <a:ext cx="27" cy="12"/>
            </a:xfrm>
            <a:custGeom>
              <a:avLst/>
              <a:gdLst>
                <a:gd name="T0" fmla="*/ 26 w 27"/>
                <a:gd name="T1" fmla="*/ 0 h 12"/>
                <a:gd name="T2" fmla="*/ 0 w 27"/>
                <a:gd name="T3" fmla="*/ 0 h 12"/>
                <a:gd name="T4" fmla="*/ 0 w 27"/>
                <a:gd name="T5" fmla="*/ 11 h 12"/>
                <a:gd name="T6" fmla="*/ 26 w 27"/>
                <a:gd name="T7" fmla="*/ 9 h 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"/>
                <a:gd name="T13" fmla="*/ 0 h 12"/>
                <a:gd name="T14" fmla="*/ 27 w 27"/>
                <a:gd name="T15" fmla="*/ 12 h 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" h="12">
                  <a:moveTo>
                    <a:pt x="26" y="0"/>
                  </a:moveTo>
                  <a:lnTo>
                    <a:pt x="0" y="0"/>
                  </a:lnTo>
                  <a:lnTo>
                    <a:pt x="0" y="11"/>
                  </a:lnTo>
                  <a:lnTo>
                    <a:pt x="26" y="9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49" name="Freeform 295" descr="70%"/>
            <p:cNvSpPr>
              <a:spLocks/>
            </p:cNvSpPr>
            <p:nvPr/>
          </p:nvSpPr>
          <p:spPr bwMode="auto">
            <a:xfrm>
              <a:off x="4046" y="2053"/>
              <a:ext cx="21" cy="22"/>
            </a:xfrm>
            <a:custGeom>
              <a:avLst/>
              <a:gdLst>
                <a:gd name="T0" fmla="*/ 16 w 21"/>
                <a:gd name="T1" fmla="*/ 21 h 22"/>
                <a:gd name="T2" fmla="*/ 20 w 21"/>
                <a:gd name="T3" fmla="*/ 0 h 22"/>
                <a:gd name="T4" fmla="*/ 4 w 21"/>
                <a:gd name="T5" fmla="*/ 0 h 22"/>
                <a:gd name="T6" fmla="*/ 0 w 21"/>
                <a:gd name="T7" fmla="*/ 21 h 2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"/>
                <a:gd name="T13" fmla="*/ 0 h 22"/>
                <a:gd name="T14" fmla="*/ 21 w 21"/>
                <a:gd name="T15" fmla="*/ 22 h 2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" h="22">
                  <a:moveTo>
                    <a:pt x="16" y="21"/>
                  </a:moveTo>
                  <a:lnTo>
                    <a:pt x="20" y="0"/>
                  </a:lnTo>
                  <a:lnTo>
                    <a:pt x="4" y="0"/>
                  </a:lnTo>
                  <a:lnTo>
                    <a:pt x="0" y="21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50" name="Freeform 296" descr="70%"/>
            <p:cNvSpPr>
              <a:spLocks/>
            </p:cNvSpPr>
            <p:nvPr/>
          </p:nvSpPr>
          <p:spPr bwMode="auto">
            <a:xfrm>
              <a:off x="4046" y="2066"/>
              <a:ext cx="16" cy="9"/>
            </a:xfrm>
            <a:custGeom>
              <a:avLst/>
              <a:gdLst>
                <a:gd name="T0" fmla="*/ 15 w 16"/>
                <a:gd name="T1" fmla="*/ 8 h 9"/>
                <a:gd name="T2" fmla="*/ 12 w 16"/>
                <a:gd name="T3" fmla="*/ 8 h 9"/>
                <a:gd name="T4" fmla="*/ 0 w 16"/>
                <a:gd name="T5" fmla="*/ 8 h 9"/>
                <a:gd name="T6" fmla="*/ 15 w 16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"/>
                <a:gd name="T13" fmla="*/ 0 h 9"/>
                <a:gd name="T14" fmla="*/ 16 w 16"/>
                <a:gd name="T15" fmla="*/ 9 h 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" h="9">
                  <a:moveTo>
                    <a:pt x="15" y="8"/>
                  </a:moveTo>
                  <a:lnTo>
                    <a:pt x="12" y="8"/>
                  </a:lnTo>
                  <a:lnTo>
                    <a:pt x="0" y="8"/>
                  </a:lnTo>
                  <a:lnTo>
                    <a:pt x="15" y="0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51" name="Line 297" descr="70%"/>
            <p:cNvSpPr>
              <a:spLocks noChangeShapeType="1"/>
            </p:cNvSpPr>
            <p:nvPr/>
          </p:nvSpPr>
          <p:spPr bwMode="auto">
            <a:xfrm flipH="1" flipV="1">
              <a:off x="4051" y="2053"/>
              <a:ext cx="15" cy="1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52" name="Line 298" descr="70%"/>
            <p:cNvSpPr>
              <a:spLocks noChangeShapeType="1"/>
            </p:cNvSpPr>
            <p:nvPr/>
          </p:nvSpPr>
          <p:spPr bwMode="auto">
            <a:xfrm flipH="1">
              <a:off x="4032" y="2077"/>
              <a:ext cx="1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53" name="Freeform 299" descr="70%"/>
            <p:cNvSpPr>
              <a:spLocks/>
            </p:cNvSpPr>
            <p:nvPr/>
          </p:nvSpPr>
          <p:spPr bwMode="auto">
            <a:xfrm>
              <a:off x="4057" y="2095"/>
              <a:ext cx="31" cy="10"/>
            </a:xfrm>
            <a:custGeom>
              <a:avLst/>
              <a:gdLst>
                <a:gd name="T0" fmla="*/ 27 w 31"/>
                <a:gd name="T1" fmla="*/ 9 h 10"/>
                <a:gd name="T2" fmla="*/ 30 w 31"/>
                <a:gd name="T3" fmla="*/ 0 h 10"/>
                <a:gd name="T4" fmla="*/ 3 w 31"/>
                <a:gd name="T5" fmla="*/ 0 h 10"/>
                <a:gd name="T6" fmla="*/ 0 w 31"/>
                <a:gd name="T7" fmla="*/ 6 h 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"/>
                <a:gd name="T13" fmla="*/ 0 h 10"/>
                <a:gd name="T14" fmla="*/ 31 w 31"/>
                <a:gd name="T15" fmla="*/ 10 h 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" h="10">
                  <a:moveTo>
                    <a:pt x="27" y="9"/>
                  </a:moveTo>
                  <a:lnTo>
                    <a:pt x="30" y="0"/>
                  </a:lnTo>
                  <a:lnTo>
                    <a:pt x="3" y="0"/>
                  </a:lnTo>
                  <a:lnTo>
                    <a:pt x="0" y="6"/>
                  </a:lnTo>
                </a:path>
              </a:pathLst>
            </a:custGeom>
            <a:pattFill prst="pct70">
              <a:fgClr>
                <a:srgbClr val="336699"/>
              </a:fgClr>
              <a:bgClr>
                <a:srgbClr val="FFFFFF"/>
              </a:bgClr>
            </a:pattFill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54" name="Line 300" descr="70%"/>
            <p:cNvSpPr>
              <a:spLocks noChangeShapeType="1"/>
            </p:cNvSpPr>
            <p:nvPr/>
          </p:nvSpPr>
          <p:spPr bwMode="auto">
            <a:xfrm>
              <a:off x="4065" y="2099"/>
              <a:ext cx="0" cy="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55" name="Line 301" descr="70%"/>
            <p:cNvSpPr>
              <a:spLocks noChangeShapeType="1"/>
            </p:cNvSpPr>
            <p:nvPr/>
          </p:nvSpPr>
          <p:spPr bwMode="auto">
            <a:xfrm>
              <a:off x="4110" y="2117"/>
              <a:ext cx="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456" name="Line 302" descr="70%"/>
            <p:cNvSpPr>
              <a:spLocks noChangeShapeType="1"/>
            </p:cNvSpPr>
            <p:nvPr/>
          </p:nvSpPr>
          <p:spPr bwMode="auto">
            <a:xfrm flipH="1">
              <a:off x="4027" y="2297"/>
              <a:ext cx="11" cy="1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10273" name="Rectangle 303"/>
          <p:cNvSpPr>
            <a:spLocks noChangeAspect="1" noChangeArrowheads="1"/>
          </p:cNvSpPr>
          <p:nvPr/>
        </p:nvSpPr>
        <p:spPr bwMode="auto">
          <a:xfrm>
            <a:off x="4841875" y="5491163"/>
            <a:ext cx="69850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en-US" altLang="ja-JP" sz="1400" b="1">
                <a:solidFill>
                  <a:srgbClr val="000000"/>
                </a:solidFill>
                <a:ea typeface="ＭＳ ゴシック" pitchFamily="49" charset="-128"/>
              </a:rPr>
              <a:t>gateway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altLang="ja-JP" sz="1400" b="1">
                <a:solidFill>
                  <a:srgbClr val="000000"/>
                </a:solidFill>
                <a:ea typeface="ＭＳ ゴシック" pitchFamily="49" charset="-128"/>
              </a:rPr>
              <a:t>server</a:t>
            </a:r>
          </a:p>
        </p:txBody>
      </p:sp>
      <p:sp>
        <p:nvSpPr>
          <p:cNvPr id="10274" name="AutoShape 304"/>
          <p:cNvSpPr>
            <a:spLocks noChangeArrowheads="1"/>
          </p:cNvSpPr>
          <p:nvPr/>
        </p:nvSpPr>
        <p:spPr bwMode="auto">
          <a:xfrm>
            <a:off x="4732338" y="6237288"/>
            <a:ext cx="919162" cy="576262"/>
          </a:xfrm>
          <a:prstGeom prst="flowChartMagneticDisk">
            <a:avLst/>
          </a:prstGeom>
          <a:solidFill>
            <a:srgbClr val="99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kumimoji="0" lang="en-US" altLang="ja-JP" sz="1400" b="1">
                <a:solidFill>
                  <a:srgbClr val="FFFFFF"/>
                </a:solidFill>
              </a:rPr>
              <a:t>Storage</a:t>
            </a:r>
          </a:p>
        </p:txBody>
      </p:sp>
      <p:graphicFrame>
        <p:nvGraphicFramePr>
          <p:cNvPr id="10275" name="Object 305"/>
          <p:cNvGraphicFramePr>
            <a:graphicFrameLocks noChangeAspect="1"/>
          </p:cNvGraphicFramePr>
          <p:nvPr/>
        </p:nvGraphicFramePr>
        <p:xfrm>
          <a:off x="250825" y="1341438"/>
          <a:ext cx="2447925" cy="181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Image" r:id="rId8" imgW="12647619" imgH="9358730" progId="">
                  <p:embed/>
                </p:oleObj>
              </mc:Choice>
              <mc:Fallback>
                <p:oleObj name="Image" r:id="rId8" imgW="12647619" imgH="935873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1341438"/>
                        <a:ext cx="2447925" cy="181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6" name="Rectangle 306"/>
          <p:cNvSpPr>
            <a:spLocks noChangeAspect="1" noChangeArrowheads="1"/>
          </p:cNvSpPr>
          <p:nvPr/>
        </p:nvSpPr>
        <p:spPr bwMode="auto">
          <a:xfrm>
            <a:off x="1692275" y="3144838"/>
            <a:ext cx="1074738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altLang="ja-JP" sz="1400" b="1">
                <a:solidFill>
                  <a:srgbClr val="000000"/>
                </a:solidFill>
                <a:ea typeface="ＭＳ ゴシック" pitchFamily="49" charset="-128"/>
              </a:rPr>
              <a:t>portal server</a:t>
            </a:r>
          </a:p>
        </p:txBody>
      </p:sp>
      <p:sp>
        <p:nvSpPr>
          <p:cNvPr id="10277" name="AutoShape 307"/>
          <p:cNvSpPr>
            <a:spLocks noChangeArrowheads="1"/>
          </p:cNvSpPr>
          <p:nvPr/>
        </p:nvSpPr>
        <p:spPr bwMode="auto">
          <a:xfrm>
            <a:off x="701675" y="5876925"/>
            <a:ext cx="215900" cy="288925"/>
          </a:xfrm>
          <a:prstGeom prst="upDownArrow">
            <a:avLst>
              <a:gd name="adj1" fmla="val 50000"/>
              <a:gd name="adj2" fmla="val 26765"/>
            </a:avLst>
          </a:prstGeom>
          <a:solidFill>
            <a:srgbClr val="00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10278" name="AutoShape 308"/>
          <p:cNvSpPr>
            <a:spLocks noChangeArrowheads="1"/>
          </p:cNvSpPr>
          <p:nvPr/>
        </p:nvSpPr>
        <p:spPr bwMode="auto">
          <a:xfrm>
            <a:off x="2052638" y="5876925"/>
            <a:ext cx="215900" cy="288925"/>
          </a:xfrm>
          <a:prstGeom prst="upDownArrow">
            <a:avLst>
              <a:gd name="adj1" fmla="val 50000"/>
              <a:gd name="adj2" fmla="val 26765"/>
            </a:avLst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10279" name="AutoShape 309"/>
          <p:cNvSpPr>
            <a:spLocks noChangeArrowheads="1"/>
          </p:cNvSpPr>
          <p:nvPr/>
        </p:nvSpPr>
        <p:spPr bwMode="auto">
          <a:xfrm>
            <a:off x="3419475" y="6021388"/>
            <a:ext cx="215900" cy="144462"/>
          </a:xfrm>
          <a:prstGeom prst="upDownArrow">
            <a:avLst>
              <a:gd name="adj1" fmla="val 50000"/>
              <a:gd name="adj2" fmla="val 20000"/>
            </a:avLst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10280" name="AutoShape 310"/>
          <p:cNvSpPr>
            <a:spLocks noChangeArrowheads="1"/>
          </p:cNvSpPr>
          <p:nvPr/>
        </p:nvSpPr>
        <p:spPr bwMode="auto">
          <a:xfrm>
            <a:off x="5083175" y="5876925"/>
            <a:ext cx="215900" cy="288925"/>
          </a:xfrm>
          <a:prstGeom prst="upDownArrow">
            <a:avLst>
              <a:gd name="adj1" fmla="val 50000"/>
              <a:gd name="adj2" fmla="val 26765"/>
            </a:avLst>
          </a:prstGeom>
          <a:solidFill>
            <a:srgbClr val="99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10281" name="AutoShape 311"/>
          <p:cNvSpPr>
            <a:spLocks noChangeArrowheads="1"/>
          </p:cNvSpPr>
          <p:nvPr/>
        </p:nvSpPr>
        <p:spPr bwMode="auto">
          <a:xfrm>
            <a:off x="5508625" y="5013325"/>
            <a:ext cx="576263" cy="215900"/>
          </a:xfrm>
          <a:prstGeom prst="leftRightArrow">
            <a:avLst>
              <a:gd name="adj1" fmla="val 50000"/>
              <a:gd name="adj2" fmla="val 5338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10282" name="AutoShape 312"/>
          <p:cNvSpPr>
            <a:spLocks noChangeArrowheads="1"/>
          </p:cNvSpPr>
          <p:nvPr/>
        </p:nvSpPr>
        <p:spPr bwMode="auto">
          <a:xfrm rot="1847769">
            <a:off x="5508625" y="5532438"/>
            <a:ext cx="635000" cy="193675"/>
          </a:xfrm>
          <a:prstGeom prst="leftRightArrow">
            <a:avLst>
              <a:gd name="adj1" fmla="val 50000"/>
              <a:gd name="adj2" fmla="val 65574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cxnSp>
        <p:nvCxnSpPr>
          <p:cNvPr id="10283" name="AutoShape 313"/>
          <p:cNvCxnSpPr>
            <a:cxnSpLocks noChangeShapeType="1"/>
            <a:endCxn id="10555" idx="0"/>
          </p:cNvCxnSpPr>
          <p:nvPr/>
        </p:nvCxnSpPr>
        <p:spPr bwMode="auto">
          <a:xfrm rot="5400000">
            <a:off x="292894" y="3328194"/>
            <a:ext cx="1357313" cy="1006475"/>
          </a:xfrm>
          <a:prstGeom prst="curvedConnector3">
            <a:avLst>
              <a:gd name="adj1" fmla="val 49940"/>
            </a:avLst>
          </a:prstGeom>
          <a:noFill/>
          <a:ln w="19050">
            <a:solidFill>
              <a:schemeClr val="accent2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10284" name="AutoShape 314"/>
          <p:cNvCxnSpPr>
            <a:cxnSpLocks noChangeShapeType="1"/>
            <a:endCxn id="10556" idx="0"/>
          </p:cNvCxnSpPr>
          <p:nvPr/>
        </p:nvCxnSpPr>
        <p:spPr bwMode="auto">
          <a:xfrm rot="5400000">
            <a:off x="635000" y="3670300"/>
            <a:ext cx="1357313" cy="322263"/>
          </a:xfrm>
          <a:prstGeom prst="curvedConnector3">
            <a:avLst>
              <a:gd name="adj1" fmla="val 49940"/>
            </a:avLst>
          </a:prstGeom>
          <a:noFill/>
          <a:ln w="19050">
            <a:solidFill>
              <a:schemeClr val="accent2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10285" name="AutoShape 315"/>
          <p:cNvCxnSpPr>
            <a:cxnSpLocks noChangeShapeType="1"/>
            <a:endCxn id="10265" idx="0"/>
          </p:cNvCxnSpPr>
          <p:nvPr/>
        </p:nvCxnSpPr>
        <p:spPr bwMode="auto">
          <a:xfrm rot="16200000" flipH="1">
            <a:off x="1135062" y="3492501"/>
            <a:ext cx="1357313" cy="677862"/>
          </a:xfrm>
          <a:prstGeom prst="curvedConnector3">
            <a:avLst>
              <a:gd name="adj1" fmla="val 49940"/>
            </a:avLst>
          </a:prstGeom>
          <a:noFill/>
          <a:ln w="19050">
            <a:solidFill>
              <a:schemeClr val="accent2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10286" name="AutoShape 316"/>
          <p:cNvCxnSpPr>
            <a:cxnSpLocks noChangeShapeType="1"/>
            <a:endCxn id="10269" idx="0"/>
          </p:cNvCxnSpPr>
          <p:nvPr/>
        </p:nvCxnSpPr>
        <p:spPr bwMode="auto">
          <a:xfrm rot="16200000" flipH="1">
            <a:off x="1661319" y="2966244"/>
            <a:ext cx="1320800" cy="1693862"/>
          </a:xfrm>
          <a:prstGeom prst="curvedConnector3">
            <a:avLst>
              <a:gd name="adj1" fmla="val 49880"/>
            </a:avLst>
          </a:prstGeom>
          <a:noFill/>
          <a:ln w="19050">
            <a:solidFill>
              <a:schemeClr val="accent2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10287" name="AutoShape 317"/>
          <p:cNvCxnSpPr>
            <a:cxnSpLocks noChangeShapeType="1"/>
            <a:endCxn id="10270" idx="0"/>
          </p:cNvCxnSpPr>
          <p:nvPr/>
        </p:nvCxnSpPr>
        <p:spPr bwMode="auto">
          <a:xfrm rot="16200000" flipH="1">
            <a:off x="2074863" y="2552700"/>
            <a:ext cx="1212850" cy="2413000"/>
          </a:xfrm>
          <a:prstGeom prst="curvedConnector3">
            <a:avLst>
              <a:gd name="adj1" fmla="val 49870"/>
            </a:avLst>
          </a:prstGeom>
          <a:noFill/>
          <a:ln w="19050">
            <a:solidFill>
              <a:srgbClr val="006600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10288" name="AutoShape 318"/>
          <p:cNvCxnSpPr>
            <a:cxnSpLocks noChangeShapeType="1"/>
            <a:endCxn id="10457" idx="0"/>
          </p:cNvCxnSpPr>
          <p:nvPr/>
        </p:nvCxnSpPr>
        <p:spPr bwMode="auto">
          <a:xfrm rot="16200000" flipH="1">
            <a:off x="2434431" y="2193132"/>
            <a:ext cx="1357313" cy="3276600"/>
          </a:xfrm>
          <a:prstGeom prst="curvedConnector3">
            <a:avLst>
              <a:gd name="adj1" fmla="val 49940"/>
            </a:avLst>
          </a:prstGeom>
          <a:noFill/>
          <a:ln w="19050">
            <a:solidFill>
              <a:srgbClr val="006600"/>
            </a:solidFill>
            <a:round/>
            <a:headEnd/>
            <a:tailEnd type="triangle" w="med" len="med"/>
          </a:ln>
        </p:spPr>
      </p:cxnSp>
      <p:cxnSp>
        <p:nvCxnSpPr>
          <p:cNvPr id="10289" name="AutoShape 319"/>
          <p:cNvCxnSpPr>
            <a:cxnSpLocks noChangeShapeType="1"/>
            <a:endCxn id="10458" idx="0"/>
          </p:cNvCxnSpPr>
          <p:nvPr/>
        </p:nvCxnSpPr>
        <p:spPr bwMode="auto">
          <a:xfrm rot="16200000" flipH="1">
            <a:off x="2813050" y="1814513"/>
            <a:ext cx="1357313" cy="4033837"/>
          </a:xfrm>
          <a:prstGeom prst="curvedConnector3">
            <a:avLst>
              <a:gd name="adj1" fmla="val 49940"/>
            </a:avLst>
          </a:prstGeom>
          <a:noFill/>
          <a:ln w="19050">
            <a:solidFill>
              <a:srgbClr val="006600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10290" name="AutoShape 320"/>
          <p:cNvSpPr>
            <a:spLocks noChangeArrowheads="1"/>
          </p:cNvSpPr>
          <p:nvPr/>
        </p:nvSpPr>
        <p:spPr bwMode="auto">
          <a:xfrm>
            <a:off x="144463" y="4076700"/>
            <a:ext cx="1331912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ja-JP" sz="1400" b="1">
                <a:solidFill>
                  <a:srgbClr val="FFFFFF"/>
                </a:solidFill>
              </a:rPr>
              <a:t>GSI + VOMS</a:t>
            </a:r>
          </a:p>
        </p:txBody>
      </p:sp>
      <p:sp>
        <p:nvSpPr>
          <p:cNvPr id="10291" name="AutoShape 321"/>
          <p:cNvSpPr>
            <a:spLocks noChangeArrowheads="1"/>
          </p:cNvSpPr>
          <p:nvPr/>
        </p:nvSpPr>
        <p:spPr bwMode="auto">
          <a:xfrm>
            <a:off x="4427538" y="4076700"/>
            <a:ext cx="1439862" cy="28892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ja-JP" sz="1400" b="1">
                <a:solidFill>
                  <a:srgbClr val="FFFFFF"/>
                </a:solidFill>
              </a:rPr>
              <a:t>GSI + VOMS</a:t>
            </a:r>
          </a:p>
        </p:txBody>
      </p:sp>
      <p:sp>
        <p:nvSpPr>
          <p:cNvPr id="10292" name="AutoShape 322"/>
          <p:cNvSpPr>
            <a:spLocks noChangeArrowheads="1"/>
          </p:cNvSpPr>
          <p:nvPr/>
        </p:nvSpPr>
        <p:spPr bwMode="auto">
          <a:xfrm>
            <a:off x="3563938" y="3789363"/>
            <a:ext cx="576262" cy="433387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ja-JP" sz="1400" b="1">
                <a:solidFill>
                  <a:srgbClr val="FFFFFF"/>
                </a:solidFill>
              </a:rPr>
              <a:t>GSI +</a:t>
            </a:r>
          </a:p>
          <a:p>
            <a:pPr algn="ctr"/>
            <a:r>
              <a:rPr lang="en-US" altLang="ja-JP" sz="1400" b="1">
                <a:solidFill>
                  <a:srgbClr val="FFFFFF"/>
                </a:solidFill>
              </a:rPr>
              <a:t> VOMS</a:t>
            </a:r>
          </a:p>
        </p:txBody>
      </p:sp>
      <p:grpSp>
        <p:nvGrpSpPr>
          <p:cNvPr id="441" name="グループ化 440"/>
          <p:cNvGrpSpPr/>
          <p:nvPr/>
        </p:nvGrpSpPr>
        <p:grpSpPr>
          <a:xfrm>
            <a:off x="3492500" y="911406"/>
            <a:ext cx="2735263" cy="2157232"/>
            <a:chOff x="3492500" y="549275"/>
            <a:chExt cx="2735263" cy="2519363"/>
          </a:xfrm>
        </p:grpSpPr>
        <p:sp>
          <p:nvSpPr>
            <p:cNvPr id="10242" name="AutoShape 2"/>
            <p:cNvSpPr>
              <a:spLocks noChangeArrowheads="1"/>
            </p:cNvSpPr>
            <p:nvPr/>
          </p:nvSpPr>
          <p:spPr bwMode="auto">
            <a:xfrm>
              <a:off x="3492500" y="549275"/>
              <a:ext cx="2735263" cy="2519363"/>
            </a:xfrm>
            <a:prstGeom prst="roundRect">
              <a:avLst>
                <a:gd name="adj" fmla="val 16667"/>
              </a:avLst>
            </a:prstGeom>
            <a:solidFill>
              <a:srgbClr val="FEFDD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293" name="AutoShape 323"/>
            <p:cNvSpPr>
              <a:spLocks noChangeArrowheads="1"/>
            </p:cNvSpPr>
            <p:nvPr/>
          </p:nvSpPr>
          <p:spPr bwMode="auto">
            <a:xfrm>
              <a:off x="5148263" y="765175"/>
              <a:ext cx="863600" cy="720725"/>
            </a:xfrm>
            <a:prstGeom prst="flowChartMagneticDisk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kumimoji="0" lang="en-US" altLang="ja-JP" sz="1400" b="1">
                  <a:solidFill>
                    <a:srgbClr val="FFFFFF"/>
                  </a:solidFill>
                </a:rPr>
                <a:t>Account</a:t>
              </a:r>
            </a:p>
            <a:p>
              <a:pPr algn="ctr" eaLnBrk="0" hangingPunct="0"/>
              <a:r>
                <a:rPr kumimoji="0" lang="en-US" altLang="ja-JP" sz="1400" b="1">
                  <a:solidFill>
                    <a:srgbClr val="FFFFFF"/>
                  </a:solidFill>
                </a:rPr>
                <a:t>DB</a:t>
              </a:r>
            </a:p>
          </p:txBody>
        </p:sp>
        <p:grpSp>
          <p:nvGrpSpPr>
            <p:cNvPr id="14" name="Group 324"/>
            <p:cNvGrpSpPr>
              <a:grpSpLocks/>
            </p:cNvGrpSpPr>
            <p:nvPr/>
          </p:nvGrpSpPr>
          <p:grpSpPr bwMode="auto">
            <a:xfrm>
              <a:off x="3646488" y="765175"/>
              <a:ext cx="1387475" cy="1033463"/>
              <a:chOff x="2433" y="255"/>
              <a:chExt cx="874" cy="651"/>
            </a:xfrm>
          </p:grpSpPr>
          <p:grpSp>
            <p:nvGrpSpPr>
              <p:cNvPr id="15" name="Group 325"/>
              <p:cNvGrpSpPr>
                <a:grpSpLocks/>
              </p:cNvGrpSpPr>
              <p:nvPr/>
            </p:nvGrpSpPr>
            <p:grpSpPr bwMode="auto">
              <a:xfrm>
                <a:off x="2706" y="255"/>
                <a:ext cx="321" cy="425"/>
                <a:chOff x="3960" y="2017"/>
                <a:chExt cx="461" cy="466"/>
              </a:xfrm>
            </p:grpSpPr>
            <p:sp>
              <p:nvSpPr>
                <p:cNvPr id="10361" name="Freeform 326" descr="70%"/>
                <p:cNvSpPr>
                  <a:spLocks/>
                </p:cNvSpPr>
                <p:nvPr/>
              </p:nvSpPr>
              <p:spPr bwMode="auto">
                <a:xfrm>
                  <a:off x="3967" y="2020"/>
                  <a:ext cx="160" cy="429"/>
                </a:xfrm>
                <a:custGeom>
                  <a:avLst/>
                  <a:gdLst>
                    <a:gd name="T0" fmla="*/ 36 w 160"/>
                    <a:gd name="T1" fmla="*/ 5 h 429"/>
                    <a:gd name="T2" fmla="*/ 159 w 160"/>
                    <a:gd name="T3" fmla="*/ 0 h 429"/>
                    <a:gd name="T4" fmla="*/ 159 w 160"/>
                    <a:gd name="T5" fmla="*/ 428 h 429"/>
                    <a:gd name="T6" fmla="*/ 0 w 160"/>
                    <a:gd name="T7" fmla="*/ 401 h 429"/>
                    <a:gd name="T8" fmla="*/ 33 w 160"/>
                    <a:gd name="T9" fmla="*/ 391 h 429"/>
                    <a:gd name="T10" fmla="*/ 36 w 160"/>
                    <a:gd name="T11" fmla="*/ 393 h 429"/>
                    <a:gd name="T12" fmla="*/ 36 w 160"/>
                    <a:gd name="T13" fmla="*/ 5 h 42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60"/>
                    <a:gd name="T22" fmla="*/ 0 h 429"/>
                    <a:gd name="T23" fmla="*/ 160 w 160"/>
                    <a:gd name="T24" fmla="*/ 429 h 429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60" h="429">
                      <a:moveTo>
                        <a:pt x="36" y="5"/>
                      </a:moveTo>
                      <a:lnTo>
                        <a:pt x="159" y="0"/>
                      </a:lnTo>
                      <a:lnTo>
                        <a:pt x="159" y="428"/>
                      </a:lnTo>
                      <a:lnTo>
                        <a:pt x="0" y="401"/>
                      </a:lnTo>
                      <a:lnTo>
                        <a:pt x="33" y="391"/>
                      </a:lnTo>
                      <a:lnTo>
                        <a:pt x="36" y="393"/>
                      </a:lnTo>
                      <a:lnTo>
                        <a:pt x="36" y="5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62" name="Freeform 327" descr="70%"/>
                <p:cNvSpPr>
                  <a:spLocks/>
                </p:cNvSpPr>
                <p:nvPr/>
              </p:nvSpPr>
              <p:spPr bwMode="auto">
                <a:xfrm>
                  <a:off x="3967" y="2020"/>
                  <a:ext cx="166" cy="433"/>
                </a:xfrm>
                <a:custGeom>
                  <a:avLst/>
                  <a:gdLst>
                    <a:gd name="T0" fmla="*/ 37 w 166"/>
                    <a:gd name="T1" fmla="*/ 5 h 433"/>
                    <a:gd name="T2" fmla="*/ 165 w 166"/>
                    <a:gd name="T3" fmla="*/ 0 h 433"/>
                    <a:gd name="T4" fmla="*/ 165 w 166"/>
                    <a:gd name="T5" fmla="*/ 432 h 433"/>
                    <a:gd name="T6" fmla="*/ 0 w 166"/>
                    <a:gd name="T7" fmla="*/ 405 h 433"/>
                    <a:gd name="T8" fmla="*/ 34 w 166"/>
                    <a:gd name="T9" fmla="*/ 394 h 433"/>
                    <a:gd name="T10" fmla="*/ 37 w 166"/>
                    <a:gd name="T11" fmla="*/ 397 h 433"/>
                    <a:gd name="T12" fmla="*/ 37 w 166"/>
                    <a:gd name="T13" fmla="*/ 5 h 43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66"/>
                    <a:gd name="T22" fmla="*/ 0 h 433"/>
                    <a:gd name="T23" fmla="*/ 166 w 166"/>
                    <a:gd name="T24" fmla="*/ 433 h 43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66" h="433">
                      <a:moveTo>
                        <a:pt x="37" y="5"/>
                      </a:moveTo>
                      <a:lnTo>
                        <a:pt x="165" y="0"/>
                      </a:lnTo>
                      <a:lnTo>
                        <a:pt x="165" y="432"/>
                      </a:lnTo>
                      <a:lnTo>
                        <a:pt x="0" y="405"/>
                      </a:lnTo>
                      <a:lnTo>
                        <a:pt x="34" y="394"/>
                      </a:lnTo>
                      <a:lnTo>
                        <a:pt x="37" y="397"/>
                      </a:lnTo>
                      <a:lnTo>
                        <a:pt x="37" y="5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63" name="Freeform 328" descr="70%"/>
                <p:cNvSpPr>
                  <a:spLocks/>
                </p:cNvSpPr>
                <p:nvPr/>
              </p:nvSpPr>
              <p:spPr bwMode="auto">
                <a:xfrm>
                  <a:off x="3960" y="2017"/>
                  <a:ext cx="455" cy="462"/>
                </a:xfrm>
                <a:custGeom>
                  <a:avLst/>
                  <a:gdLst>
                    <a:gd name="T0" fmla="*/ 44 w 455"/>
                    <a:gd name="T1" fmla="*/ 394 h 462"/>
                    <a:gd name="T2" fmla="*/ 44 w 455"/>
                    <a:gd name="T3" fmla="*/ 8 h 462"/>
                    <a:gd name="T4" fmla="*/ 170 w 455"/>
                    <a:gd name="T5" fmla="*/ 3 h 462"/>
                    <a:gd name="T6" fmla="*/ 407 w 455"/>
                    <a:gd name="T7" fmla="*/ 27 h 462"/>
                    <a:gd name="T8" fmla="*/ 407 w 455"/>
                    <a:gd name="T9" fmla="*/ 364 h 462"/>
                    <a:gd name="T10" fmla="*/ 388 w 455"/>
                    <a:gd name="T11" fmla="*/ 370 h 462"/>
                    <a:gd name="T12" fmla="*/ 447 w 455"/>
                    <a:gd name="T13" fmla="*/ 381 h 462"/>
                    <a:gd name="T14" fmla="*/ 447 w 455"/>
                    <a:gd name="T15" fmla="*/ 386 h 462"/>
                    <a:gd name="T16" fmla="*/ 428 w 455"/>
                    <a:gd name="T17" fmla="*/ 389 h 462"/>
                    <a:gd name="T18" fmla="*/ 344 w 455"/>
                    <a:gd name="T19" fmla="*/ 383 h 462"/>
                    <a:gd name="T20" fmla="*/ 207 w 455"/>
                    <a:gd name="T21" fmla="*/ 421 h 462"/>
                    <a:gd name="T22" fmla="*/ 273 w 455"/>
                    <a:gd name="T23" fmla="*/ 434 h 462"/>
                    <a:gd name="T24" fmla="*/ 273 w 455"/>
                    <a:gd name="T25" fmla="*/ 442 h 462"/>
                    <a:gd name="T26" fmla="*/ 244 w 455"/>
                    <a:gd name="T27" fmla="*/ 453 h 462"/>
                    <a:gd name="T28" fmla="*/ 7 w 455"/>
                    <a:gd name="T29" fmla="*/ 410 h 462"/>
                    <a:gd name="T30" fmla="*/ 7 w 455"/>
                    <a:gd name="T31" fmla="*/ 405 h 462"/>
                    <a:gd name="T32" fmla="*/ 41 w 455"/>
                    <a:gd name="T33" fmla="*/ 394 h 462"/>
                    <a:gd name="T34" fmla="*/ 44 w 455"/>
                    <a:gd name="T35" fmla="*/ 396 h 462"/>
                    <a:gd name="T36" fmla="*/ 37 w 455"/>
                    <a:gd name="T37" fmla="*/ 389 h 462"/>
                    <a:gd name="T38" fmla="*/ 0 w 455"/>
                    <a:gd name="T39" fmla="*/ 399 h 462"/>
                    <a:gd name="T40" fmla="*/ 0 w 455"/>
                    <a:gd name="T41" fmla="*/ 416 h 462"/>
                    <a:gd name="T42" fmla="*/ 244 w 455"/>
                    <a:gd name="T43" fmla="*/ 461 h 462"/>
                    <a:gd name="T44" fmla="*/ 284 w 455"/>
                    <a:gd name="T45" fmla="*/ 442 h 462"/>
                    <a:gd name="T46" fmla="*/ 284 w 455"/>
                    <a:gd name="T47" fmla="*/ 431 h 462"/>
                    <a:gd name="T48" fmla="*/ 240 w 455"/>
                    <a:gd name="T49" fmla="*/ 421 h 462"/>
                    <a:gd name="T50" fmla="*/ 347 w 455"/>
                    <a:gd name="T51" fmla="*/ 389 h 462"/>
                    <a:gd name="T52" fmla="*/ 432 w 455"/>
                    <a:gd name="T53" fmla="*/ 394 h 462"/>
                    <a:gd name="T54" fmla="*/ 454 w 455"/>
                    <a:gd name="T55" fmla="*/ 386 h 462"/>
                    <a:gd name="T56" fmla="*/ 454 w 455"/>
                    <a:gd name="T57" fmla="*/ 378 h 462"/>
                    <a:gd name="T58" fmla="*/ 410 w 455"/>
                    <a:gd name="T59" fmla="*/ 367 h 462"/>
                    <a:gd name="T60" fmla="*/ 417 w 455"/>
                    <a:gd name="T61" fmla="*/ 367 h 462"/>
                    <a:gd name="T62" fmla="*/ 417 w 455"/>
                    <a:gd name="T63" fmla="*/ 24 h 462"/>
                    <a:gd name="T64" fmla="*/ 170 w 455"/>
                    <a:gd name="T65" fmla="*/ 0 h 462"/>
                    <a:gd name="T66" fmla="*/ 37 w 455"/>
                    <a:gd name="T67" fmla="*/ 3 h 462"/>
                    <a:gd name="T68" fmla="*/ 37 w 455"/>
                    <a:gd name="T69" fmla="*/ 389 h 462"/>
                    <a:gd name="T70" fmla="*/ 44 w 455"/>
                    <a:gd name="T71" fmla="*/ 394 h 462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w 455"/>
                    <a:gd name="T109" fmla="*/ 0 h 462"/>
                    <a:gd name="T110" fmla="*/ 455 w 455"/>
                    <a:gd name="T111" fmla="*/ 462 h 462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T108" t="T109" r="T110" b="T111"/>
                  <a:pathLst>
                    <a:path w="455" h="462">
                      <a:moveTo>
                        <a:pt x="44" y="394"/>
                      </a:moveTo>
                      <a:lnTo>
                        <a:pt x="44" y="8"/>
                      </a:lnTo>
                      <a:lnTo>
                        <a:pt x="170" y="3"/>
                      </a:lnTo>
                      <a:lnTo>
                        <a:pt x="407" y="27"/>
                      </a:lnTo>
                      <a:lnTo>
                        <a:pt x="407" y="364"/>
                      </a:lnTo>
                      <a:lnTo>
                        <a:pt x="388" y="370"/>
                      </a:lnTo>
                      <a:lnTo>
                        <a:pt x="447" y="381"/>
                      </a:lnTo>
                      <a:lnTo>
                        <a:pt x="447" y="386"/>
                      </a:lnTo>
                      <a:lnTo>
                        <a:pt x="428" y="389"/>
                      </a:lnTo>
                      <a:lnTo>
                        <a:pt x="344" y="383"/>
                      </a:lnTo>
                      <a:lnTo>
                        <a:pt x="207" y="421"/>
                      </a:lnTo>
                      <a:lnTo>
                        <a:pt x="273" y="434"/>
                      </a:lnTo>
                      <a:lnTo>
                        <a:pt x="273" y="442"/>
                      </a:lnTo>
                      <a:lnTo>
                        <a:pt x="244" y="453"/>
                      </a:lnTo>
                      <a:lnTo>
                        <a:pt x="7" y="410"/>
                      </a:lnTo>
                      <a:lnTo>
                        <a:pt x="7" y="405"/>
                      </a:lnTo>
                      <a:lnTo>
                        <a:pt x="41" y="394"/>
                      </a:lnTo>
                      <a:lnTo>
                        <a:pt x="44" y="396"/>
                      </a:lnTo>
                      <a:lnTo>
                        <a:pt x="37" y="389"/>
                      </a:lnTo>
                      <a:lnTo>
                        <a:pt x="0" y="399"/>
                      </a:lnTo>
                      <a:lnTo>
                        <a:pt x="0" y="416"/>
                      </a:lnTo>
                      <a:lnTo>
                        <a:pt x="244" y="461"/>
                      </a:lnTo>
                      <a:lnTo>
                        <a:pt x="284" y="442"/>
                      </a:lnTo>
                      <a:lnTo>
                        <a:pt x="284" y="431"/>
                      </a:lnTo>
                      <a:lnTo>
                        <a:pt x="240" y="421"/>
                      </a:lnTo>
                      <a:lnTo>
                        <a:pt x="347" y="389"/>
                      </a:lnTo>
                      <a:lnTo>
                        <a:pt x="432" y="394"/>
                      </a:lnTo>
                      <a:lnTo>
                        <a:pt x="454" y="386"/>
                      </a:lnTo>
                      <a:lnTo>
                        <a:pt x="454" y="378"/>
                      </a:lnTo>
                      <a:lnTo>
                        <a:pt x="410" y="367"/>
                      </a:lnTo>
                      <a:lnTo>
                        <a:pt x="417" y="367"/>
                      </a:lnTo>
                      <a:lnTo>
                        <a:pt x="417" y="24"/>
                      </a:lnTo>
                      <a:lnTo>
                        <a:pt x="170" y="0"/>
                      </a:lnTo>
                      <a:lnTo>
                        <a:pt x="37" y="3"/>
                      </a:lnTo>
                      <a:lnTo>
                        <a:pt x="37" y="389"/>
                      </a:lnTo>
                      <a:lnTo>
                        <a:pt x="44" y="394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64" name="Freeform 329" descr="70%"/>
                <p:cNvSpPr>
                  <a:spLocks/>
                </p:cNvSpPr>
                <p:nvPr/>
              </p:nvSpPr>
              <p:spPr bwMode="auto">
                <a:xfrm>
                  <a:off x="3960" y="2017"/>
                  <a:ext cx="461" cy="466"/>
                </a:xfrm>
                <a:custGeom>
                  <a:avLst/>
                  <a:gdLst>
                    <a:gd name="T0" fmla="*/ 45 w 461"/>
                    <a:gd name="T1" fmla="*/ 397 h 466"/>
                    <a:gd name="T2" fmla="*/ 45 w 461"/>
                    <a:gd name="T3" fmla="*/ 8 h 466"/>
                    <a:gd name="T4" fmla="*/ 173 w 461"/>
                    <a:gd name="T5" fmla="*/ 3 h 466"/>
                    <a:gd name="T6" fmla="*/ 412 w 461"/>
                    <a:gd name="T7" fmla="*/ 27 h 466"/>
                    <a:gd name="T8" fmla="*/ 412 w 461"/>
                    <a:gd name="T9" fmla="*/ 368 h 466"/>
                    <a:gd name="T10" fmla="*/ 393 w 461"/>
                    <a:gd name="T11" fmla="*/ 373 h 466"/>
                    <a:gd name="T12" fmla="*/ 453 w 461"/>
                    <a:gd name="T13" fmla="*/ 384 h 466"/>
                    <a:gd name="T14" fmla="*/ 453 w 461"/>
                    <a:gd name="T15" fmla="*/ 389 h 466"/>
                    <a:gd name="T16" fmla="*/ 434 w 461"/>
                    <a:gd name="T17" fmla="*/ 392 h 466"/>
                    <a:gd name="T18" fmla="*/ 348 w 461"/>
                    <a:gd name="T19" fmla="*/ 386 h 466"/>
                    <a:gd name="T20" fmla="*/ 210 w 461"/>
                    <a:gd name="T21" fmla="*/ 424 h 466"/>
                    <a:gd name="T22" fmla="*/ 277 w 461"/>
                    <a:gd name="T23" fmla="*/ 438 h 466"/>
                    <a:gd name="T24" fmla="*/ 277 w 461"/>
                    <a:gd name="T25" fmla="*/ 446 h 466"/>
                    <a:gd name="T26" fmla="*/ 248 w 461"/>
                    <a:gd name="T27" fmla="*/ 457 h 466"/>
                    <a:gd name="T28" fmla="*/ 7 w 461"/>
                    <a:gd name="T29" fmla="*/ 414 h 466"/>
                    <a:gd name="T30" fmla="*/ 7 w 461"/>
                    <a:gd name="T31" fmla="*/ 408 h 466"/>
                    <a:gd name="T32" fmla="*/ 42 w 461"/>
                    <a:gd name="T33" fmla="*/ 397 h 466"/>
                    <a:gd name="T34" fmla="*/ 45 w 461"/>
                    <a:gd name="T35" fmla="*/ 400 h 466"/>
                    <a:gd name="T36" fmla="*/ 37 w 461"/>
                    <a:gd name="T37" fmla="*/ 392 h 466"/>
                    <a:gd name="T38" fmla="*/ 0 w 461"/>
                    <a:gd name="T39" fmla="*/ 403 h 466"/>
                    <a:gd name="T40" fmla="*/ 0 w 461"/>
                    <a:gd name="T41" fmla="*/ 419 h 466"/>
                    <a:gd name="T42" fmla="*/ 248 w 461"/>
                    <a:gd name="T43" fmla="*/ 465 h 466"/>
                    <a:gd name="T44" fmla="*/ 288 w 461"/>
                    <a:gd name="T45" fmla="*/ 446 h 466"/>
                    <a:gd name="T46" fmla="*/ 288 w 461"/>
                    <a:gd name="T47" fmla="*/ 435 h 466"/>
                    <a:gd name="T48" fmla="*/ 243 w 461"/>
                    <a:gd name="T49" fmla="*/ 424 h 466"/>
                    <a:gd name="T50" fmla="*/ 352 w 461"/>
                    <a:gd name="T51" fmla="*/ 392 h 466"/>
                    <a:gd name="T52" fmla="*/ 438 w 461"/>
                    <a:gd name="T53" fmla="*/ 397 h 466"/>
                    <a:gd name="T54" fmla="*/ 460 w 461"/>
                    <a:gd name="T55" fmla="*/ 389 h 466"/>
                    <a:gd name="T56" fmla="*/ 460 w 461"/>
                    <a:gd name="T57" fmla="*/ 381 h 466"/>
                    <a:gd name="T58" fmla="*/ 415 w 461"/>
                    <a:gd name="T59" fmla="*/ 370 h 466"/>
                    <a:gd name="T60" fmla="*/ 423 w 461"/>
                    <a:gd name="T61" fmla="*/ 370 h 466"/>
                    <a:gd name="T62" fmla="*/ 423 w 461"/>
                    <a:gd name="T63" fmla="*/ 24 h 466"/>
                    <a:gd name="T64" fmla="*/ 173 w 461"/>
                    <a:gd name="T65" fmla="*/ 0 h 466"/>
                    <a:gd name="T66" fmla="*/ 37 w 461"/>
                    <a:gd name="T67" fmla="*/ 3 h 466"/>
                    <a:gd name="T68" fmla="*/ 37 w 461"/>
                    <a:gd name="T69" fmla="*/ 392 h 466"/>
                    <a:gd name="T70" fmla="*/ 45 w 461"/>
                    <a:gd name="T71" fmla="*/ 397 h 46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w 461"/>
                    <a:gd name="T109" fmla="*/ 0 h 466"/>
                    <a:gd name="T110" fmla="*/ 461 w 461"/>
                    <a:gd name="T111" fmla="*/ 466 h 46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T108" t="T109" r="T110" b="T111"/>
                  <a:pathLst>
                    <a:path w="461" h="466">
                      <a:moveTo>
                        <a:pt x="45" y="397"/>
                      </a:moveTo>
                      <a:lnTo>
                        <a:pt x="45" y="8"/>
                      </a:lnTo>
                      <a:lnTo>
                        <a:pt x="173" y="3"/>
                      </a:lnTo>
                      <a:lnTo>
                        <a:pt x="412" y="27"/>
                      </a:lnTo>
                      <a:lnTo>
                        <a:pt x="412" y="368"/>
                      </a:lnTo>
                      <a:lnTo>
                        <a:pt x="393" y="373"/>
                      </a:lnTo>
                      <a:lnTo>
                        <a:pt x="453" y="384"/>
                      </a:lnTo>
                      <a:lnTo>
                        <a:pt x="453" y="389"/>
                      </a:lnTo>
                      <a:lnTo>
                        <a:pt x="434" y="392"/>
                      </a:lnTo>
                      <a:lnTo>
                        <a:pt x="348" y="386"/>
                      </a:lnTo>
                      <a:lnTo>
                        <a:pt x="210" y="424"/>
                      </a:lnTo>
                      <a:lnTo>
                        <a:pt x="277" y="438"/>
                      </a:lnTo>
                      <a:lnTo>
                        <a:pt x="277" y="446"/>
                      </a:lnTo>
                      <a:lnTo>
                        <a:pt x="248" y="457"/>
                      </a:lnTo>
                      <a:lnTo>
                        <a:pt x="7" y="414"/>
                      </a:lnTo>
                      <a:lnTo>
                        <a:pt x="7" y="408"/>
                      </a:lnTo>
                      <a:lnTo>
                        <a:pt x="42" y="397"/>
                      </a:lnTo>
                      <a:lnTo>
                        <a:pt x="45" y="400"/>
                      </a:lnTo>
                      <a:lnTo>
                        <a:pt x="37" y="392"/>
                      </a:lnTo>
                      <a:lnTo>
                        <a:pt x="0" y="403"/>
                      </a:lnTo>
                      <a:lnTo>
                        <a:pt x="0" y="419"/>
                      </a:lnTo>
                      <a:lnTo>
                        <a:pt x="248" y="465"/>
                      </a:lnTo>
                      <a:lnTo>
                        <a:pt x="288" y="446"/>
                      </a:lnTo>
                      <a:lnTo>
                        <a:pt x="288" y="435"/>
                      </a:lnTo>
                      <a:lnTo>
                        <a:pt x="243" y="424"/>
                      </a:lnTo>
                      <a:lnTo>
                        <a:pt x="352" y="392"/>
                      </a:lnTo>
                      <a:lnTo>
                        <a:pt x="438" y="397"/>
                      </a:lnTo>
                      <a:lnTo>
                        <a:pt x="460" y="389"/>
                      </a:lnTo>
                      <a:lnTo>
                        <a:pt x="460" y="381"/>
                      </a:lnTo>
                      <a:lnTo>
                        <a:pt x="415" y="370"/>
                      </a:lnTo>
                      <a:lnTo>
                        <a:pt x="423" y="370"/>
                      </a:lnTo>
                      <a:lnTo>
                        <a:pt x="423" y="24"/>
                      </a:lnTo>
                      <a:lnTo>
                        <a:pt x="173" y="0"/>
                      </a:lnTo>
                      <a:lnTo>
                        <a:pt x="37" y="3"/>
                      </a:lnTo>
                      <a:lnTo>
                        <a:pt x="37" y="392"/>
                      </a:lnTo>
                      <a:lnTo>
                        <a:pt x="45" y="397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65" name="Freeform 330" descr="70%"/>
                <p:cNvSpPr>
                  <a:spLocks/>
                </p:cNvSpPr>
                <p:nvPr/>
              </p:nvSpPr>
              <p:spPr bwMode="auto">
                <a:xfrm>
                  <a:off x="4016" y="2363"/>
                  <a:ext cx="95" cy="32"/>
                </a:xfrm>
                <a:custGeom>
                  <a:avLst/>
                  <a:gdLst>
                    <a:gd name="T0" fmla="*/ 94 w 95"/>
                    <a:gd name="T1" fmla="*/ 12 h 32"/>
                    <a:gd name="T2" fmla="*/ 94 w 95"/>
                    <a:gd name="T3" fmla="*/ 31 h 32"/>
                    <a:gd name="T4" fmla="*/ 0 w 95"/>
                    <a:gd name="T5" fmla="*/ 19 h 32"/>
                    <a:gd name="T6" fmla="*/ 0 w 95"/>
                    <a:gd name="T7" fmla="*/ 0 h 32"/>
                    <a:gd name="T8" fmla="*/ 94 w 95"/>
                    <a:gd name="T9" fmla="*/ 12 h 3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5"/>
                    <a:gd name="T16" fmla="*/ 0 h 32"/>
                    <a:gd name="T17" fmla="*/ 95 w 95"/>
                    <a:gd name="T18" fmla="*/ 32 h 3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5" h="32">
                      <a:moveTo>
                        <a:pt x="94" y="12"/>
                      </a:moveTo>
                      <a:lnTo>
                        <a:pt x="94" y="31"/>
                      </a:lnTo>
                      <a:lnTo>
                        <a:pt x="0" y="19"/>
                      </a:lnTo>
                      <a:lnTo>
                        <a:pt x="0" y="0"/>
                      </a:lnTo>
                      <a:lnTo>
                        <a:pt x="94" y="12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66" name="Freeform 331" descr="70%"/>
                <p:cNvSpPr>
                  <a:spLocks/>
                </p:cNvSpPr>
                <p:nvPr/>
              </p:nvSpPr>
              <p:spPr bwMode="auto">
                <a:xfrm>
                  <a:off x="4016" y="2363"/>
                  <a:ext cx="102" cy="36"/>
                </a:xfrm>
                <a:custGeom>
                  <a:avLst/>
                  <a:gdLst>
                    <a:gd name="T0" fmla="*/ 101 w 102"/>
                    <a:gd name="T1" fmla="*/ 13 h 36"/>
                    <a:gd name="T2" fmla="*/ 101 w 102"/>
                    <a:gd name="T3" fmla="*/ 35 h 36"/>
                    <a:gd name="T4" fmla="*/ 0 w 102"/>
                    <a:gd name="T5" fmla="*/ 22 h 36"/>
                    <a:gd name="T6" fmla="*/ 0 w 102"/>
                    <a:gd name="T7" fmla="*/ 0 h 36"/>
                    <a:gd name="T8" fmla="*/ 101 w 102"/>
                    <a:gd name="T9" fmla="*/ 13 h 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2"/>
                    <a:gd name="T16" fmla="*/ 0 h 36"/>
                    <a:gd name="T17" fmla="*/ 102 w 102"/>
                    <a:gd name="T18" fmla="*/ 36 h 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2" h="36">
                      <a:moveTo>
                        <a:pt x="101" y="13"/>
                      </a:moveTo>
                      <a:lnTo>
                        <a:pt x="101" y="35"/>
                      </a:lnTo>
                      <a:lnTo>
                        <a:pt x="0" y="22"/>
                      </a:lnTo>
                      <a:lnTo>
                        <a:pt x="0" y="0"/>
                      </a:lnTo>
                      <a:lnTo>
                        <a:pt x="101" y="13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67" name="Freeform 332" descr="70%"/>
                <p:cNvSpPr>
                  <a:spLocks/>
                </p:cNvSpPr>
                <p:nvPr/>
              </p:nvSpPr>
              <p:spPr bwMode="auto">
                <a:xfrm>
                  <a:off x="4016" y="2333"/>
                  <a:ext cx="95" cy="29"/>
                </a:xfrm>
                <a:custGeom>
                  <a:avLst/>
                  <a:gdLst>
                    <a:gd name="T0" fmla="*/ 0 w 95"/>
                    <a:gd name="T1" fmla="*/ 19 h 29"/>
                    <a:gd name="T2" fmla="*/ 0 w 95"/>
                    <a:gd name="T3" fmla="*/ 0 h 29"/>
                    <a:gd name="T4" fmla="*/ 94 w 95"/>
                    <a:gd name="T5" fmla="*/ 9 h 29"/>
                    <a:gd name="T6" fmla="*/ 94 w 95"/>
                    <a:gd name="T7" fmla="*/ 28 h 29"/>
                    <a:gd name="T8" fmla="*/ 0 w 95"/>
                    <a:gd name="T9" fmla="*/ 1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5"/>
                    <a:gd name="T16" fmla="*/ 0 h 29"/>
                    <a:gd name="T17" fmla="*/ 95 w 95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5" h="29">
                      <a:moveTo>
                        <a:pt x="0" y="19"/>
                      </a:moveTo>
                      <a:lnTo>
                        <a:pt x="0" y="0"/>
                      </a:lnTo>
                      <a:lnTo>
                        <a:pt x="94" y="9"/>
                      </a:lnTo>
                      <a:lnTo>
                        <a:pt x="94" y="28"/>
                      </a:lnTo>
                      <a:lnTo>
                        <a:pt x="0" y="19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68" name="Freeform 333" descr="70%"/>
                <p:cNvSpPr>
                  <a:spLocks/>
                </p:cNvSpPr>
                <p:nvPr/>
              </p:nvSpPr>
              <p:spPr bwMode="auto">
                <a:xfrm>
                  <a:off x="4016" y="2333"/>
                  <a:ext cx="102" cy="34"/>
                </a:xfrm>
                <a:custGeom>
                  <a:avLst/>
                  <a:gdLst>
                    <a:gd name="T0" fmla="*/ 0 w 102"/>
                    <a:gd name="T1" fmla="*/ 22 h 34"/>
                    <a:gd name="T2" fmla="*/ 0 w 102"/>
                    <a:gd name="T3" fmla="*/ 0 h 34"/>
                    <a:gd name="T4" fmla="*/ 101 w 102"/>
                    <a:gd name="T5" fmla="*/ 11 h 34"/>
                    <a:gd name="T6" fmla="*/ 101 w 102"/>
                    <a:gd name="T7" fmla="*/ 33 h 34"/>
                    <a:gd name="T8" fmla="*/ 0 w 102"/>
                    <a:gd name="T9" fmla="*/ 22 h 3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2"/>
                    <a:gd name="T16" fmla="*/ 0 h 34"/>
                    <a:gd name="T17" fmla="*/ 102 w 102"/>
                    <a:gd name="T18" fmla="*/ 34 h 3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2" h="34">
                      <a:moveTo>
                        <a:pt x="0" y="22"/>
                      </a:moveTo>
                      <a:lnTo>
                        <a:pt x="0" y="0"/>
                      </a:lnTo>
                      <a:lnTo>
                        <a:pt x="101" y="11"/>
                      </a:lnTo>
                      <a:lnTo>
                        <a:pt x="101" y="33"/>
                      </a:lnTo>
                      <a:lnTo>
                        <a:pt x="0" y="22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69" name="Freeform 334" descr="70%"/>
                <p:cNvSpPr>
                  <a:spLocks/>
                </p:cNvSpPr>
                <p:nvPr/>
              </p:nvSpPr>
              <p:spPr bwMode="auto">
                <a:xfrm>
                  <a:off x="4016" y="2033"/>
                  <a:ext cx="95" cy="297"/>
                </a:xfrm>
                <a:custGeom>
                  <a:avLst/>
                  <a:gdLst>
                    <a:gd name="T0" fmla="*/ 94 w 95"/>
                    <a:gd name="T1" fmla="*/ 0 h 297"/>
                    <a:gd name="T2" fmla="*/ 0 w 95"/>
                    <a:gd name="T3" fmla="*/ 2 h 297"/>
                    <a:gd name="T4" fmla="*/ 0 w 95"/>
                    <a:gd name="T5" fmla="*/ 285 h 297"/>
                    <a:gd name="T6" fmla="*/ 94 w 95"/>
                    <a:gd name="T7" fmla="*/ 296 h 297"/>
                    <a:gd name="T8" fmla="*/ 94 w 95"/>
                    <a:gd name="T9" fmla="*/ 0 h 29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5"/>
                    <a:gd name="T16" fmla="*/ 0 h 297"/>
                    <a:gd name="T17" fmla="*/ 95 w 95"/>
                    <a:gd name="T18" fmla="*/ 297 h 29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5" h="297">
                      <a:moveTo>
                        <a:pt x="94" y="0"/>
                      </a:moveTo>
                      <a:lnTo>
                        <a:pt x="0" y="2"/>
                      </a:lnTo>
                      <a:lnTo>
                        <a:pt x="0" y="285"/>
                      </a:lnTo>
                      <a:lnTo>
                        <a:pt x="94" y="296"/>
                      </a:lnTo>
                      <a:lnTo>
                        <a:pt x="94" y="0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70" name="Freeform 335" descr="70%"/>
                <p:cNvSpPr>
                  <a:spLocks/>
                </p:cNvSpPr>
                <p:nvPr/>
              </p:nvSpPr>
              <p:spPr bwMode="auto">
                <a:xfrm>
                  <a:off x="4016" y="2033"/>
                  <a:ext cx="102" cy="301"/>
                </a:xfrm>
                <a:custGeom>
                  <a:avLst/>
                  <a:gdLst>
                    <a:gd name="T0" fmla="*/ 101 w 102"/>
                    <a:gd name="T1" fmla="*/ 0 h 301"/>
                    <a:gd name="T2" fmla="*/ 0 w 102"/>
                    <a:gd name="T3" fmla="*/ 2 h 301"/>
                    <a:gd name="T4" fmla="*/ 0 w 102"/>
                    <a:gd name="T5" fmla="*/ 289 h 301"/>
                    <a:gd name="T6" fmla="*/ 101 w 102"/>
                    <a:gd name="T7" fmla="*/ 300 h 301"/>
                    <a:gd name="T8" fmla="*/ 101 w 102"/>
                    <a:gd name="T9" fmla="*/ 0 h 30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2"/>
                    <a:gd name="T16" fmla="*/ 0 h 301"/>
                    <a:gd name="T17" fmla="*/ 102 w 102"/>
                    <a:gd name="T18" fmla="*/ 301 h 30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2" h="301">
                      <a:moveTo>
                        <a:pt x="101" y="0"/>
                      </a:moveTo>
                      <a:lnTo>
                        <a:pt x="0" y="2"/>
                      </a:lnTo>
                      <a:lnTo>
                        <a:pt x="0" y="289"/>
                      </a:lnTo>
                      <a:lnTo>
                        <a:pt x="101" y="300"/>
                      </a:lnTo>
                      <a:lnTo>
                        <a:pt x="101" y="0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71" name="Freeform 336" descr="70%"/>
                <p:cNvSpPr>
                  <a:spLocks/>
                </p:cNvSpPr>
                <p:nvPr/>
              </p:nvSpPr>
              <p:spPr bwMode="auto">
                <a:xfrm>
                  <a:off x="4034" y="2183"/>
                  <a:ext cx="71" cy="114"/>
                </a:xfrm>
                <a:custGeom>
                  <a:avLst/>
                  <a:gdLst>
                    <a:gd name="T0" fmla="*/ 0 w 71"/>
                    <a:gd name="T1" fmla="*/ 0 h 114"/>
                    <a:gd name="T2" fmla="*/ 0 w 71"/>
                    <a:gd name="T3" fmla="*/ 106 h 114"/>
                    <a:gd name="T4" fmla="*/ 70 w 71"/>
                    <a:gd name="T5" fmla="*/ 113 h 114"/>
                    <a:gd name="T6" fmla="*/ 70 w 71"/>
                    <a:gd name="T7" fmla="*/ 2 h 114"/>
                    <a:gd name="T8" fmla="*/ 0 w 71"/>
                    <a:gd name="T9" fmla="*/ 0 h 1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1"/>
                    <a:gd name="T16" fmla="*/ 0 h 114"/>
                    <a:gd name="T17" fmla="*/ 71 w 71"/>
                    <a:gd name="T18" fmla="*/ 114 h 11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1" h="114">
                      <a:moveTo>
                        <a:pt x="0" y="0"/>
                      </a:moveTo>
                      <a:lnTo>
                        <a:pt x="0" y="106"/>
                      </a:lnTo>
                      <a:lnTo>
                        <a:pt x="70" y="113"/>
                      </a:lnTo>
                      <a:lnTo>
                        <a:pt x="70" y="2"/>
                      </a:lnTo>
                      <a:lnTo>
                        <a:pt x="0" y="0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72" name="Freeform 337" descr="70%"/>
                <p:cNvSpPr>
                  <a:spLocks/>
                </p:cNvSpPr>
                <p:nvPr/>
              </p:nvSpPr>
              <p:spPr bwMode="auto">
                <a:xfrm>
                  <a:off x="4034" y="2183"/>
                  <a:ext cx="77" cy="119"/>
                </a:xfrm>
                <a:custGeom>
                  <a:avLst/>
                  <a:gdLst>
                    <a:gd name="T0" fmla="*/ 0 w 77"/>
                    <a:gd name="T1" fmla="*/ 0 h 119"/>
                    <a:gd name="T2" fmla="*/ 0 w 77"/>
                    <a:gd name="T3" fmla="*/ 110 h 119"/>
                    <a:gd name="T4" fmla="*/ 76 w 77"/>
                    <a:gd name="T5" fmla="*/ 118 h 119"/>
                    <a:gd name="T6" fmla="*/ 76 w 77"/>
                    <a:gd name="T7" fmla="*/ 2 h 119"/>
                    <a:gd name="T8" fmla="*/ 0 w 77"/>
                    <a:gd name="T9" fmla="*/ 0 h 11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7"/>
                    <a:gd name="T16" fmla="*/ 0 h 119"/>
                    <a:gd name="T17" fmla="*/ 77 w 77"/>
                    <a:gd name="T18" fmla="*/ 119 h 11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7" h="119">
                      <a:moveTo>
                        <a:pt x="0" y="0"/>
                      </a:moveTo>
                      <a:lnTo>
                        <a:pt x="0" y="110"/>
                      </a:lnTo>
                      <a:lnTo>
                        <a:pt x="76" y="118"/>
                      </a:lnTo>
                      <a:lnTo>
                        <a:pt x="76" y="2"/>
                      </a:lnTo>
                      <a:lnTo>
                        <a:pt x="0" y="0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73" name="Freeform 338" descr="70%"/>
                <p:cNvSpPr>
                  <a:spLocks/>
                </p:cNvSpPr>
                <p:nvPr/>
              </p:nvSpPr>
              <p:spPr bwMode="auto">
                <a:xfrm>
                  <a:off x="4042" y="2101"/>
                  <a:ext cx="58" cy="3"/>
                </a:xfrm>
                <a:custGeom>
                  <a:avLst/>
                  <a:gdLst>
                    <a:gd name="T0" fmla="*/ 57 w 58"/>
                    <a:gd name="T1" fmla="*/ 0 h 3"/>
                    <a:gd name="T2" fmla="*/ 4 w 58"/>
                    <a:gd name="T3" fmla="*/ 0 h 3"/>
                    <a:gd name="T4" fmla="*/ 0 w 58"/>
                    <a:gd name="T5" fmla="*/ 1 h 3"/>
                    <a:gd name="T6" fmla="*/ 20 w 58"/>
                    <a:gd name="T7" fmla="*/ 1 h 3"/>
                    <a:gd name="T8" fmla="*/ 20 w 58"/>
                    <a:gd name="T9" fmla="*/ 2 h 3"/>
                    <a:gd name="T10" fmla="*/ 40 w 58"/>
                    <a:gd name="T11" fmla="*/ 2 h 3"/>
                    <a:gd name="T12" fmla="*/ 40 w 58"/>
                    <a:gd name="T13" fmla="*/ 1 h 3"/>
                    <a:gd name="T14" fmla="*/ 57 w 58"/>
                    <a:gd name="T15" fmla="*/ 1 h 3"/>
                    <a:gd name="T16" fmla="*/ 57 w 58"/>
                    <a:gd name="T17" fmla="*/ 0 h 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58"/>
                    <a:gd name="T28" fmla="*/ 0 h 3"/>
                    <a:gd name="T29" fmla="*/ 58 w 58"/>
                    <a:gd name="T30" fmla="*/ 3 h 3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58" h="3">
                      <a:moveTo>
                        <a:pt x="57" y="0"/>
                      </a:moveTo>
                      <a:lnTo>
                        <a:pt x="4" y="0"/>
                      </a:lnTo>
                      <a:lnTo>
                        <a:pt x="0" y="1"/>
                      </a:lnTo>
                      <a:lnTo>
                        <a:pt x="20" y="1"/>
                      </a:lnTo>
                      <a:lnTo>
                        <a:pt x="20" y="2"/>
                      </a:lnTo>
                      <a:lnTo>
                        <a:pt x="40" y="2"/>
                      </a:lnTo>
                      <a:lnTo>
                        <a:pt x="40" y="1"/>
                      </a:lnTo>
                      <a:lnTo>
                        <a:pt x="57" y="1"/>
                      </a:lnTo>
                      <a:lnTo>
                        <a:pt x="57" y="0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74" name="Freeform 339" descr="70%"/>
                <p:cNvSpPr>
                  <a:spLocks/>
                </p:cNvSpPr>
                <p:nvPr/>
              </p:nvSpPr>
              <p:spPr bwMode="auto">
                <a:xfrm>
                  <a:off x="4042" y="2101"/>
                  <a:ext cx="65" cy="7"/>
                </a:xfrm>
                <a:custGeom>
                  <a:avLst/>
                  <a:gdLst>
                    <a:gd name="T0" fmla="*/ 64 w 65"/>
                    <a:gd name="T1" fmla="*/ 0 h 7"/>
                    <a:gd name="T2" fmla="*/ 4 w 65"/>
                    <a:gd name="T3" fmla="*/ 0 h 7"/>
                    <a:gd name="T4" fmla="*/ 0 w 65"/>
                    <a:gd name="T5" fmla="*/ 3 h 7"/>
                    <a:gd name="T6" fmla="*/ 23 w 65"/>
                    <a:gd name="T7" fmla="*/ 3 h 7"/>
                    <a:gd name="T8" fmla="*/ 23 w 65"/>
                    <a:gd name="T9" fmla="*/ 6 h 7"/>
                    <a:gd name="T10" fmla="*/ 45 w 65"/>
                    <a:gd name="T11" fmla="*/ 6 h 7"/>
                    <a:gd name="T12" fmla="*/ 45 w 65"/>
                    <a:gd name="T13" fmla="*/ 3 h 7"/>
                    <a:gd name="T14" fmla="*/ 64 w 65"/>
                    <a:gd name="T15" fmla="*/ 3 h 7"/>
                    <a:gd name="T16" fmla="*/ 64 w 65"/>
                    <a:gd name="T17" fmla="*/ 0 h 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65"/>
                    <a:gd name="T28" fmla="*/ 0 h 7"/>
                    <a:gd name="T29" fmla="*/ 65 w 65"/>
                    <a:gd name="T30" fmla="*/ 7 h 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65" h="7">
                      <a:moveTo>
                        <a:pt x="64" y="0"/>
                      </a:moveTo>
                      <a:lnTo>
                        <a:pt x="4" y="0"/>
                      </a:lnTo>
                      <a:lnTo>
                        <a:pt x="0" y="3"/>
                      </a:lnTo>
                      <a:lnTo>
                        <a:pt x="23" y="3"/>
                      </a:lnTo>
                      <a:lnTo>
                        <a:pt x="23" y="6"/>
                      </a:lnTo>
                      <a:lnTo>
                        <a:pt x="45" y="6"/>
                      </a:lnTo>
                      <a:lnTo>
                        <a:pt x="45" y="3"/>
                      </a:lnTo>
                      <a:lnTo>
                        <a:pt x="64" y="3"/>
                      </a:lnTo>
                      <a:lnTo>
                        <a:pt x="64" y="0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75" name="Freeform 340" descr="70%"/>
                <p:cNvSpPr>
                  <a:spLocks/>
                </p:cNvSpPr>
                <p:nvPr/>
              </p:nvSpPr>
              <p:spPr bwMode="auto">
                <a:xfrm>
                  <a:off x="4095" y="2112"/>
                  <a:ext cx="5" cy="2"/>
                </a:xfrm>
                <a:custGeom>
                  <a:avLst/>
                  <a:gdLst>
                    <a:gd name="T0" fmla="*/ 0 w 5"/>
                    <a:gd name="T1" fmla="*/ 0 h 2"/>
                    <a:gd name="T2" fmla="*/ 0 w 5"/>
                    <a:gd name="T3" fmla="*/ 1 h 2"/>
                    <a:gd name="T4" fmla="*/ 4 w 5"/>
                    <a:gd name="T5" fmla="*/ 1 h 2"/>
                    <a:gd name="T6" fmla="*/ 4 w 5"/>
                    <a:gd name="T7" fmla="*/ 0 h 2"/>
                    <a:gd name="T8" fmla="*/ 0 w 5"/>
                    <a:gd name="T9" fmla="*/ 0 h 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"/>
                    <a:gd name="T16" fmla="*/ 0 h 2"/>
                    <a:gd name="T17" fmla="*/ 5 w 5"/>
                    <a:gd name="T18" fmla="*/ 2 h 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" h="2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4" y="1"/>
                      </a:lnTo>
                      <a:lnTo>
                        <a:pt x="4" y="0"/>
                      </a:lnTo>
                      <a:lnTo>
                        <a:pt x="0" y="0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76" name="Freeform 341" descr="70%"/>
                <p:cNvSpPr>
                  <a:spLocks/>
                </p:cNvSpPr>
                <p:nvPr/>
              </p:nvSpPr>
              <p:spPr bwMode="auto">
                <a:xfrm>
                  <a:off x="4095" y="2112"/>
                  <a:ext cx="12" cy="6"/>
                </a:xfrm>
                <a:custGeom>
                  <a:avLst/>
                  <a:gdLst>
                    <a:gd name="T0" fmla="*/ 0 w 12"/>
                    <a:gd name="T1" fmla="*/ 0 h 6"/>
                    <a:gd name="T2" fmla="*/ 0 w 12"/>
                    <a:gd name="T3" fmla="*/ 5 h 6"/>
                    <a:gd name="T4" fmla="*/ 11 w 12"/>
                    <a:gd name="T5" fmla="*/ 5 h 6"/>
                    <a:gd name="T6" fmla="*/ 11 w 12"/>
                    <a:gd name="T7" fmla="*/ 0 h 6"/>
                    <a:gd name="T8" fmla="*/ 0 w 12"/>
                    <a:gd name="T9" fmla="*/ 0 h 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2"/>
                    <a:gd name="T16" fmla="*/ 0 h 6"/>
                    <a:gd name="T17" fmla="*/ 12 w 12"/>
                    <a:gd name="T18" fmla="*/ 6 h 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2" h="6">
                      <a:moveTo>
                        <a:pt x="0" y="0"/>
                      </a:moveTo>
                      <a:lnTo>
                        <a:pt x="0" y="5"/>
                      </a:lnTo>
                      <a:lnTo>
                        <a:pt x="11" y="5"/>
                      </a:lnTo>
                      <a:lnTo>
                        <a:pt x="11" y="0"/>
                      </a:lnTo>
                      <a:lnTo>
                        <a:pt x="0" y="0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77" name="Freeform 342" descr="70%"/>
                <p:cNvSpPr>
                  <a:spLocks/>
                </p:cNvSpPr>
                <p:nvPr/>
              </p:nvSpPr>
              <p:spPr bwMode="auto">
                <a:xfrm>
                  <a:off x="4104" y="2112"/>
                  <a:ext cx="3" cy="2"/>
                </a:xfrm>
                <a:custGeom>
                  <a:avLst/>
                  <a:gdLst>
                    <a:gd name="T0" fmla="*/ 2 w 3"/>
                    <a:gd name="T1" fmla="*/ 0 h 2"/>
                    <a:gd name="T2" fmla="*/ 0 w 3"/>
                    <a:gd name="T3" fmla="*/ 0 h 2"/>
                    <a:gd name="T4" fmla="*/ 0 w 3"/>
                    <a:gd name="T5" fmla="*/ 1 h 2"/>
                    <a:gd name="T6" fmla="*/ 2 w 3"/>
                    <a:gd name="T7" fmla="*/ 1 h 2"/>
                    <a:gd name="T8" fmla="*/ 2 w 3"/>
                    <a:gd name="T9" fmla="*/ 0 h 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"/>
                    <a:gd name="T16" fmla="*/ 0 h 2"/>
                    <a:gd name="T17" fmla="*/ 3 w 3"/>
                    <a:gd name="T18" fmla="*/ 2 h 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" h="2">
                      <a:moveTo>
                        <a:pt x="2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2" y="1"/>
                      </a:lnTo>
                      <a:lnTo>
                        <a:pt x="2" y="0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78" name="Freeform 343" descr="70%"/>
                <p:cNvSpPr>
                  <a:spLocks/>
                </p:cNvSpPr>
                <p:nvPr/>
              </p:nvSpPr>
              <p:spPr bwMode="auto">
                <a:xfrm>
                  <a:off x="4106" y="2112"/>
                  <a:ext cx="5" cy="6"/>
                </a:xfrm>
                <a:custGeom>
                  <a:avLst/>
                  <a:gdLst>
                    <a:gd name="T0" fmla="*/ 0 w 5"/>
                    <a:gd name="T1" fmla="*/ 0 h 6"/>
                    <a:gd name="T2" fmla="*/ 4 w 5"/>
                    <a:gd name="T3" fmla="*/ 0 h 6"/>
                    <a:gd name="T4" fmla="*/ 4 w 5"/>
                    <a:gd name="T5" fmla="*/ 5 h 6"/>
                    <a:gd name="T6" fmla="*/ 0 w 5"/>
                    <a:gd name="T7" fmla="*/ 5 h 6"/>
                    <a:gd name="T8" fmla="*/ 0 w 5"/>
                    <a:gd name="T9" fmla="*/ 0 h 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"/>
                    <a:gd name="T16" fmla="*/ 0 h 6"/>
                    <a:gd name="T17" fmla="*/ 5 w 5"/>
                    <a:gd name="T18" fmla="*/ 6 h 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" h="6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4" y="5"/>
                      </a:lnTo>
                      <a:lnTo>
                        <a:pt x="0" y="5"/>
                      </a:lnTo>
                      <a:lnTo>
                        <a:pt x="0" y="0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79" name="Freeform 344" descr="70%"/>
                <p:cNvSpPr>
                  <a:spLocks/>
                </p:cNvSpPr>
                <p:nvPr/>
              </p:nvSpPr>
              <p:spPr bwMode="auto">
                <a:xfrm>
                  <a:off x="4132" y="2020"/>
                  <a:ext cx="235" cy="429"/>
                </a:xfrm>
                <a:custGeom>
                  <a:avLst/>
                  <a:gdLst>
                    <a:gd name="T0" fmla="*/ 0 w 235"/>
                    <a:gd name="T1" fmla="*/ 0 h 429"/>
                    <a:gd name="T2" fmla="*/ 234 w 235"/>
                    <a:gd name="T3" fmla="*/ 24 h 429"/>
                    <a:gd name="T4" fmla="*/ 234 w 235"/>
                    <a:gd name="T5" fmla="*/ 361 h 429"/>
                    <a:gd name="T6" fmla="*/ 216 w 235"/>
                    <a:gd name="T7" fmla="*/ 366 h 429"/>
                    <a:gd name="T8" fmla="*/ 172 w 235"/>
                    <a:gd name="T9" fmla="*/ 380 h 429"/>
                    <a:gd name="T10" fmla="*/ 37 w 235"/>
                    <a:gd name="T11" fmla="*/ 418 h 429"/>
                    <a:gd name="T12" fmla="*/ 0 w 235"/>
                    <a:gd name="T13" fmla="*/ 428 h 429"/>
                    <a:gd name="T14" fmla="*/ 0 w 235"/>
                    <a:gd name="T15" fmla="*/ 0 h 42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35"/>
                    <a:gd name="T25" fmla="*/ 0 h 429"/>
                    <a:gd name="T26" fmla="*/ 235 w 235"/>
                    <a:gd name="T27" fmla="*/ 429 h 42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35" h="429">
                      <a:moveTo>
                        <a:pt x="0" y="0"/>
                      </a:moveTo>
                      <a:lnTo>
                        <a:pt x="234" y="24"/>
                      </a:lnTo>
                      <a:lnTo>
                        <a:pt x="234" y="361"/>
                      </a:lnTo>
                      <a:lnTo>
                        <a:pt x="216" y="366"/>
                      </a:lnTo>
                      <a:lnTo>
                        <a:pt x="172" y="380"/>
                      </a:lnTo>
                      <a:lnTo>
                        <a:pt x="37" y="418"/>
                      </a:lnTo>
                      <a:lnTo>
                        <a:pt x="0" y="428"/>
                      </a:lnTo>
                      <a:lnTo>
                        <a:pt x="0" y="0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80" name="Freeform 345" descr="70%"/>
                <p:cNvSpPr>
                  <a:spLocks/>
                </p:cNvSpPr>
                <p:nvPr/>
              </p:nvSpPr>
              <p:spPr bwMode="auto">
                <a:xfrm>
                  <a:off x="4132" y="2020"/>
                  <a:ext cx="241" cy="433"/>
                </a:xfrm>
                <a:custGeom>
                  <a:avLst/>
                  <a:gdLst>
                    <a:gd name="T0" fmla="*/ 0 w 241"/>
                    <a:gd name="T1" fmla="*/ 0 h 433"/>
                    <a:gd name="T2" fmla="*/ 240 w 241"/>
                    <a:gd name="T3" fmla="*/ 24 h 433"/>
                    <a:gd name="T4" fmla="*/ 240 w 241"/>
                    <a:gd name="T5" fmla="*/ 365 h 433"/>
                    <a:gd name="T6" fmla="*/ 221 w 241"/>
                    <a:gd name="T7" fmla="*/ 370 h 433"/>
                    <a:gd name="T8" fmla="*/ 176 w 241"/>
                    <a:gd name="T9" fmla="*/ 383 h 433"/>
                    <a:gd name="T10" fmla="*/ 38 w 241"/>
                    <a:gd name="T11" fmla="*/ 421 h 433"/>
                    <a:gd name="T12" fmla="*/ 0 w 241"/>
                    <a:gd name="T13" fmla="*/ 432 h 433"/>
                    <a:gd name="T14" fmla="*/ 0 w 241"/>
                    <a:gd name="T15" fmla="*/ 0 h 43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41"/>
                    <a:gd name="T25" fmla="*/ 0 h 433"/>
                    <a:gd name="T26" fmla="*/ 241 w 241"/>
                    <a:gd name="T27" fmla="*/ 433 h 433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41" h="433">
                      <a:moveTo>
                        <a:pt x="0" y="0"/>
                      </a:moveTo>
                      <a:lnTo>
                        <a:pt x="240" y="24"/>
                      </a:lnTo>
                      <a:lnTo>
                        <a:pt x="240" y="365"/>
                      </a:lnTo>
                      <a:lnTo>
                        <a:pt x="221" y="370"/>
                      </a:lnTo>
                      <a:lnTo>
                        <a:pt x="176" y="383"/>
                      </a:lnTo>
                      <a:lnTo>
                        <a:pt x="38" y="421"/>
                      </a:lnTo>
                      <a:lnTo>
                        <a:pt x="0" y="432"/>
                      </a:lnTo>
                      <a:lnTo>
                        <a:pt x="0" y="0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81" name="Freeform 346" descr="70%"/>
                <p:cNvSpPr>
                  <a:spLocks/>
                </p:cNvSpPr>
                <p:nvPr/>
              </p:nvSpPr>
              <p:spPr bwMode="auto">
                <a:xfrm>
                  <a:off x="3967" y="2426"/>
                  <a:ext cx="264" cy="44"/>
                </a:xfrm>
                <a:custGeom>
                  <a:avLst/>
                  <a:gdLst>
                    <a:gd name="T0" fmla="*/ 263 w 264"/>
                    <a:gd name="T1" fmla="*/ 26 h 44"/>
                    <a:gd name="T2" fmla="*/ 263 w 264"/>
                    <a:gd name="T3" fmla="*/ 34 h 44"/>
                    <a:gd name="T4" fmla="*/ 234 w 264"/>
                    <a:gd name="T5" fmla="*/ 43 h 44"/>
                    <a:gd name="T6" fmla="*/ 0 w 264"/>
                    <a:gd name="T7" fmla="*/ 5 h 44"/>
                    <a:gd name="T8" fmla="*/ 0 w 264"/>
                    <a:gd name="T9" fmla="*/ 0 h 44"/>
                    <a:gd name="T10" fmla="*/ 161 w 264"/>
                    <a:gd name="T11" fmla="*/ 24 h 44"/>
                    <a:gd name="T12" fmla="*/ 234 w 264"/>
                    <a:gd name="T13" fmla="*/ 36 h 44"/>
                    <a:gd name="T14" fmla="*/ 263 w 264"/>
                    <a:gd name="T15" fmla="*/ 26 h 4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64"/>
                    <a:gd name="T25" fmla="*/ 0 h 44"/>
                    <a:gd name="T26" fmla="*/ 264 w 264"/>
                    <a:gd name="T27" fmla="*/ 44 h 4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64" h="44">
                      <a:moveTo>
                        <a:pt x="263" y="26"/>
                      </a:moveTo>
                      <a:lnTo>
                        <a:pt x="263" y="34"/>
                      </a:lnTo>
                      <a:lnTo>
                        <a:pt x="234" y="43"/>
                      </a:lnTo>
                      <a:lnTo>
                        <a:pt x="0" y="5"/>
                      </a:lnTo>
                      <a:lnTo>
                        <a:pt x="0" y="0"/>
                      </a:lnTo>
                      <a:lnTo>
                        <a:pt x="161" y="24"/>
                      </a:lnTo>
                      <a:lnTo>
                        <a:pt x="234" y="36"/>
                      </a:lnTo>
                      <a:lnTo>
                        <a:pt x="263" y="26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82" name="Freeform 347" descr="70%"/>
                <p:cNvSpPr>
                  <a:spLocks/>
                </p:cNvSpPr>
                <p:nvPr/>
              </p:nvSpPr>
              <p:spPr bwMode="auto">
                <a:xfrm>
                  <a:off x="3967" y="2426"/>
                  <a:ext cx="271" cy="50"/>
                </a:xfrm>
                <a:custGeom>
                  <a:avLst/>
                  <a:gdLst>
                    <a:gd name="T0" fmla="*/ 270 w 271"/>
                    <a:gd name="T1" fmla="*/ 30 h 50"/>
                    <a:gd name="T2" fmla="*/ 270 w 271"/>
                    <a:gd name="T3" fmla="*/ 38 h 50"/>
                    <a:gd name="T4" fmla="*/ 241 w 271"/>
                    <a:gd name="T5" fmla="*/ 49 h 50"/>
                    <a:gd name="T6" fmla="*/ 0 w 271"/>
                    <a:gd name="T7" fmla="*/ 6 h 50"/>
                    <a:gd name="T8" fmla="*/ 0 w 271"/>
                    <a:gd name="T9" fmla="*/ 0 h 50"/>
                    <a:gd name="T10" fmla="*/ 166 w 271"/>
                    <a:gd name="T11" fmla="*/ 27 h 50"/>
                    <a:gd name="T12" fmla="*/ 241 w 271"/>
                    <a:gd name="T13" fmla="*/ 41 h 50"/>
                    <a:gd name="T14" fmla="*/ 270 w 271"/>
                    <a:gd name="T15" fmla="*/ 30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71"/>
                    <a:gd name="T25" fmla="*/ 0 h 50"/>
                    <a:gd name="T26" fmla="*/ 271 w 271"/>
                    <a:gd name="T27" fmla="*/ 50 h 5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71" h="50">
                      <a:moveTo>
                        <a:pt x="270" y="30"/>
                      </a:moveTo>
                      <a:lnTo>
                        <a:pt x="270" y="38"/>
                      </a:lnTo>
                      <a:lnTo>
                        <a:pt x="241" y="49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166" y="27"/>
                      </a:lnTo>
                      <a:lnTo>
                        <a:pt x="241" y="41"/>
                      </a:lnTo>
                      <a:lnTo>
                        <a:pt x="270" y="30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83" name="Freeform 348" descr="70%"/>
                <p:cNvSpPr>
                  <a:spLocks/>
                </p:cNvSpPr>
                <p:nvPr/>
              </p:nvSpPr>
              <p:spPr bwMode="auto">
                <a:xfrm>
                  <a:off x="4162" y="2207"/>
                  <a:ext cx="3" cy="67"/>
                </a:xfrm>
                <a:custGeom>
                  <a:avLst/>
                  <a:gdLst>
                    <a:gd name="T0" fmla="*/ 0 w 3"/>
                    <a:gd name="T1" fmla="*/ 0 h 67"/>
                    <a:gd name="T2" fmla="*/ 2 w 3"/>
                    <a:gd name="T3" fmla="*/ 0 h 67"/>
                    <a:gd name="T4" fmla="*/ 2 w 3"/>
                    <a:gd name="T5" fmla="*/ 66 h 67"/>
                    <a:gd name="T6" fmla="*/ 0 w 3"/>
                    <a:gd name="T7" fmla="*/ 66 h 67"/>
                    <a:gd name="T8" fmla="*/ 0 w 3"/>
                    <a:gd name="T9" fmla="*/ 0 h 6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"/>
                    <a:gd name="T16" fmla="*/ 0 h 67"/>
                    <a:gd name="T17" fmla="*/ 3 w 3"/>
                    <a:gd name="T18" fmla="*/ 67 h 6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" h="67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2" y="66"/>
                      </a:lnTo>
                      <a:lnTo>
                        <a:pt x="0" y="66"/>
                      </a:lnTo>
                      <a:lnTo>
                        <a:pt x="0" y="0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84" name="Freeform 349" descr="70%"/>
                <p:cNvSpPr>
                  <a:spLocks/>
                </p:cNvSpPr>
                <p:nvPr/>
              </p:nvSpPr>
              <p:spPr bwMode="auto">
                <a:xfrm>
                  <a:off x="4162" y="2207"/>
                  <a:ext cx="9" cy="71"/>
                </a:xfrm>
                <a:custGeom>
                  <a:avLst/>
                  <a:gdLst>
                    <a:gd name="T0" fmla="*/ 0 w 9"/>
                    <a:gd name="T1" fmla="*/ 0 h 71"/>
                    <a:gd name="T2" fmla="*/ 8 w 9"/>
                    <a:gd name="T3" fmla="*/ 0 h 71"/>
                    <a:gd name="T4" fmla="*/ 8 w 9"/>
                    <a:gd name="T5" fmla="*/ 70 h 71"/>
                    <a:gd name="T6" fmla="*/ 0 w 9"/>
                    <a:gd name="T7" fmla="*/ 70 h 71"/>
                    <a:gd name="T8" fmla="*/ 0 w 9"/>
                    <a:gd name="T9" fmla="*/ 0 h 7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"/>
                    <a:gd name="T16" fmla="*/ 0 h 71"/>
                    <a:gd name="T17" fmla="*/ 9 w 9"/>
                    <a:gd name="T18" fmla="*/ 71 h 7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" h="71">
                      <a:moveTo>
                        <a:pt x="0" y="0"/>
                      </a:moveTo>
                      <a:lnTo>
                        <a:pt x="8" y="0"/>
                      </a:lnTo>
                      <a:lnTo>
                        <a:pt x="8" y="70"/>
                      </a:lnTo>
                      <a:lnTo>
                        <a:pt x="0" y="70"/>
                      </a:lnTo>
                      <a:lnTo>
                        <a:pt x="0" y="0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85" name="Freeform 350" descr="70%"/>
                <p:cNvSpPr>
                  <a:spLocks/>
                </p:cNvSpPr>
                <p:nvPr/>
              </p:nvSpPr>
              <p:spPr bwMode="auto">
                <a:xfrm>
                  <a:off x="4173" y="2083"/>
                  <a:ext cx="179" cy="21"/>
                </a:xfrm>
                <a:custGeom>
                  <a:avLst/>
                  <a:gdLst>
                    <a:gd name="T0" fmla="*/ 0 w 179"/>
                    <a:gd name="T1" fmla="*/ 0 h 21"/>
                    <a:gd name="T2" fmla="*/ 178 w 179"/>
                    <a:gd name="T3" fmla="*/ 6 h 21"/>
                    <a:gd name="T4" fmla="*/ 178 w 179"/>
                    <a:gd name="T5" fmla="*/ 20 h 21"/>
                    <a:gd name="T6" fmla="*/ 0 w 179"/>
                    <a:gd name="T7" fmla="*/ 13 h 21"/>
                    <a:gd name="T8" fmla="*/ 0 w 179"/>
                    <a:gd name="T9" fmla="*/ 0 h 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79"/>
                    <a:gd name="T16" fmla="*/ 0 h 21"/>
                    <a:gd name="T17" fmla="*/ 179 w 179"/>
                    <a:gd name="T18" fmla="*/ 21 h 2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79" h="21">
                      <a:moveTo>
                        <a:pt x="0" y="0"/>
                      </a:moveTo>
                      <a:lnTo>
                        <a:pt x="178" y="6"/>
                      </a:lnTo>
                      <a:lnTo>
                        <a:pt x="178" y="20"/>
                      </a:lnTo>
                      <a:lnTo>
                        <a:pt x="0" y="13"/>
                      </a:lnTo>
                      <a:lnTo>
                        <a:pt x="0" y="0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86" name="Freeform 351" descr="70%"/>
                <p:cNvSpPr>
                  <a:spLocks/>
                </p:cNvSpPr>
                <p:nvPr/>
              </p:nvSpPr>
              <p:spPr bwMode="auto">
                <a:xfrm>
                  <a:off x="4173" y="2083"/>
                  <a:ext cx="184" cy="25"/>
                </a:xfrm>
                <a:custGeom>
                  <a:avLst/>
                  <a:gdLst>
                    <a:gd name="T0" fmla="*/ 0 w 184"/>
                    <a:gd name="T1" fmla="*/ 0 h 25"/>
                    <a:gd name="T2" fmla="*/ 183 w 184"/>
                    <a:gd name="T3" fmla="*/ 8 h 25"/>
                    <a:gd name="T4" fmla="*/ 183 w 184"/>
                    <a:gd name="T5" fmla="*/ 24 h 25"/>
                    <a:gd name="T6" fmla="*/ 0 w 184"/>
                    <a:gd name="T7" fmla="*/ 16 h 25"/>
                    <a:gd name="T8" fmla="*/ 0 w 184"/>
                    <a:gd name="T9" fmla="*/ 0 h 2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84"/>
                    <a:gd name="T16" fmla="*/ 0 h 25"/>
                    <a:gd name="T17" fmla="*/ 184 w 184"/>
                    <a:gd name="T18" fmla="*/ 25 h 2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84" h="25">
                      <a:moveTo>
                        <a:pt x="0" y="0"/>
                      </a:moveTo>
                      <a:lnTo>
                        <a:pt x="183" y="8"/>
                      </a:lnTo>
                      <a:lnTo>
                        <a:pt x="183" y="24"/>
                      </a:lnTo>
                      <a:lnTo>
                        <a:pt x="0" y="16"/>
                      </a:lnTo>
                      <a:lnTo>
                        <a:pt x="0" y="0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87" name="Freeform 352" descr="70%"/>
                <p:cNvSpPr>
                  <a:spLocks/>
                </p:cNvSpPr>
                <p:nvPr/>
              </p:nvSpPr>
              <p:spPr bwMode="auto">
                <a:xfrm>
                  <a:off x="4173" y="2050"/>
                  <a:ext cx="179" cy="29"/>
                </a:xfrm>
                <a:custGeom>
                  <a:avLst/>
                  <a:gdLst>
                    <a:gd name="T0" fmla="*/ 0 w 179"/>
                    <a:gd name="T1" fmla="*/ 0 h 29"/>
                    <a:gd name="T2" fmla="*/ 178 w 179"/>
                    <a:gd name="T3" fmla="*/ 12 h 29"/>
                    <a:gd name="T4" fmla="*/ 178 w 179"/>
                    <a:gd name="T5" fmla="*/ 28 h 29"/>
                    <a:gd name="T6" fmla="*/ 0 w 179"/>
                    <a:gd name="T7" fmla="*/ 19 h 29"/>
                    <a:gd name="T8" fmla="*/ 0 w 179"/>
                    <a:gd name="T9" fmla="*/ 0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79"/>
                    <a:gd name="T16" fmla="*/ 0 h 29"/>
                    <a:gd name="T17" fmla="*/ 179 w 179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79" h="29">
                      <a:moveTo>
                        <a:pt x="0" y="0"/>
                      </a:moveTo>
                      <a:lnTo>
                        <a:pt x="178" y="12"/>
                      </a:lnTo>
                      <a:lnTo>
                        <a:pt x="178" y="28"/>
                      </a:lnTo>
                      <a:lnTo>
                        <a:pt x="0" y="19"/>
                      </a:lnTo>
                      <a:lnTo>
                        <a:pt x="0" y="0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88" name="Freeform 353" descr="70%"/>
                <p:cNvSpPr>
                  <a:spLocks/>
                </p:cNvSpPr>
                <p:nvPr/>
              </p:nvSpPr>
              <p:spPr bwMode="auto">
                <a:xfrm>
                  <a:off x="4173" y="2050"/>
                  <a:ext cx="184" cy="34"/>
                </a:xfrm>
                <a:custGeom>
                  <a:avLst/>
                  <a:gdLst>
                    <a:gd name="T0" fmla="*/ 0 w 184"/>
                    <a:gd name="T1" fmla="*/ 0 h 34"/>
                    <a:gd name="T2" fmla="*/ 183 w 184"/>
                    <a:gd name="T3" fmla="*/ 14 h 34"/>
                    <a:gd name="T4" fmla="*/ 183 w 184"/>
                    <a:gd name="T5" fmla="*/ 33 h 34"/>
                    <a:gd name="T6" fmla="*/ 0 w 184"/>
                    <a:gd name="T7" fmla="*/ 22 h 34"/>
                    <a:gd name="T8" fmla="*/ 0 w 184"/>
                    <a:gd name="T9" fmla="*/ 0 h 3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84"/>
                    <a:gd name="T16" fmla="*/ 0 h 34"/>
                    <a:gd name="T17" fmla="*/ 184 w 184"/>
                    <a:gd name="T18" fmla="*/ 34 h 3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84" h="34">
                      <a:moveTo>
                        <a:pt x="0" y="0"/>
                      </a:moveTo>
                      <a:lnTo>
                        <a:pt x="183" y="14"/>
                      </a:lnTo>
                      <a:lnTo>
                        <a:pt x="183" y="33"/>
                      </a:lnTo>
                      <a:lnTo>
                        <a:pt x="0" y="22"/>
                      </a:lnTo>
                      <a:lnTo>
                        <a:pt x="0" y="0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89" name="Freeform 354" descr="70%"/>
                <p:cNvSpPr>
                  <a:spLocks/>
                </p:cNvSpPr>
                <p:nvPr/>
              </p:nvSpPr>
              <p:spPr bwMode="auto">
                <a:xfrm>
                  <a:off x="4308" y="2391"/>
                  <a:ext cx="99" cy="14"/>
                </a:xfrm>
                <a:custGeom>
                  <a:avLst/>
                  <a:gdLst>
                    <a:gd name="T0" fmla="*/ 42 w 99"/>
                    <a:gd name="T1" fmla="*/ 0 h 14"/>
                    <a:gd name="T2" fmla="*/ 98 w 99"/>
                    <a:gd name="T3" fmla="*/ 7 h 14"/>
                    <a:gd name="T4" fmla="*/ 98 w 99"/>
                    <a:gd name="T5" fmla="*/ 11 h 14"/>
                    <a:gd name="T6" fmla="*/ 80 w 99"/>
                    <a:gd name="T7" fmla="*/ 13 h 14"/>
                    <a:gd name="T8" fmla="*/ 0 w 99"/>
                    <a:gd name="T9" fmla="*/ 9 h 14"/>
                    <a:gd name="T10" fmla="*/ 42 w 99"/>
                    <a:gd name="T11" fmla="*/ 0 h 1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99"/>
                    <a:gd name="T19" fmla="*/ 0 h 14"/>
                    <a:gd name="T20" fmla="*/ 99 w 99"/>
                    <a:gd name="T21" fmla="*/ 14 h 1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99" h="14">
                      <a:moveTo>
                        <a:pt x="42" y="0"/>
                      </a:moveTo>
                      <a:lnTo>
                        <a:pt x="98" y="7"/>
                      </a:lnTo>
                      <a:lnTo>
                        <a:pt x="98" y="11"/>
                      </a:lnTo>
                      <a:lnTo>
                        <a:pt x="80" y="13"/>
                      </a:lnTo>
                      <a:lnTo>
                        <a:pt x="0" y="9"/>
                      </a:lnTo>
                      <a:lnTo>
                        <a:pt x="42" y="0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90" name="Freeform 355" descr="70%"/>
                <p:cNvSpPr>
                  <a:spLocks/>
                </p:cNvSpPr>
                <p:nvPr/>
              </p:nvSpPr>
              <p:spPr bwMode="auto">
                <a:xfrm>
                  <a:off x="4308" y="2391"/>
                  <a:ext cx="105" cy="19"/>
                </a:xfrm>
                <a:custGeom>
                  <a:avLst/>
                  <a:gdLst>
                    <a:gd name="T0" fmla="*/ 45 w 105"/>
                    <a:gd name="T1" fmla="*/ 0 h 19"/>
                    <a:gd name="T2" fmla="*/ 104 w 105"/>
                    <a:gd name="T3" fmla="*/ 10 h 19"/>
                    <a:gd name="T4" fmla="*/ 104 w 105"/>
                    <a:gd name="T5" fmla="*/ 15 h 19"/>
                    <a:gd name="T6" fmla="*/ 85 w 105"/>
                    <a:gd name="T7" fmla="*/ 18 h 19"/>
                    <a:gd name="T8" fmla="*/ 0 w 105"/>
                    <a:gd name="T9" fmla="*/ 13 h 19"/>
                    <a:gd name="T10" fmla="*/ 45 w 105"/>
                    <a:gd name="T11" fmla="*/ 0 h 1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05"/>
                    <a:gd name="T19" fmla="*/ 0 h 19"/>
                    <a:gd name="T20" fmla="*/ 105 w 105"/>
                    <a:gd name="T21" fmla="*/ 19 h 1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05" h="19">
                      <a:moveTo>
                        <a:pt x="45" y="0"/>
                      </a:moveTo>
                      <a:lnTo>
                        <a:pt x="104" y="10"/>
                      </a:lnTo>
                      <a:lnTo>
                        <a:pt x="104" y="15"/>
                      </a:lnTo>
                      <a:lnTo>
                        <a:pt x="85" y="18"/>
                      </a:lnTo>
                      <a:lnTo>
                        <a:pt x="0" y="13"/>
                      </a:lnTo>
                      <a:lnTo>
                        <a:pt x="45" y="0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91" name="Freeform 356" descr="70%"/>
                <p:cNvSpPr>
                  <a:spLocks/>
                </p:cNvSpPr>
                <p:nvPr/>
              </p:nvSpPr>
              <p:spPr bwMode="auto">
                <a:xfrm>
                  <a:off x="4132" y="2441"/>
                  <a:ext cx="99" cy="21"/>
                </a:xfrm>
                <a:custGeom>
                  <a:avLst/>
                  <a:gdLst>
                    <a:gd name="T0" fmla="*/ 35 w 99"/>
                    <a:gd name="T1" fmla="*/ 0 h 21"/>
                    <a:gd name="T2" fmla="*/ 98 w 99"/>
                    <a:gd name="T3" fmla="*/ 11 h 21"/>
                    <a:gd name="T4" fmla="*/ 70 w 99"/>
                    <a:gd name="T5" fmla="*/ 20 h 21"/>
                    <a:gd name="T6" fmla="*/ 0 w 99"/>
                    <a:gd name="T7" fmla="*/ 9 h 21"/>
                    <a:gd name="T8" fmla="*/ 35 w 99"/>
                    <a:gd name="T9" fmla="*/ 0 h 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"/>
                    <a:gd name="T16" fmla="*/ 0 h 21"/>
                    <a:gd name="T17" fmla="*/ 99 w 99"/>
                    <a:gd name="T18" fmla="*/ 21 h 2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" h="21">
                      <a:moveTo>
                        <a:pt x="35" y="0"/>
                      </a:moveTo>
                      <a:lnTo>
                        <a:pt x="98" y="11"/>
                      </a:lnTo>
                      <a:lnTo>
                        <a:pt x="70" y="20"/>
                      </a:lnTo>
                      <a:lnTo>
                        <a:pt x="0" y="9"/>
                      </a:lnTo>
                      <a:lnTo>
                        <a:pt x="35" y="0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92" name="Freeform 357" descr="70%"/>
                <p:cNvSpPr>
                  <a:spLocks/>
                </p:cNvSpPr>
                <p:nvPr/>
              </p:nvSpPr>
              <p:spPr bwMode="auto">
                <a:xfrm>
                  <a:off x="4132" y="2441"/>
                  <a:ext cx="106" cy="26"/>
                </a:xfrm>
                <a:custGeom>
                  <a:avLst/>
                  <a:gdLst>
                    <a:gd name="T0" fmla="*/ 38 w 106"/>
                    <a:gd name="T1" fmla="*/ 0 h 26"/>
                    <a:gd name="T2" fmla="*/ 105 w 106"/>
                    <a:gd name="T3" fmla="*/ 14 h 26"/>
                    <a:gd name="T4" fmla="*/ 75 w 106"/>
                    <a:gd name="T5" fmla="*/ 25 h 26"/>
                    <a:gd name="T6" fmla="*/ 0 w 106"/>
                    <a:gd name="T7" fmla="*/ 11 h 26"/>
                    <a:gd name="T8" fmla="*/ 38 w 106"/>
                    <a:gd name="T9" fmla="*/ 0 h 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6"/>
                    <a:gd name="T16" fmla="*/ 0 h 26"/>
                    <a:gd name="T17" fmla="*/ 106 w 106"/>
                    <a:gd name="T18" fmla="*/ 26 h 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6" h="26">
                      <a:moveTo>
                        <a:pt x="38" y="0"/>
                      </a:moveTo>
                      <a:lnTo>
                        <a:pt x="105" y="14"/>
                      </a:lnTo>
                      <a:lnTo>
                        <a:pt x="75" y="25"/>
                      </a:lnTo>
                      <a:lnTo>
                        <a:pt x="0" y="11"/>
                      </a:lnTo>
                      <a:lnTo>
                        <a:pt x="38" y="0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93" name="Freeform 358" descr="70%"/>
                <p:cNvSpPr>
                  <a:spLocks/>
                </p:cNvSpPr>
                <p:nvPr/>
              </p:nvSpPr>
              <p:spPr bwMode="auto">
                <a:xfrm>
                  <a:off x="4032" y="2158"/>
                  <a:ext cx="82" cy="22"/>
                </a:xfrm>
                <a:custGeom>
                  <a:avLst/>
                  <a:gdLst>
                    <a:gd name="T0" fmla="*/ 81 w 82"/>
                    <a:gd name="T1" fmla="*/ 21 h 22"/>
                    <a:gd name="T2" fmla="*/ 0 w 82"/>
                    <a:gd name="T3" fmla="*/ 16 h 22"/>
                    <a:gd name="T4" fmla="*/ 0 w 82"/>
                    <a:gd name="T5" fmla="*/ 0 h 22"/>
                    <a:gd name="T6" fmla="*/ 0 60000 65536"/>
                    <a:gd name="T7" fmla="*/ 0 60000 65536"/>
                    <a:gd name="T8" fmla="*/ 0 60000 65536"/>
                    <a:gd name="T9" fmla="*/ 0 w 82"/>
                    <a:gd name="T10" fmla="*/ 0 h 22"/>
                    <a:gd name="T11" fmla="*/ 82 w 82"/>
                    <a:gd name="T12" fmla="*/ 22 h 2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82" h="22">
                      <a:moveTo>
                        <a:pt x="81" y="21"/>
                      </a:moveTo>
                      <a:lnTo>
                        <a:pt x="0" y="16"/>
                      </a:lnTo>
                      <a:lnTo>
                        <a:pt x="0" y="0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94" name="Freeform 359" descr="70%"/>
                <p:cNvSpPr>
                  <a:spLocks/>
                </p:cNvSpPr>
                <p:nvPr/>
              </p:nvSpPr>
              <p:spPr bwMode="auto">
                <a:xfrm>
                  <a:off x="4024" y="2130"/>
                  <a:ext cx="90" cy="31"/>
                </a:xfrm>
                <a:custGeom>
                  <a:avLst/>
                  <a:gdLst>
                    <a:gd name="T0" fmla="*/ 89 w 90"/>
                    <a:gd name="T1" fmla="*/ 30 h 31"/>
                    <a:gd name="T2" fmla="*/ 8 w 90"/>
                    <a:gd name="T3" fmla="*/ 27 h 31"/>
                    <a:gd name="T4" fmla="*/ 0 w 90"/>
                    <a:gd name="T5" fmla="*/ 27 h 31"/>
                    <a:gd name="T6" fmla="*/ 8 w 90"/>
                    <a:gd name="T7" fmla="*/ 0 h 31"/>
                    <a:gd name="T8" fmla="*/ 89 w 90"/>
                    <a:gd name="T9" fmla="*/ 3 h 3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0"/>
                    <a:gd name="T16" fmla="*/ 0 h 31"/>
                    <a:gd name="T17" fmla="*/ 90 w 90"/>
                    <a:gd name="T18" fmla="*/ 31 h 3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0" h="31">
                      <a:moveTo>
                        <a:pt x="89" y="30"/>
                      </a:moveTo>
                      <a:lnTo>
                        <a:pt x="8" y="27"/>
                      </a:lnTo>
                      <a:lnTo>
                        <a:pt x="0" y="27"/>
                      </a:lnTo>
                      <a:lnTo>
                        <a:pt x="8" y="0"/>
                      </a:lnTo>
                      <a:lnTo>
                        <a:pt x="89" y="3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95" name="Line 360" descr="70%"/>
                <p:cNvSpPr>
                  <a:spLocks noChangeShapeType="1"/>
                </p:cNvSpPr>
                <p:nvPr/>
              </p:nvSpPr>
              <p:spPr bwMode="auto">
                <a:xfrm flipV="1">
                  <a:off x="4032" y="2117"/>
                  <a:ext cx="0" cy="1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96" name="Freeform 361" descr="70%"/>
                <p:cNvSpPr>
                  <a:spLocks/>
                </p:cNvSpPr>
                <p:nvPr/>
              </p:nvSpPr>
              <p:spPr bwMode="auto">
                <a:xfrm>
                  <a:off x="4024" y="2046"/>
                  <a:ext cx="90" cy="69"/>
                </a:xfrm>
                <a:custGeom>
                  <a:avLst/>
                  <a:gdLst>
                    <a:gd name="T0" fmla="*/ 67 w 90"/>
                    <a:gd name="T1" fmla="*/ 68 h 69"/>
                    <a:gd name="T2" fmla="*/ 8 w 90"/>
                    <a:gd name="T3" fmla="*/ 68 h 69"/>
                    <a:gd name="T4" fmla="*/ 0 w 90"/>
                    <a:gd name="T5" fmla="*/ 68 h 69"/>
                    <a:gd name="T6" fmla="*/ 8 w 90"/>
                    <a:gd name="T7" fmla="*/ 46 h 69"/>
                    <a:gd name="T8" fmla="*/ 8 w 90"/>
                    <a:gd name="T9" fmla="*/ 27 h 69"/>
                    <a:gd name="T10" fmla="*/ 0 w 90"/>
                    <a:gd name="T11" fmla="*/ 27 h 69"/>
                    <a:gd name="T12" fmla="*/ 8 w 90"/>
                    <a:gd name="T13" fmla="*/ 0 h 69"/>
                    <a:gd name="T14" fmla="*/ 89 w 90"/>
                    <a:gd name="T15" fmla="*/ 0 h 6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90"/>
                    <a:gd name="T25" fmla="*/ 0 h 69"/>
                    <a:gd name="T26" fmla="*/ 90 w 90"/>
                    <a:gd name="T27" fmla="*/ 69 h 6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90" h="69">
                      <a:moveTo>
                        <a:pt x="67" y="68"/>
                      </a:moveTo>
                      <a:lnTo>
                        <a:pt x="8" y="68"/>
                      </a:lnTo>
                      <a:lnTo>
                        <a:pt x="0" y="68"/>
                      </a:lnTo>
                      <a:lnTo>
                        <a:pt x="8" y="46"/>
                      </a:lnTo>
                      <a:lnTo>
                        <a:pt x="8" y="27"/>
                      </a:lnTo>
                      <a:lnTo>
                        <a:pt x="0" y="27"/>
                      </a:lnTo>
                      <a:lnTo>
                        <a:pt x="8" y="0"/>
                      </a:lnTo>
                      <a:lnTo>
                        <a:pt x="89" y="0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97" name="Line 362" descr="70%"/>
                <p:cNvSpPr>
                  <a:spLocks noChangeShapeType="1"/>
                </p:cNvSpPr>
                <p:nvPr/>
              </p:nvSpPr>
              <p:spPr bwMode="auto">
                <a:xfrm>
                  <a:off x="4036" y="2092"/>
                  <a:ext cx="71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98" name="Line 363" descr="70%"/>
                <p:cNvSpPr>
                  <a:spLocks noChangeShapeType="1"/>
                </p:cNvSpPr>
                <p:nvPr/>
              </p:nvSpPr>
              <p:spPr bwMode="auto">
                <a:xfrm>
                  <a:off x="4065" y="2077"/>
                  <a:ext cx="42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99" name="Line 364" descr="70%"/>
                <p:cNvSpPr>
                  <a:spLocks noChangeShapeType="1"/>
                </p:cNvSpPr>
                <p:nvPr/>
              </p:nvSpPr>
              <p:spPr bwMode="auto">
                <a:xfrm>
                  <a:off x="4080" y="2078"/>
                  <a:ext cx="0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400" name="Freeform 365" descr="70%"/>
                <p:cNvSpPr>
                  <a:spLocks/>
                </p:cNvSpPr>
                <p:nvPr/>
              </p:nvSpPr>
              <p:spPr bwMode="auto">
                <a:xfrm>
                  <a:off x="4087" y="2074"/>
                  <a:ext cx="27" cy="12"/>
                </a:xfrm>
                <a:custGeom>
                  <a:avLst/>
                  <a:gdLst>
                    <a:gd name="T0" fmla="*/ 26 w 27"/>
                    <a:gd name="T1" fmla="*/ 0 h 12"/>
                    <a:gd name="T2" fmla="*/ 0 w 27"/>
                    <a:gd name="T3" fmla="*/ 0 h 12"/>
                    <a:gd name="T4" fmla="*/ 0 w 27"/>
                    <a:gd name="T5" fmla="*/ 11 h 12"/>
                    <a:gd name="T6" fmla="*/ 26 w 27"/>
                    <a:gd name="T7" fmla="*/ 9 h 1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"/>
                    <a:gd name="T13" fmla="*/ 0 h 12"/>
                    <a:gd name="T14" fmla="*/ 27 w 27"/>
                    <a:gd name="T15" fmla="*/ 12 h 1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" h="12">
                      <a:moveTo>
                        <a:pt x="26" y="0"/>
                      </a:moveTo>
                      <a:lnTo>
                        <a:pt x="0" y="0"/>
                      </a:lnTo>
                      <a:lnTo>
                        <a:pt x="0" y="11"/>
                      </a:lnTo>
                      <a:lnTo>
                        <a:pt x="26" y="9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401" name="Freeform 366" descr="70%"/>
                <p:cNvSpPr>
                  <a:spLocks/>
                </p:cNvSpPr>
                <p:nvPr/>
              </p:nvSpPr>
              <p:spPr bwMode="auto">
                <a:xfrm>
                  <a:off x="4046" y="2053"/>
                  <a:ext cx="21" cy="22"/>
                </a:xfrm>
                <a:custGeom>
                  <a:avLst/>
                  <a:gdLst>
                    <a:gd name="T0" fmla="*/ 16 w 21"/>
                    <a:gd name="T1" fmla="*/ 21 h 22"/>
                    <a:gd name="T2" fmla="*/ 20 w 21"/>
                    <a:gd name="T3" fmla="*/ 0 h 22"/>
                    <a:gd name="T4" fmla="*/ 4 w 21"/>
                    <a:gd name="T5" fmla="*/ 0 h 22"/>
                    <a:gd name="T6" fmla="*/ 0 w 21"/>
                    <a:gd name="T7" fmla="*/ 21 h 2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"/>
                    <a:gd name="T13" fmla="*/ 0 h 22"/>
                    <a:gd name="T14" fmla="*/ 21 w 21"/>
                    <a:gd name="T15" fmla="*/ 22 h 2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" h="22">
                      <a:moveTo>
                        <a:pt x="16" y="21"/>
                      </a:moveTo>
                      <a:lnTo>
                        <a:pt x="20" y="0"/>
                      </a:lnTo>
                      <a:lnTo>
                        <a:pt x="4" y="0"/>
                      </a:lnTo>
                      <a:lnTo>
                        <a:pt x="0" y="21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402" name="Freeform 367" descr="70%"/>
                <p:cNvSpPr>
                  <a:spLocks/>
                </p:cNvSpPr>
                <p:nvPr/>
              </p:nvSpPr>
              <p:spPr bwMode="auto">
                <a:xfrm>
                  <a:off x="4046" y="2066"/>
                  <a:ext cx="16" cy="9"/>
                </a:xfrm>
                <a:custGeom>
                  <a:avLst/>
                  <a:gdLst>
                    <a:gd name="T0" fmla="*/ 15 w 16"/>
                    <a:gd name="T1" fmla="*/ 8 h 9"/>
                    <a:gd name="T2" fmla="*/ 12 w 16"/>
                    <a:gd name="T3" fmla="*/ 8 h 9"/>
                    <a:gd name="T4" fmla="*/ 0 w 16"/>
                    <a:gd name="T5" fmla="*/ 8 h 9"/>
                    <a:gd name="T6" fmla="*/ 15 w 16"/>
                    <a:gd name="T7" fmla="*/ 0 h 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6"/>
                    <a:gd name="T13" fmla="*/ 0 h 9"/>
                    <a:gd name="T14" fmla="*/ 16 w 16"/>
                    <a:gd name="T15" fmla="*/ 9 h 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6" h="9">
                      <a:moveTo>
                        <a:pt x="15" y="8"/>
                      </a:moveTo>
                      <a:lnTo>
                        <a:pt x="12" y="8"/>
                      </a:lnTo>
                      <a:lnTo>
                        <a:pt x="0" y="8"/>
                      </a:lnTo>
                      <a:lnTo>
                        <a:pt x="15" y="0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403" name="Line 368" descr="70%"/>
                <p:cNvSpPr>
                  <a:spLocks noChangeShapeType="1"/>
                </p:cNvSpPr>
                <p:nvPr/>
              </p:nvSpPr>
              <p:spPr bwMode="auto">
                <a:xfrm flipH="1" flipV="1">
                  <a:off x="4051" y="2053"/>
                  <a:ext cx="15" cy="13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404" name="Line 369" descr="70%"/>
                <p:cNvSpPr>
                  <a:spLocks noChangeShapeType="1"/>
                </p:cNvSpPr>
                <p:nvPr/>
              </p:nvSpPr>
              <p:spPr bwMode="auto">
                <a:xfrm flipH="1">
                  <a:off x="4032" y="2077"/>
                  <a:ext cx="12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405" name="Freeform 370" descr="70%"/>
                <p:cNvSpPr>
                  <a:spLocks/>
                </p:cNvSpPr>
                <p:nvPr/>
              </p:nvSpPr>
              <p:spPr bwMode="auto">
                <a:xfrm>
                  <a:off x="4057" y="2095"/>
                  <a:ext cx="31" cy="10"/>
                </a:xfrm>
                <a:custGeom>
                  <a:avLst/>
                  <a:gdLst>
                    <a:gd name="T0" fmla="*/ 27 w 31"/>
                    <a:gd name="T1" fmla="*/ 9 h 10"/>
                    <a:gd name="T2" fmla="*/ 30 w 31"/>
                    <a:gd name="T3" fmla="*/ 0 h 10"/>
                    <a:gd name="T4" fmla="*/ 3 w 31"/>
                    <a:gd name="T5" fmla="*/ 0 h 10"/>
                    <a:gd name="T6" fmla="*/ 0 w 31"/>
                    <a:gd name="T7" fmla="*/ 6 h 1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"/>
                    <a:gd name="T13" fmla="*/ 0 h 10"/>
                    <a:gd name="T14" fmla="*/ 31 w 31"/>
                    <a:gd name="T15" fmla="*/ 10 h 1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" h="10">
                      <a:moveTo>
                        <a:pt x="27" y="9"/>
                      </a:moveTo>
                      <a:lnTo>
                        <a:pt x="30" y="0"/>
                      </a:lnTo>
                      <a:lnTo>
                        <a:pt x="3" y="0"/>
                      </a:lnTo>
                      <a:lnTo>
                        <a:pt x="0" y="6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406" name="Line 371" descr="70%"/>
                <p:cNvSpPr>
                  <a:spLocks noChangeShapeType="1"/>
                </p:cNvSpPr>
                <p:nvPr/>
              </p:nvSpPr>
              <p:spPr bwMode="auto">
                <a:xfrm>
                  <a:off x="4065" y="2099"/>
                  <a:ext cx="0" cy="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407" name="Line 372" descr="70%"/>
                <p:cNvSpPr>
                  <a:spLocks noChangeShapeType="1"/>
                </p:cNvSpPr>
                <p:nvPr/>
              </p:nvSpPr>
              <p:spPr bwMode="auto">
                <a:xfrm>
                  <a:off x="4110" y="2117"/>
                  <a:ext cx="1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408" name="Line 373" descr="70%"/>
                <p:cNvSpPr>
                  <a:spLocks noChangeShapeType="1"/>
                </p:cNvSpPr>
                <p:nvPr/>
              </p:nvSpPr>
              <p:spPr bwMode="auto">
                <a:xfrm flipH="1">
                  <a:off x="4027" y="2297"/>
                  <a:ext cx="11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0360" name="Rectangle 374"/>
              <p:cNvSpPr>
                <a:spLocks noChangeAspect="1" noChangeArrowheads="1"/>
              </p:cNvSpPr>
              <p:nvPr/>
            </p:nvSpPr>
            <p:spPr bwMode="auto">
              <a:xfrm>
                <a:off x="2433" y="692"/>
                <a:ext cx="874" cy="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 eaLnBrk="0" hangingPunct="0">
                  <a:lnSpc>
                    <a:spcPct val="80000"/>
                  </a:lnSpc>
                </a:pPr>
                <a:r>
                  <a:rPr lang="en-US" altLang="ja-JP" sz="1400" b="1">
                    <a:solidFill>
                      <a:srgbClr val="000000"/>
                    </a:solidFill>
                    <a:ea typeface="ＭＳ ゴシック" pitchFamily="49" charset="-128"/>
                  </a:rPr>
                  <a:t>account (GAMA)</a:t>
                </a:r>
              </a:p>
              <a:p>
                <a:pPr algn="ctr" eaLnBrk="0" hangingPunct="0">
                  <a:lnSpc>
                    <a:spcPct val="80000"/>
                  </a:lnSpc>
                </a:pPr>
                <a:r>
                  <a:rPr lang="en-US" altLang="ja-JP" sz="1400" b="1">
                    <a:solidFill>
                      <a:srgbClr val="000000"/>
                    </a:solidFill>
                    <a:ea typeface="ＭＳ ゴシック" pitchFamily="49" charset="-128"/>
                  </a:rPr>
                  <a:t>server</a:t>
                </a:r>
              </a:p>
            </p:txBody>
          </p:sp>
        </p:grpSp>
        <p:sp>
          <p:nvSpPr>
            <p:cNvPr id="10295" name="AutoShape 375"/>
            <p:cNvSpPr>
              <a:spLocks noChangeArrowheads="1"/>
            </p:cNvSpPr>
            <p:nvPr/>
          </p:nvSpPr>
          <p:spPr bwMode="auto">
            <a:xfrm>
              <a:off x="5221288" y="1943100"/>
              <a:ext cx="790575" cy="576263"/>
            </a:xfrm>
            <a:prstGeom prst="flowChartMagneticDisk">
              <a:avLst/>
            </a:prstGeom>
            <a:solidFill>
              <a:srgbClr val="6600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kumimoji="0" lang="en-US" altLang="ja-JP" sz="1400" b="1">
                  <a:solidFill>
                    <a:srgbClr val="FFFFFF"/>
                  </a:solidFill>
                </a:rPr>
                <a:t>VO DB</a:t>
              </a:r>
            </a:p>
          </p:txBody>
        </p:sp>
        <p:grpSp>
          <p:nvGrpSpPr>
            <p:cNvPr id="16" name="Group 376"/>
            <p:cNvGrpSpPr>
              <a:grpSpLocks/>
            </p:cNvGrpSpPr>
            <p:nvPr/>
          </p:nvGrpSpPr>
          <p:grpSpPr bwMode="auto">
            <a:xfrm>
              <a:off x="3924300" y="1917700"/>
              <a:ext cx="947738" cy="1033463"/>
              <a:chOff x="2478" y="1253"/>
              <a:chExt cx="597" cy="651"/>
            </a:xfrm>
          </p:grpSpPr>
          <p:grpSp>
            <p:nvGrpSpPr>
              <p:cNvPr id="17" name="Group 377"/>
              <p:cNvGrpSpPr>
                <a:grpSpLocks/>
              </p:cNvGrpSpPr>
              <p:nvPr/>
            </p:nvGrpSpPr>
            <p:grpSpPr bwMode="auto">
              <a:xfrm>
                <a:off x="2616" y="1253"/>
                <a:ext cx="321" cy="425"/>
                <a:chOff x="3960" y="2017"/>
                <a:chExt cx="461" cy="466"/>
              </a:xfrm>
            </p:grpSpPr>
            <p:sp>
              <p:nvSpPr>
                <p:cNvPr id="10311" name="Freeform 378" descr="70%"/>
                <p:cNvSpPr>
                  <a:spLocks/>
                </p:cNvSpPr>
                <p:nvPr/>
              </p:nvSpPr>
              <p:spPr bwMode="auto">
                <a:xfrm>
                  <a:off x="3967" y="2020"/>
                  <a:ext cx="160" cy="429"/>
                </a:xfrm>
                <a:custGeom>
                  <a:avLst/>
                  <a:gdLst>
                    <a:gd name="T0" fmla="*/ 36 w 160"/>
                    <a:gd name="T1" fmla="*/ 5 h 429"/>
                    <a:gd name="T2" fmla="*/ 159 w 160"/>
                    <a:gd name="T3" fmla="*/ 0 h 429"/>
                    <a:gd name="T4" fmla="*/ 159 w 160"/>
                    <a:gd name="T5" fmla="*/ 428 h 429"/>
                    <a:gd name="T6" fmla="*/ 0 w 160"/>
                    <a:gd name="T7" fmla="*/ 401 h 429"/>
                    <a:gd name="T8" fmla="*/ 33 w 160"/>
                    <a:gd name="T9" fmla="*/ 391 h 429"/>
                    <a:gd name="T10" fmla="*/ 36 w 160"/>
                    <a:gd name="T11" fmla="*/ 393 h 429"/>
                    <a:gd name="T12" fmla="*/ 36 w 160"/>
                    <a:gd name="T13" fmla="*/ 5 h 42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60"/>
                    <a:gd name="T22" fmla="*/ 0 h 429"/>
                    <a:gd name="T23" fmla="*/ 160 w 160"/>
                    <a:gd name="T24" fmla="*/ 429 h 429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60" h="429">
                      <a:moveTo>
                        <a:pt x="36" y="5"/>
                      </a:moveTo>
                      <a:lnTo>
                        <a:pt x="159" y="0"/>
                      </a:lnTo>
                      <a:lnTo>
                        <a:pt x="159" y="428"/>
                      </a:lnTo>
                      <a:lnTo>
                        <a:pt x="0" y="401"/>
                      </a:lnTo>
                      <a:lnTo>
                        <a:pt x="33" y="391"/>
                      </a:lnTo>
                      <a:lnTo>
                        <a:pt x="36" y="393"/>
                      </a:lnTo>
                      <a:lnTo>
                        <a:pt x="36" y="5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12" name="Freeform 379" descr="70%"/>
                <p:cNvSpPr>
                  <a:spLocks/>
                </p:cNvSpPr>
                <p:nvPr/>
              </p:nvSpPr>
              <p:spPr bwMode="auto">
                <a:xfrm>
                  <a:off x="3967" y="2020"/>
                  <a:ext cx="166" cy="433"/>
                </a:xfrm>
                <a:custGeom>
                  <a:avLst/>
                  <a:gdLst>
                    <a:gd name="T0" fmla="*/ 37 w 166"/>
                    <a:gd name="T1" fmla="*/ 5 h 433"/>
                    <a:gd name="T2" fmla="*/ 165 w 166"/>
                    <a:gd name="T3" fmla="*/ 0 h 433"/>
                    <a:gd name="T4" fmla="*/ 165 w 166"/>
                    <a:gd name="T5" fmla="*/ 432 h 433"/>
                    <a:gd name="T6" fmla="*/ 0 w 166"/>
                    <a:gd name="T7" fmla="*/ 405 h 433"/>
                    <a:gd name="T8" fmla="*/ 34 w 166"/>
                    <a:gd name="T9" fmla="*/ 394 h 433"/>
                    <a:gd name="T10" fmla="*/ 37 w 166"/>
                    <a:gd name="T11" fmla="*/ 397 h 433"/>
                    <a:gd name="T12" fmla="*/ 37 w 166"/>
                    <a:gd name="T13" fmla="*/ 5 h 43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66"/>
                    <a:gd name="T22" fmla="*/ 0 h 433"/>
                    <a:gd name="T23" fmla="*/ 166 w 166"/>
                    <a:gd name="T24" fmla="*/ 433 h 43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66" h="433">
                      <a:moveTo>
                        <a:pt x="37" y="5"/>
                      </a:moveTo>
                      <a:lnTo>
                        <a:pt x="165" y="0"/>
                      </a:lnTo>
                      <a:lnTo>
                        <a:pt x="165" y="432"/>
                      </a:lnTo>
                      <a:lnTo>
                        <a:pt x="0" y="405"/>
                      </a:lnTo>
                      <a:lnTo>
                        <a:pt x="34" y="394"/>
                      </a:lnTo>
                      <a:lnTo>
                        <a:pt x="37" y="397"/>
                      </a:lnTo>
                      <a:lnTo>
                        <a:pt x="37" y="5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13" name="Freeform 380" descr="70%"/>
                <p:cNvSpPr>
                  <a:spLocks/>
                </p:cNvSpPr>
                <p:nvPr/>
              </p:nvSpPr>
              <p:spPr bwMode="auto">
                <a:xfrm>
                  <a:off x="3960" y="2017"/>
                  <a:ext cx="455" cy="462"/>
                </a:xfrm>
                <a:custGeom>
                  <a:avLst/>
                  <a:gdLst>
                    <a:gd name="T0" fmla="*/ 44 w 455"/>
                    <a:gd name="T1" fmla="*/ 394 h 462"/>
                    <a:gd name="T2" fmla="*/ 44 w 455"/>
                    <a:gd name="T3" fmla="*/ 8 h 462"/>
                    <a:gd name="T4" fmla="*/ 170 w 455"/>
                    <a:gd name="T5" fmla="*/ 3 h 462"/>
                    <a:gd name="T6" fmla="*/ 407 w 455"/>
                    <a:gd name="T7" fmla="*/ 27 h 462"/>
                    <a:gd name="T8" fmla="*/ 407 w 455"/>
                    <a:gd name="T9" fmla="*/ 364 h 462"/>
                    <a:gd name="T10" fmla="*/ 388 w 455"/>
                    <a:gd name="T11" fmla="*/ 370 h 462"/>
                    <a:gd name="T12" fmla="*/ 447 w 455"/>
                    <a:gd name="T13" fmla="*/ 381 h 462"/>
                    <a:gd name="T14" fmla="*/ 447 w 455"/>
                    <a:gd name="T15" fmla="*/ 386 h 462"/>
                    <a:gd name="T16" fmla="*/ 428 w 455"/>
                    <a:gd name="T17" fmla="*/ 389 h 462"/>
                    <a:gd name="T18" fmla="*/ 344 w 455"/>
                    <a:gd name="T19" fmla="*/ 383 h 462"/>
                    <a:gd name="T20" fmla="*/ 207 w 455"/>
                    <a:gd name="T21" fmla="*/ 421 h 462"/>
                    <a:gd name="T22" fmla="*/ 273 w 455"/>
                    <a:gd name="T23" fmla="*/ 434 h 462"/>
                    <a:gd name="T24" fmla="*/ 273 w 455"/>
                    <a:gd name="T25" fmla="*/ 442 h 462"/>
                    <a:gd name="T26" fmla="*/ 244 w 455"/>
                    <a:gd name="T27" fmla="*/ 453 h 462"/>
                    <a:gd name="T28" fmla="*/ 7 w 455"/>
                    <a:gd name="T29" fmla="*/ 410 h 462"/>
                    <a:gd name="T30" fmla="*/ 7 w 455"/>
                    <a:gd name="T31" fmla="*/ 405 h 462"/>
                    <a:gd name="T32" fmla="*/ 41 w 455"/>
                    <a:gd name="T33" fmla="*/ 394 h 462"/>
                    <a:gd name="T34" fmla="*/ 44 w 455"/>
                    <a:gd name="T35" fmla="*/ 396 h 462"/>
                    <a:gd name="T36" fmla="*/ 37 w 455"/>
                    <a:gd name="T37" fmla="*/ 389 h 462"/>
                    <a:gd name="T38" fmla="*/ 0 w 455"/>
                    <a:gd name="T39" fmla="*/ 399 h 462"/>
                    <a:gd name="T40" fmla="*/ 0 w 455"/>
                    <a:gd name="T41" fmla="*/ 416 h 462"/>
                    <a:gd name="T42" fmla="*/ 244 w 455"/>
                    <a:gd name="T43" fmla="*/ 461 h 462"/>
                    <a:gd name="T44" fmla="*/ 284 w 455"/>
                    <a:gd name="T45" fmla="*/ 442 h 462"/>
                    <a:gd name="T46" fmla="*/ 284 w 455"/>
                    <a:gd name="T47" fmla="*/ 431 h 462"/>
                    <a:gd name="T48" fmla="*/ 240 w 455"/>
                    <a:gd name="T49" fmla="*/ 421 h 462"/>
                    <a:gd name="T50" fmla="*/ 347 w 455"/>
                    <a:gd name="T51" fmla="*/ 389 h 462"/>
                    <a:gd name="T52" fmla="*/ 432 w 455"/>
                    <a:gd name="T53" fmla="*/ 394 h 462"/>
                    <a:gd name="T54" fmla="*/ 454 w 455"/>
                    <a:gd name="T55" fmla="*/ 386 h 462"/>
                    <a:gd name="T56" fmla="*/ 454 w 455"/>
                    <a:gd name="T57" fmla="*/ 378 h 462"/>
                    <a:gd name="T58" fmla="*/ 410 w 455"/>
                    <a:gd name="T59" fmla="*/ 367 h 462"/>
                    <a:gd name="T60" fmla="*/ 417 w 455"/>
                    <a:gd name="T61" fmla="*/ 367 h 462"/>
                    <a:gd name="T62" fmla="*/ 417 w 455"/>
                    <a:gd name="T63" fmla="*/ 24 h 462"/>
                    <a:gd name="T64" fmla="*/ 170 w 455"/>
                    <a:gd name="T65" fmla="*/ 0 h 462"/>
                    <a:gd name="T66" fmla="*/ 37 w 455"/>
                    <a:gd name="T67" fmla="*/ 3 h 462"/>
                    <a:gd name="T68" fmla="*/ 37 w 455"/>
                    <a:gd name="T69" fmla="*/ 389 h 462"/>
                    <a:gd name="T70" fmla="*/ 44 w 455"/>
                    <a:gd name="T71" fmla="*/ 394 h 462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w 455"/>
                    <a:gd name="T109" fmla="*/ 0 h 462"/>
                    <a:gd name="T110" fmla="*/ 455 w 455"/>
                    <a:gd name="T111" fmla="*/ 462 h 462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T108" t="T109" r="T110" b="T111"/>
                  <a:pathLst>
                    <a:path w="455" h="462">
                      <a:moveTo>
                        <a:pt x="44" y="394"/>
                      </a:moveTo>
                      <a:lnTo>
                        <a:pt x="44" y="8"/>
                      </a:lnTo>
                      <a:lnTo>
                        <a:pt x="170" y="3"/>
                      </a:lnTo>
                      <a:lnTo>
                        <a:pt x="407" y="27"/>
                      </a:lnTo>
                      <a:lnTo>
                        <a:pt x="407" y="364"/>
                      </a:lnTo>
                      <a:lnTo>
                        <a:pt x="388" y="370"/>
                      </a:lnTo>
                      <a:lnTo>
                        <a:pt x="447" y="381"/>
                      </a:lnTo>
                      <a:lnTo>
                        <a:pt x="447" y="386"/>
                      </a:lnTo>
                      <a:lnTo>
                        <a:pt x="428" y="389"/>
                      </a:lnTo>
                      <a:lnTo>
                        <a:pt x="344" y="383"/>
                      </a:lnTo>
                      <a:lnTo>
                        <a:pt x="207" y="421"/>
                      </a:lnTo>
                      <a:lnTo>
                        <a:pt x="273" y="434"/>
                      </a:lnTo>
                      <a:lnTo>
                        <a:pt x="273" y="442"/>
                      </a:lnTo>
                      <a:lnTo>
                        <a:pt x="244" y="453"/>
                      </a:lnTo>
                      <a:lnTo>
                        <a:pt x="7" y="410"/>
                      </a:lnTo>
                      <a:lnTo>
                        <a:pt x="7" y="405"/>
                      </a:lnTo>
                      <a:lnTo>
                        <a:pt x="41" y="394"/>
                      </a:lnTo>
                      <a:lnTo>
                        <a:pt x="44" y="396"/>
                      </a:lnTo>
                      <a:lnTo>
                        <a:pt x="37" y="389"/>
                      </a:lnTo>
                      <a:lnTo>
                        <a:pt x="0" y="399"/>
                      </a:lnTo>
                      <a:lnTo>
                        <a:pt x="0" y="416"/>
                      </a:lnTo>
                      <a:lnTo>
                        <a:pt x="244" y="461"/>
                      </a:lnTo>
                      <a:lnTo>
                        <a:pt x="284" y="442"/>
                      </a:lnTo>
                      <a:lnTo>
                        <a:pt x="284" y="431"/>
                      </a:lnTo>
                      <a:lnTo>
                        <a:pt x="240" y="421"/>
                      </a:lnTo>
                      <a:lnTo>
                        <a:pt x="347" y="389"/>
                      </a:lnTo>
                      <a:lnTo>
                        <a:pt x="432" y="394"/>
                      </a:lnTo>
                      <a:lnTo>
                        <a:pt x="454" y="386"/>
                      </a:lnTo>
                      <a:lnTo>
                        <a:pt x="454" y="378"/>
                      </a:lnTo>
                      <a:lnTo>
                        <a:pt x="410" y="367"/>
                      </a:lnTo>
                      <a:lnTo>
                        <a:pt x="417" y="367"/>
                      </a:lnTo>
                      <a:lnTo>
                        <a:pt x="417" y="24"/>
                      </a:lnTo>
                      <a:lnTo>
                        <a:pt x="170" y="0"/>
                      </a:lnTo>
                      <a:lnTo>
                        <a:pt x="37" y="3"/>
                      </a:lnTo>
                      <a:lnTo>
                        <a:pt x="37" y="389"/>
                      </a:lnTo>
                      <a:lnTo>
                        <a:pt x="44" y="394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14" name="Freeform 381" descr="70%"/>
                <p:cNvSpPr>
                  <a:spLocks/>
                </p:cNvSpPr>
                <p:nvPr/>
              </p:nvSpPr>
              <p:spPr bwMode="auto">
                <a:xfrm>
                  <a:off x="3960" y="2017"/>
                  <a:ext cx="461" cy="466"/>
                </a:xfrm>
                <a:custGeom>
                  <a:avLst/>
                  <a:gdLst>
                    <a:gd name="T0" fmla="*/ 45 w 461"/>
                    <a:gd name="T1" fmla="*/ 397 h 466"/>
                    <a:gd name="T2" fmla="*/ 45 w 461"/>
                    <a:gd name="T3" fmla="*/ 8 h 466"/>
                    <a:gd name="T4" fmla="*/ 173 w 461"/>
                    <a:gd name="T5" fmla="*/ 3 h 466"/>
                    <a:gd name="T6" fmla="*/ 412 w 461"/>
                    <a:gd name="T7" fmla="*/ 27 h 466"/>
                    <a:gd name="T8" fmla="*/ 412 w 461"/>
                    <a:gd name="T9" fmla="*/ 368 h 466"/>
                    <a:gd name="T10" fmla="*/ 393 w 461"/>
                    <a:gd name="T11" fmla="*/ 373 h 466"/>
                    <a:gd name="T12" fmla="*/ 453 w 461"/>
                    <a:gd name="T13" fmla="*/ 384 h 466"/>
                    <a:gd name="T14" fmla="*/ 453 w 461"/>
                    <a:gd name="T15" fmla="*/ 389 h 466"/>
                    <a:gd name="T16" fmla="*/ 434 w 461"/>
                    <a:gd name="T17" fmla="*/ 392 h 466"/>
                    <a:gd name="T18" fmla="*/ 348 w 461"/>
                    <a:gd name="T19" fmla="*/ 386 h 466"/>
                    <a:gd name="T20" fmla="*/ 210 w 461"/>
                    <a:gd name="T21" fmla="*/ 424 h 466"/>
                    <a:gd name="T22" fmla="*/ 277 w 461"/>
                    <a:gd name="T23" fmla="*/ 438 h 466"/>
                    <a:gd name="T24" fmla="*/ 277 w 461"/>
                    <a:gd name="T25" fmla="*/ 446 h 466"/>
                    <a:gd name="T26" fmla="*/ 248 w 461"/>
                    <a:gd name="T27" fmla="*/ 457 h 466"/>
                    <a:gd name="T28" fmla="*/ 7 w 461"/>
                    <a:gd name="T29" fmla="*/ 414 h 466"/>
                    <a:gd name="T30" fmla="*/ 7 w 461"/>
                    <a:gd name="T31" fmla="*/ 408 h 466"/>
                    <a:gd name="T32" fmla="*/ 42 w 461"/>
                    <a:gd name="T33" fmla="*/ 397 h 466"/>
                    <a:gd name="T34" fmla="*/ 45 w 461"/>
                    <a:gd name="T35" fmla="*/ 400 h 466"/>
                    <a:gd name="T36" fmla="*/ 37 w 461"/>
                    <a:gd name="T37" fmla="*/ 392 h 466"/>
                    <a:gd name="T38" fmla="*/ 0 w 461"/>
                    <a:gd name="T39" fmla="*/ 403 h 466"/>
                    <a:gd name="T40" fmla="*/ 0 w 461"/>
                    <a:gd name="T41" fmla="*/ 419 h 466"/>
                    <a:gd name="T42" fmla="*/ 248 w 461"/>
                    <a:gd name="T43" fmla="*/ 465 h 466"/>
                    <a:gd name="T44" fmla="*/ 288 w 461"/>
                    <a:gd name="T45" fmla="*/ 446 h 466"/>
                    <a:gd name="T46" fmla="*/ 288 w 461"/>
                    <a:gd name="T47" fmla="*/ 435 h 466"/>
                    <a:gd name="T48" fmla="*/ 243 w 461"/>
                    <a:gd name="T49" fmla="*/ 424 h 466"/>
                    <a:gd name="T50" fmla="*/ 352 w 461"/>
                    <a:gd name="T51" fmla="*/ 392 h 466"/>
                    <a:gd name="T52" fmla="*/ 438 w 461"/>
                    <a:gd name="T53" fmla="*/ 397 h 466"/>
                    <a:gd name="T54" fmla="*/ 460 w 461"/>
                    <a:gd name="T55" fmla="*/ 389 h 466"/>
                    <a:gd name="T56" fmla="*/ 460 w 461"/>
                    <a:gd name="T57" fmla="*/ 381 h 466"/>
                    <a:gd name="T58" fmla="*/ 415 w 461"/>
                    <a:gd name="T59" fmla="*/ 370 h 466"/>
                    <a:gd name="T60" fmla="*/ 423 w 461"/>
                    <a:gd name="T61" fmla="*/ 370 h 466"/>
                    <a:gd name="T62" fmla="*/ 423 w 461"/>
                    <a:gd name="T63" fmla="*/ 24 h 466"/>
                    <a:gd name="T64" fmla="*/ 173 w 461"/>
                    <a:gd name="T65" fmla="*/ 0 h 466"/>
                    <a:gd name="T66" fmla="*/ 37 w 461"/>
                    <a:gd name="T67" fmla="*/ 3 h 466"/>
                    <a:gd name="T68" fmla="*/ 37 w 461"/>
                    <a:gd name="T69" fmla="*/ 392 h 466"/>
                    <a:gd name="T70" fmla="*/ 45 w 461"/>
                    <a:gd name="T71" fmla="*/ 397 h 46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w 461"/>
                    <a:gd name="T109" fmla="*/ 0 h 466"/>
                    <a:gd name="T110" fmla="*/ 461 w 461"/>
                    <a:gd name="T111" fmla="*/ 466 h 46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T108" t="T109" r="T110" b="T111"/>
                  <a:pathLst>
                    <a:path w="461" h="466">
                      <a:moveTo>
                        <a:pt x="45" y="397"/>
                      </a:moveTo>
                      <a:lnTo>
                        <a:pt x="45" y="8"/>
                      </a:lnTo>
                      <a:lnTo>
                        <a:pt x="173" y="3"/>
                      </a:lnTo>
                      <a:lnTo>
                        <a:pt x="412" y="27"/>
                      </a:lnTo>
                      <a:lnTo>
                        <a:pt x="412" y="368"/>
                      </a:lnTo>
                      <a:lnTo>
                        <a:pt x="393" y="373"/>
                      </a:lnTo>
                      <a:lnTo>
                        <a:pt x="453" y="384"/>
                      </a:lnTo>
                      <a:lnTo>
                        <a:pt x="453" y="389"/>
                      </a:lnTo>
                      <a:lnTo>
                        <a:pt x="434" y="392"/>
                      </a:lnTo>
                      <a:lnTo>
                        <a:pt x="348" y="386"/>
                      </a:lnTo>
                      <a:lnTo>
                        <a:pt x="210" y="424"/>
                      </a:lnTo>
                      <a:lnTo>
                        <a:pt x="277" y="438"/>
                      </a:lnTo>
                      <a:lnTo>
                        <a:pt x="277" y="446"/>
                      </a:lnTo>
                      <a:lnTo>
                        <a:pt x="248" y="457"/>
                      </a:lnTo>
                      <a:lnTo>
                        <a:pt x="7" y="414"/>
                      </a:lnTo>
                      <a:lnTo>
                        <a:pt x="7" y="408"/>
                      </a:lnTo>
                      <a:lnTo>
                        <a:pt x="42" y="397"/>
                      </a:lnTo>
                      <a:lnTo>
                        <a:pt x="45" y="400"/>
                      </a:lnTo>
                      <a:lnTo>
                        <a:pt x="37" y="392"/>
                      </a:lnTo>
                      <a:lnTo>
                        <a:pt x="0" y="403"/>
                      </a:lnTo>
                      <a:lnTo>
                        <a:pt x="0" y="419"/>
                      </a:lnTo>
                      <a:lnTo>
                        <a:pt x="248" y="465"/>
                      </a:lnTo>
                      <a:lnTo>
                        <a:pt x="288" y="446"/>
                      </a:lnTo>
                      <a:lnTo>
                        <a:pt x="288" y="435"/>
                      </a:lnTo>
                      <a:lnTo>
                        <a:pt x="243" y="424"/>
                      </a:lnTo>
                      <a:lnTo>
                        <a:pt x="352" y="392"/>
                      </a:lnTo>
                      <a:lnTo>
                        <a:pt x="438" y="397"/>
                      </a:lnTo>
                      <a:lnTo>
                        <a:pt x="460" y="389"/>
                      </a:lnTo>
                      <a:lnTo>
                        <a:pt x="460" y="381"/>
                      </a:lnTo>
                      <a:lnTo>
                        <a:pt x="415" y="370"/>
                      </a:lnTo>
                      <a:lnTo>
                        <a:pt x="423" y="370"/>
                      </a:lnTo>
                      <a:lnTo>
                        <a:pt x="423" y="24"/>
                      </a:lnTo>
                      <a:lnTo>
                        <a:pt x="173" y="0"/>
                      </a:lnTo>
                      <a:lnTo>
                        <a:pt x="37" y="3"/>
                      </a:lnTo>
                      <a:lnTo>
                        <a:pt x="37" y="392"/>
                      </a:lnTo>
                      <a:lnTo>
                        <a:pt x="45" y="397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15" name="Freeform 382" descr="70%"/>
                <p:cNvSpPr>
                  <a:spLocks/>
                </p:cNvSpPr>
                <p:nvPr/>
              </p:nvSpPr>
              <p:spPr bwMode="auto">
                <a:xfrm>
                  <a:off x="4016" y="2363"/>
                  <a:ext cx="95" cy="32"/>
                </a:xfrm>
                <a:custGeom>
                  <a:avLst/>
                  <a:gdLst>
                    <a:gd name="T0" fmla="*/ 94 w 95"/>
                    <a:gd name="T1" fmla="*/ 12 h 32"/>
                    <a:gd name="T2" fmla="*/ 94 w 95"/>
                    <a:gd name="T3" fmla="*/ 31 h 32"/>
                    <a:gd name="T4" fmla="*/ 0 w 95"/>
                    <a:gd name="T5" fmla="*/ 19 h 32"/>
                    <a:gd name="T6" fmla="*/ 0 w 95"/>
                    <a:gd name="T7" fmla="*/ 0 h 32"/>
                    <a:gd name="T8" fmla="*/ 94 w 95"/>
                    <a:gd name="T9" fmla="*/ 12 h 3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5"/>
                    <a:gd name="T16" fmla="*/ 0 h 32"/>
                    <a:gd name="T17" fmla="*/ 95 w 95"/>
                    <a:gd name="T18" fmla="*/ 32 h 3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5" h="32">
                      <a:moveTo>
                        <a:pt x="94" y="12"/>
                      </a:moveTo>
                      <a:lnTo>
                        <a:pt x="94" y="31"/>
                      </a:lnTo>
                      <a:lnTo>
                        <a:pt x="0" y="19"/>
                      </a:lnTo>
                      <a:lnTo>
                        <a:pt x="0" y="0"/>
                      </a:lnTo>
                      <a:lnTo>
                        <a:pt x="94" y="12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16" name="Freeform 383" descr="70%"/>
                <p:cNvSpPr>
                  <a:spLocks/>
                </p:cNvSpPr>
                <p:nvPr/>
              </p:nvSpPr>
              <p:spPr bwMode="auto">
                <a:xfrm>
                  <a:off x="4016" y="2363"/>
                  <a:ext cx="102" cy="36"/>
                </a:xfrm>
                <a:custGeom>
                  <a:avLst/>
                  <a:gdLst>
                    <a:gd name="T0" fmla="*/ 101 w 102"/>
                    <a:gd name="T1" fmla="*/ 13 h 36"/>
                    <a:gd name="T2" fmla="*/ 101 w 102"/>
                    <a:gd name="T3" fmla="*/ 35 h 36"/>
                    <a:gd name="T4" fmla="*/ 0 w 102"/>
                    <a:gd name="T5" fmla="*/ 22 h 36"/>
                    <a:gd name="T6" fmla="*/ 0 w 102"/>
                    <a:gd name="T7" fmla="*/ 0 h 36"/>
                    <a:gd name="T8" fmla="*/ 101 w 102"/>
                    <a:gd name="T9" fmla="*/ 13 h 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2"/>
                    <a:gd name="T16" fmla="*/ 0 h 36"/>
                    <a:gd name="T17" fmla="*/ 102 w 102"/>
                    <a:gd name="T18" fmla="*/ 36 h 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2" h="36">
                      <a:moveTo>
                        <a:pt x="101" y="13"/>
                      </a:moveTo>
                      <a:lnTo>
                        <a:pt x="101" y="35"/>
                      </a:lnTo>
                      <a:lnTo>
                        <a:pt x="0" y="22"/>
                      </a:lnTo>
                      <a:lnTo>
                        <a:pt x="0" y="0"/>
                      </a:lnTo>
                      <a:lnTo>
                        <a:pt x="101" y="13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17" name="Freeform 384" descr="70%"/>
                <p:cNvSpPr>
                  <a:spLocks/>
                </p:cNvSpPr>
                <p:nvPr/>
              </p:nvSpPr>
              <p:spPr bwMode="auto">
                <a:xfrm>
                  <a:off x="4016" y="2333"/>
                  <a:ext cx="95" cy="29"/>
                </a:xfrm>
                <a:custGeom>
                  <a:avLst/>
                  <a:gdLst>
                    <a:gd name="T0" fmla="*/ 0 w 95"/>
                    <a:gd name="T1" fmla="*/ 19 h 29"/>
                    <a:gd name="T2" fmla="*/ 0 w 95"/>
                    <a:gd name="T3" fmla="*/ 0 h 29"/>
                    <a:gd name="T4" fmla="*/ 94 w 95"/>
                    <a:gd name="T5" fmla="*/ 9 h 29"/>
                    <a:gd name="T6" fmla="*/ 94 w 95"/>
                    <a:gd name="T7" fmla="*/ 28 h 29"/>
                    <a:gd name="T8" fmla="*/ 0 w 95"/>
                    <a:gd name="T9" fmla="*/ 19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5"/>
                    <a:gd name="T16" fmla="*/ 0 h 29"/>
                    <a:gd name="T17" fmla="*/ 95 w 95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5" h="29">
                      <a:moveTo>
                        <a:pt x="0" y="19"/>
                      </a:moveTo>
                      <a:lnTo>
                        <a:pt x="0" y="0"/>
                      </a:lnTo>
                      <a:lnTo>
                        <a:pt x="94" y="9"/>
                      </a:lnTo>
                      <a:lnTo>
                        <a:pt x="94" y="28"/>
                      </a:lnTo>
                      <a:lnTo>
                        <a:pt x="0" y="19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18" name="Freeform 385" descr="70%"/>
                <p:cNvSpPr>
                  <a:spLocks/>
                </p:cNvSpPr>
                <p:nvPr/>
              </p:nvSpPr>
              <p:spPr bwMode="auto">
                <a:xfrm>
                  <a:off x="4016" y="2333"/>
                  <a:ext cx="102" cy="34"/>
                </a:xfrm>
                <a:custGeom>
                  <a:avLst/>
                  <a:gdLst>
                    <a:gd name="T0" fmla="*/ 0 w 102"/>
                    <a:gd name="T1" fmla="*/ 22 h 34"/>
                    <a:gd name="T2" fmla="*/ 0 w 102"/>
                    <a:gd name="T3" fmla="*/ 0 h 34"/>
                    <a:gd name="T4" fmla="*/ 101 w 102"/>
                    <a:gd name="T5" fmla="*/ 11 h 34"/>
                    <a:gd name="T6" fmla="*/ 101 w 102"/>
                    <a:gd name="T7" fmla="*/ 33 h 34"/>
                    <a:gd name="T8" fmla="*/ 0 w 102"/>
                    <a:gd name="T9" fmla="*/ 22 h 3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2"/>
                    <a:gd name="T16" fmla="*/ 0 h 34"/>
                    <a:gd name="T17" fmla="*/ 102 w 102"/>
                    <a:gd name="T18" fmla="*/ 34 h 3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2" h="34">
                      <a:moveTo>
                        <a:pt x="0" y="22"/>
                      </a:moveTo>
                      <a:lnTo>
                        <a:pt x="0" y="0"/>
                      </a:lnTo>
                      <a:lnTo>
                        <a:pt x="101" y="11"/>
                      </a:lnTo>
                      <a:lnTo>
                        <a:pt x="101" y="33"/>
                      </a:lnTo>
                      <a:lnTo>
                        <a:pt x="0" y="22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19" name="Freeform 386" descr="70%"/>
                <p:cNvSpPr>
                  <a:spLocks/>
                </p:cNvSpPr>
                <p:nvPr/>
              </p:nvSpPr>
              <p:spPr bwMode="auto">
                <a:xfrm>
                  <a:off x="4016" y="2033"/>
                  <a:ext cx="95" cy="297"/>
                </a:xfrm>
                <a:custGeom>
                  <a:avLst/>
                  <a:gdLst>
                    <a:gd name="T0" fmla="*/ 94 w 95"/>
                    <a:gd name="T1" fmla="*/ 0 h 297"/>
                    <a:gd name="T2" fmla="*/ 0 w 95"/>
                    <a:gd name="T3" fmla="*/ 2 h 297"/>
                    <a:gd name="T4" fmla="*/ 0 w 95"/>
                    <a:gd name="T5" fmla="*/ 285 h 297"/>
                    <a:gd name="T6" fmla="*/ 94 w 95"/>
                    <a:gd name="T7" fmla="*/ 296 h 297"/>
                    <a:gd name="T8" fmla="*/ 94 w 95"/>
                    <a:gd name="T9" fmla="*/ 0 h 29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5"/>
                    <a:gd name="T16" fmla="*/ 0 h 297"/>
                    <a:gd name="T17" fmla="*/ 95 w 95"/>
                    <a:gd name="T18" fmla="*/ 297 h 29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5" h="297">
                      <a:moveTo>
                        <a:pt x="94" y="0"/>
                      </a:moveTo>
                      <a:lnTo>
                        <a:pt x="0" y="2"/>
                      </a:lnTo>
                      <a:lnTo>
                        <a:pt x="0" y="285"/>
                      </a:lnTo>
                      <a:lnTo>
                        <a:pt x="94" y="296"/>
                      </a:lnTo>
                      <a:lnTo>
                        <a:pt x="94" y="0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20" name="Freeform 387" descr="70%"/>
                <p:cNvSpPr>
                  <a:spLocks/>
                </p:cNvSpPr>
                <p:nvPr/>
              </p:nvSpPr>
              <p:spPr bwMode="auto">
                <a:xfrm>
                  <a:off x="4016" y="2033"/>
                  <a:ext cx="102" cy="301"/>
                </a:xfrm>
                <a:custGeom>
                  <a:avLst/>
                  <a:gdLst>
                    <a:gd name="T0" fmla="*/ 101 w 102"/>
                    <a:gd name="T1" fmla="*/ 0 h 301"/>
                    <a:gd name="T2" fmla="*/ 0 w 102"/>
                    <a:gd name="T3" fmla="*/ 2 h 301"/>
                    <a:gd name="T4" fmla="*/ 0 w 102"/>
                    <a:gd name="T5" fmla="*/ 289 h 301"/>
                    <a:gd name="T6" fmla="*/ 101 w 102"/>
                    <a:gd name="T7" fmla="*/ 300 h 301"/>
                    <a:gd name="T8" fmla="*/ 101 w 102"/>
                    <a:gd name="T9" fmla="*/ 0 h 30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2"/>
                    <a:gd name="T16" fmla="*/ 0 h 301"/>
                    <a:gd name="T17" fmla="*/ 102 w 102"/>
                    <a:gd name="T18" fmla="*/ 301 h 30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2" h="301">
                      <a:moveTo>
                        <a:pt x="101" y="0"/>
                      </a:moveTo>
                      <a:lnTo>
                        <a:pt x="0" y="2"/>
                      </a:lnTo>
                      <a:lnTo>
                        <a:pt x="0" y="289"/>
                      </a:lnTo>
                      <a:lnTo>
                        <a:pt x="101" y="300"/>
                      </a:lnTo>
                      <a:lnTo>
                        <a:pt x="101" y="0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21" name="Freeform 388" descr="70%"/>
                <p:cNvSpPr>
                  <a:spLocks/>
                </p:cNvSpPr>
                <p:nvPr/>
              </p:nvSpPr>
              <p:spPr bwMode="auto">
                <a:xfrm>
                  <a:off x="4034" y="2183"/>
                  <a:ext cx="71" cy="114"/>
                </a:xfrm>
                <a:custGeom>
                  <a:avLst/>
                  <a:gdLst>
                    <a:gd name="T0" fmla="*/ 0 w 71"/>
                    <a:gd name="T1" fmla="*/ 0 h 114"/>
                    <a:gd name="T2" fmla="*/ 0 w 71"/>
                    <a:gd name="T3" fmla="*/ 106 h 114"/>
                    <a:gd name="T4" fmla="*/ 70 w 71"/>
                    <a:gd name="T5" fmla="*/ 113 h 114"/>
                    <a:gd name="T6" fmla="*/ 70 w 71"/>
                    <a:gd name="T7" fmla="*/ 2 h 114"/>
                    <a:gd name="T8" fmla="*/ 0 w 71"/>
                    <a:gd name="T9" fmla="*/ 0 h 1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1"/>
                    <a:gd name="T16" fmla="*/ 0 h 114"/>
                    <a:gd name="T17" fmla="*/ 71 w 71"/>
                    <a:gd name="T18" fmla="*/ 114 h 11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1" h="114">
                      <a:moveTo>
                        <a:pt x="0" y="0"/>
                      </a:moveTo>
                      <a:lnTo>
                        <a:pt x="0" y="106"/>
                      </a:lnTo>
                      <a:lnTo>
                        <a:pt x="70" y="113"/>
                      </a:lnTo>
                      <a:lnTo>
                        <a:pt x="70" y="2"/>
                      </a:lnTo>
                      <a:lnTo>
                        <a:pt x="0" y="0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22" name="Freeform 389" descr="70%"/>
                <p:cNvSpPr>
                  <a:spLocks/>
                </p:cNvSpPr>
                <p:nvPr/>
              </p:nvSpPr>
              <p:spPr bwMode="auto">
                <a:xfrm>
                  <a:off x="4034" y="2183"/>
                  <a:ext cx="77" cy="119"/>
                </a:xfrm>
                <a:custGeom>
                  <a:avLst/>
                  <a:gdLst>
                    <a:gd name="T0" fmla="*/ 0 w 77"/>
                    <a:gd name="T1" fmla="*/ 0 h 119"/>
                    <a:gd name="T2" fmla="*/ 0 w 77"/>
                    <a:gd name="T3" fmla="*/ 110 h 119"/>
                    <a:gd name="T4" fmla="*/ 76 w 77"/>
                    <a:gd name="T5" fmla="*/ 118 h 119"/>
                    <a:gd name="T6" fmla="*/ 76 w 77"/>
                    <a:gd name="T7" fmla="*/ 2 h 119"/>
                    <a:gd name="T8" fmla="*/ 0 w 77"/>
                    <a:gd name="T9" fmla="*/ 0 h 11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7"/>
                    <a:gd name="T16" fmla="*/ 0 h 119"/>
                    <a:gd name="T17" fmla="*/ 77 w 77"/>
                    <a:gd name="T18" fmla="*/ 119 h 11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7" h="119">
                      <a:moveTo>
                        <a:pt x="0" y="0"/>
                      </a:moveTo>
                      <a:lnTo>
                        <a:pt x="0" y="110"/>
                      </a:lnTo>
                      <a:lnTo>
                        <a:pt x="76" y="118"/>
                      </a:lnTo>
                      <a:lnTo>
                        <a:pt x="76" y="2"/>
                      </a:lnTo>
                      <a:lnTo>
                        <a:pt x="0" y="0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23" name="Freeform 390" descr="70%"/>
                <p:cNvSpPr>
                  <a:spLocks/>
                </p:cNvSpPr>
                <p:nvPr/>
              </p:nvSpPr>
              <p:spPr bwMode="auto">
                <a:xfrm>
                  <a:off x="4042" y="2101"/>
                  <a:ext cx="58" cy="3"/>
                </a:xfrm>
                <a:custGeom>
                  <a:avLst/>
                  <a:gdLst>
                    <a:gd name="T0" fmla="*/ 57 w 58"/>
                    <a:gd name="T1" fmla="*/ 0 h 3"/>
                    <a:gd name="T2" fmla="*/ 4 w 58"/>
                    <a:gd name="T3" fmla="*/ 0 h 3"/>
                    <a:gd name="T4" fmla="*/ 0 w 58"/>
                    <a:gd name="T5" fmla="*/ 1 h 3"/>
                    <a:gd name="T6" fmla="*/ 20 w 58"/>
                    <a:gd name="T7" fmla="*/ 1 h 3"/>
                    <a:gd name="T8" fmla="*/ 20 w 58"/>
                    <a:gd name="T9" fmla="*/ 2 h 3"/>
                    <a:gd name="T10" fmla="*/ 40 w 58"/>
                    <a:gd name="T11" fmla="*/ 2 h 3"/>
                    <a:gd name="T12" fmla="*/ 40 w 58"/>
                    <a:gd name="T13" fmla="*/ 1 h 3"/>
                    <a:gd name="T14" fmla="*/ 57 w 58"/>
                    <a:gd name="T15" fmla="*/ 1 h 3"/>
                    <a:gd name="T16" fmla="*/ 57 w 58"/>
                    <a:gd name="T17" fmla="*/ 0 h 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58"/>
                    <a:gd name="T28" fmla="*/ 0 h 3"/>
                    <a:gd name="T29" fmla="*/ 58 w 58"/>
                    <a:gd name="T30" fmla="*/ 3 h 3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58" h="3">
                      <a:moveTo>
                        <a:pt x="57" y="0"/>
                      </a:moveTo>
                      <a:lnTo>
                        <a:pt x="4" y="0"/>
                      </a:lnTo>
                      <a:lnTo>
                        <a:pt x="0" y="1"/>
                      </a:lnTo>
                      <a:lnTo>
                        <a:pt x="20" y="1"/>
                      </a:lnTo>
                      <a:lnTo>
                        <a:pt x="20" y="2"/>
                      </a:lnTo>
                      <a:lnTo>
                        <a:pt x="40" y="2"/>
                      </a:lnTo>
                      <a:lnTo>
                        <a:pt x="40" y="1"/>
                      </a:lnTo>
                      <a:lnTo>
                        <a:pt x="57" y="1"/>
                      </a:lnTo>
                      <a:lnTo>
                        <a:pt x="57" y="0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24" name="Freeform 391" descr="70%"/>
                <p:cNvSpPr>
                  <a:spLocks/>
                </p:cNvSpPr>
                <p:nvPr/>
              </p:nvSpPr>
              <p:spPr bwMode="auto">
                <a:xfrm>
                  <a:off x="4042" y="2101"/>
                  <a:ext cx="65" cy="7"/>
                </a:xfrm>
                <a:custGeom>
                  <a:avLst/>
                  <a:gdLst>
                    <a:gd name="T0" fmla="*/ 64 w 65"/>
                    <a:gd name="T1" fmla="*/ 0 h 7"/>
                    <a:gd name="T2" fmla="*/ 4 w 65"/>
                    <a:gd name="T3" fmla="*/ 0 h 7"/>
                    <a:gd name="T4" fmla="*/ 0 w 65"/>
                    <a:gd name="T5" fmla="*/ 3 h 7"/>
                    <a:gd name="T6" fmla="*/ 23 w 65"/>
                    <a:gd name="T7" fmla="*/ 3 h 7"/>
                    <a:gd name="T8" fmla="*/ 23 w 65"/>
                    <a:gd name="T9" fmla="*/ 6 h 7"/>
                    <a:gd name="T10" fmla="*/ 45 w 65"/>
                    <a:gd name="T11" fmla="*/ 6 h 7"/>
                    <a:gd name="T12" fmla="*/ 45 w 65"/>
                    <a:gd name="T13" fmla="*/ 3 h 7"/>
                    <a:gd name="T14" fmla="*/ 64 w 65"/>
                    <a:gd name="T15" fmla="*/ 3 h 7"/>
                    <a:gd name="T16" fmla="*/ 64 w 65"/>
                    <a:gd name="T17" fmla="*/ 0 h 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65"/>
                    <a:gd name="T28" fmla="*/ 0 h 7"/>
                    <a:gd name="T29" fmla="*/ 65 w 65"/>
                    <a:gd name="T30" fmla="*/ 7 h 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65" h="7">
                      <a:moveTo>
                        <a:pt x="64" y="0"/>
                      </a:moveTo>
                      <a:lnTo>
                        <a:pt x="4" y="0"/>
                      </a:lnTo>
                      <a:lnTo>
                        <a:pt x="0" y="3"/>
                      </a:lnTo>
                      <a:lnTo>
                        <a:pt x="23" y="3"/>
                      </a:lnTo>
                      <a:lnTo>
                        <a:pt x="23" y="6"/>
                      </a:lnTo>
                      <a:lnTo>
                        <a:pt x="45" y="6"/>
                      </a:lnTo>
                      <a:lnTo>
                        <a:pt x="45" y="3"/>
                      </a:lnTo>
                      <a:lnTo>
                        <a:pt x="64" y="3"/>
                      </a:lnTo>
                      <a:lnTo>
                        <a:pt x="64" y="0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25" name="Freeform 392" descr="70%"/>
                <p:cNvSpPr>
                  <a:spLocks/>
                </p:cNvSpPr>
                <p:nvPr/>
              </p:nvSpPr>
              <p:spPr bwMode="auto">
                <a:xfrm>
                  <a:off x="4095" y="2112"/>
                  <a:ext cx="5" cy="2"/>
                </a:xfrm>
                <a:custGeom>
                  <a:avLst/>
                  <a:gdLst>
                    <a:gd name="T0" fmla="*/ 0 w 5"/>
                    <a:gd name="T1" fmla="*/ 0 h 2"/>
                    <a:gd name="T2" fmla="*/ 0 w 5"/>
                    <a:gd name="T3" fmla="*/ 1 h 2"/>
                    <a:gd name="T4" fmla="*/ 4 w 5"/>
                    <a:gd name="T5" fmla="*/ 1 h 2"/>
                    <a:gd name="T6" fmla="*/ 4 w 5"/>
                    <a:gd name="T7" fmla="*/ 0 h 2"/>
                    <a:gd name="T8" fmla="*/ 0 w 5"/>
                    <a:gd name="T9" fmla="*/ 0 h 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"/>
                    <a:gd name="T16" fmla="*/ 0 h 2"/>
                    <a:gd name="T17" fmla="*/ 5 w 5"/>
                    <a:gd name="T18" fmla="*/ 2 h 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" h="2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4" y="1"/>
                      </a:lnTo>
                      <a:lnTo>
                        <a:pt x="4" y="0"/>
                      </a:lnTo>
                      <a:lnTo>
                        <a:pt x="0" y="0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26" name="Freeform 393" descr="70%"/>
                <p:cNvSpPr>
                  <a:spLocks/>
                </p:cNvSpPr>
                <p:nvPr/>
              </p:nvSpPr>
              <p:spPr bwMode="auto">
                <a:xfrm>
                  <a:off x="4095" y="2112"/>
                  <a:ext cx="12" cy="6"/>
                </a:xfrm>
                <a:custGeom>
                  <a:avLst/>
                  <a:gdLst>
                    <a:gd name="T0" fmla="*/ 0 w 12"/>
                    <a:gd name="T1" fmla="*/ 0 h 6"/>
                    <a:gd name="T2" fmla="*/ 0 w 12"/>
                    <a:gd name="T3" fmla="*/ 5 h 6"/>
                    <a:gd name="T4" fmla="*/ 11 w 12"/>
                    <a:gd name="T5" fmla="*/ 5 h 6"/>
                    <a:gd name="T6" fmla="*/ 11 w 12"/>
                    <a:gd name="T7" fmla="*/ 0 h 6"/>
                    <a:gd name="T8" fmla="*/ 0 w 12"/>
                    <a:gd name="T9" fmla="*/ 0 h 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2"/>
                    <a:gd name="T16" fmla="*/ 0 h 6"/>
                    <a:gd name="T17" fmla="*/ 12 w 12"/>
                    <a:gd name="T18" fmla="*/ 6 h 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2" h="6">
                      <a:moveTo>
                        <a:pt x="0" y="0"/>
                      </a:moveTo>
                      <a:lnTo>
                        <a:pt x="0" y="5"/>
                      </a:lnTo>
                      <a:lnTo>
                        <a:pt x="11" y="5"/>
                      </a:lnTo>
                      <a:lnTo>
                        <a:pt x="11" y="0"/>
                      </a:lnTo>
                      <a:lnTo>
                        <a:pt x="0" y="0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27" name="Freeform 394" descr="70%"/>
                <p:cNvSpPr>
                  <a:spLocks/>
                </p:cNvSpPr>
                <p:nvPr/>
              </p:nvSpPr>
              <p:spPr bwMode="auto">
                <a:xfrm>
                  <a:off x="4104" y="2112"/>
                  <a:ext cx="3" cy="2"/>
                </a:xfrm>
                <a:custGeom>
                  <a:avLst/>
                  <a:gdLst>
                    <a:gd name="T0" fmla="*/ 2 w 3"/>
                    <a:gd name="T1" fmla="*/ 0 h 2"/>
                    <a:gd name="T2" fmla="*/ 0 w 3"/>
                    <a:gd name="T3" fmla="*/ 0 h 2"/>
                    <a:gd name="T4" fmla="*/ 0 w 3"/>
                    <a:gd name="T5" fmla="*/ 1 h 2"/>
                    <a:gd name="T6" fmla="*/ 2 w 3"/>
                    <a:gd name="T7" fmla="*/ 1 h 2"/>
                    <a:gd name="T8" fmla="*/ 2 w 3"/>
                    <a:gd name="T9" fmla="*/ 0 h 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"/>
                    <a:gd name="T16" fmla="*/ 0 h 2"/>
                    <a:gd name="T17" fmla="*/ 3 w 3"/>
                    <a:gd name="T18" fmla="*/ 2 h 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" h="2">
                      <a:moveTo>
                        <a:pt x="2" y="0"/>
                      </a:move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2" y="1"/>
                      </a:lnTo>
                      <a:lnTo>
                        <a:pt x="2" y="0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28" name="Freeform 395" descr="70%"/>
                <p:cNvSpPr>
                  <a:spLocks/>
                </p:cNvSpPr>
                <p:nvPr/>
              </p:nvSpPr>
              <p:spPr bwMode="auto">
                <a:xfrm>
                  <a:off x="4106" y="2112"/>
                  <a:ext cx="5" cy="6"/>
                </a:xfrm>
                <a:custGeom>
                  <a:avLst/>
                  <a:gdLst>
                    <a:gd name="T0" fmla="*/ 0 w 5"/>
                    <a:gd name="T1" fmla="*/ 0 h 6"/>
                    <a:gd name="T2" fmla="*/ 4 w 5"/>
                    <a:gd name="T3" fmla="*/ 0 h 6"/>
                    <a:gd name="T4" fmla="*/ 4 w 5"/>
                    <a:gd name="T5" fmla="*/ 5 h 6"/>
                    <a:gd name="T6" fmla="*/ 0 w 5"/>
                    <a:gd name="T7" fmla="*/ 5 h 6"/>
                    <a:gd name="T8" fmla="*/ 0 w 5"/>
                    <a:gd name="T9" fmla="*/ 0 h 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"/>
                    <a:gd name="T16" fmla="*/ 0 h 6"/>
                    <a:gd name="T17" fmla="*/ 5 w 5"/>
                    <a:gd name="T18" fmla="*/ 6 h 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" h="6">
                      <a:moveTo>
                        <a:pt x="0" y="0"/>
                      </a:moveTo>
                      <a:lnTo>
                        <a:pt x="4" y="0"/>
                      </a:lnTo>
                      <a:lnTo>
                        <a:pt x="4" y="5"/>
                      </a:lnTo>
                      <a:lnTo>
                        <a:pt x="0" y="5"/>
                      </a:lnTo>
                      <a:lnTo>
                        <a:pt x="0" y="0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29" name="Freeform 396" descr="70%"/>
                <p:cNvSpPr>
                  <a:spLocks/>
                </p:cNvSpPr>
                <p:nvPr/>
              </p:nvSpPr>
              <p:spPr bwMode="auto">
                <a:xfrm>
                  <a:off x="4132" y="2020"/>
                  <a:ext cx="235" cy="429"/>
                </a:xfrm>
                <a:custGeom>
                  <a:avLst/>
                  <a:gdLst>
                    <a:gd name="T0" fmla="*/ 0 w 235"/>
                    <a:gd name="T1" fmla="*/ 0 h 429"/>
                    <a:gd name="T2" fmla="*/ 234 w 235"/>
                    <a:gd name="T3" fmla="*/ 24 h 429"/>
                    <a:gd name="T4" fmla="*/ 234 w 235"/>
                    <a:gd name="T5" fmla="*/ 361 h 429"/>
                    <a:gd name="T6" fmla="*/ 216 w 235"/>
                    <a:gd name="T7" fmla="*/ 366 h 429"/>
                    <a:gd name="T8" fmla="*/ 172 w 235"/>
                    <a:gd name="T9" fmla="*/ 380 h 429"/>
                    <a:gd name="T10" fmla="*/ 37 w 235"/>
                    <a:gd name="T11" fmla="*/ 418 h 429"/>
                    <a:gd name="T12" fmla="*/ 0 w 235"/>
                    <a:gd name="T13" fmla="*/ 428 h 429"/>
                    <a:gd name="T14" fmla="*/ 0 w 235"/>
                    <a:gd name="T15" fmla="*/ 0 h 42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35"/>
                    <a:gd name="T25" fmla="*/ 0 h 429"/>
                    <a:gd name="T26" fmla="*/ 235 w 235"/>
                    <a:gd name="T27" fmla="*/ 429 h 42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35" h="429">
                      <a:moveTo>
                        <a:pt x="0" y="0"/>
                      </a:moveTo>
                      <a:lnTo>
                        <a:pt x="234" y="24"/>
                      </a:lnTo>
                      <a:lnTo>
                        <a:pt x="234" y="361"/>
                      </a:lnTo>
                      <a:lnTo>
                        <a:pt x="216" y="366"/>
                      </a:lnTo>
                      <a:lnTo>
                        <a:pt x="172" y="380"/>
                      </a:lnTo>
                      <a:lnTo>
                        <a:pt x="37" y="418"/>
                      </a:lnTo>
                      <a:lnTo>
                        <a:pt x="0" y="428"/>
                      </a:lnTo>
                      <a:lnTo>
                        <a:pt x="0" y="0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30" name="Freeform 397" descr="70%"/>
                <p:cNvSpPr>
                  <a:spLocks/>
                </p:cNvSpPr>
                <p:nvPr/>
              </p:nvSpPr>
              <p:spPr bwMode="auto">
                <a:xfrm>
                  <a:off x="4132" y="2020"/>
                  <a:ext cx="241" cy="433"/>
                </a:xfrm>
                <a:custGeom>
                  <a:avLst/>
                  <a:gdLst>
                    <a:gd name="T0" fmla="*/ 0 w 241"/>
                    <a:gd name="T1" fmla="*/ 0 h 433"/>
                    <a:gd name="T2" fmla="*/ 240 w 241"/>
                    <a:gd name="T3" fmla="*/ 24 h 433"/>
                    <a:gd name="T4" fmla="*/ 240 w 241"/>
                    <a:gd name="T5" fmla="*/ 365 h 433"/>
                    <a:gd name="T6" fmla="*/ 221 w 241"/>
                    <a:gd name="T7" fmla="*/ 370 h 433"/>
                    <a:gd name="T8" fmla="*/ 176 w 241"/>
                    <a:gd name="T9" fmla="*/ 383 h 433"/>
                    <a:gd name="T10" fmla="*/ 38 w 241"/>
                    <a:gd name="T11" fmla="*/ 421 h 433"/>
                    <a:gd name="T12" fmla="*/ 0 w 241"/>
                    <a:gd name="T13" fmla="*/ 432 h 433"/>
                    <a:gd name="T14" fmla="*/ 0 w 241"/>
                    <a:gd name="T15" fmla="*/ 0 h 43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41"/>
                    <a:gd name="T25" fmla="*/ 0 h 433"/>
                    <a:gd name="T26" fmla="*/ 241 w 241"/>
                    <a:gd name="T27" fmla="*/ 433 h 433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41" h="433">
                      <a:moveTo>
                        <a:pt x="0" y="0"/>
                      </a:moveTo>
                      <a:lnTo>
                        <a:pt x="240" y="24"/>
                      </a:lnTo>
                      <a:lnTo>
                        <a:pt x="240" y="365"/>
                      </a:lnTo>
                      <a:lnTo>
                        <a:pt x="221" y="370"/>
                      </a:lnTo>
                      <a:lnTo>
                        <a:pt x="176" y="383"/>
                      </a:lnTo>
                      <a:lnTo>
                        <a:pt x="38" y="421"/>
                      </a:lnTo>
                      <a:lnTo>
                        <a:pt x="0" y="432"/>
                      </a:lnTo>
                      <a:lnTo>
                        <a:pt x="0" y="0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31" name="Freeform 398" descr="70%"/>
                <p:cNvSpPr>
                  <a:spLocks/>
                </p:cNvSpPr>
                <p:nvPr/>
              </p:nvSpPr>
              <p:spPr bwMode="auto">
                <a:xfrm>
                  <a:off x="3967" y="2426"/>
                  <a:ext cx="264" cy="44"/>
                </a:xfrm>
                <a:custGeom>
                  <a:avLst/>
                  <a:gdLst>
                    <a:gd name="T0" fmla="*/ 263 w 264"/>
                    <a:gd name="T1" fmla="*/ 26 h 44"/>
                    <a:gd name="T2" fmla="*/ 263 w 264"/>
                    <a:gd name="T3" fmla="*/ 34 h 44"/>
                    <a:gd name="T4" fmla="*/ 234 w 264"/>
                    <a:gd name="T5" fmla="*/ 43 h 44"/>
                    <a:gd name="T6" fmla="*/ 0 w 264"/>
                    <a:gd name="T7" fmla="*/ 5 h 44"/>
                    <a:gd name="T8" fmla="*/ 0 w 264"/>
                    <a:gd name="T9" fmla="*/ 0 h 44"/>
                    <a:gd name="T10" fmla="*/ 161 w 264"/>
                    <a:gd name="T11" fmla="*/ 24 h 44"/>
                    <a:gd name="T12" fmla="*/ 234 w 264"/>
                    <a:gd name="T13" fmla="*/ 36 h 44"/>
                    <a:gd name="T14" fmla="*/ 263 w 264"/>
                    <a:gd name="T15" fmla="*/ 26 h 4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64"/>
                    <a:gd name="T25" fmla="*/ 0 h 44"/>
                    <a:gd name="T26" fmla="*/ 264 w 264"/>
                    <a:gd name="T27" fmla="*/ 44 h 44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64" h="44">
                      <a:moveTo>
                        <a:pt x="263" y="26"/>
                      </a:moveTo>
                      <a:lnTo>
                        <a:pt x="263" y="34"/>
                      </a:lnTo>
                      <a:lnTo>
                        <a:pt x="234" y="43"/>
                      </a:lnTo>
                      <a:lnTo>
                        <a:pt x="0" y="5"/>
                      </a:lnTo>
                      <a:lnTo>
                        <a:pt x="0" y="0"/>
                      </a:lnTo>
                      <a:lnTo>
                        <a:pt x="161" y="24"/>
                      </a:lnTo>
                      <a:lnTo>
                        <a:pt x="234" y="36"/>
                      </a:lnTo>
                      <a:lnTo>
                        <a:pt x="263" y="26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32" name="Freeform 399" descr="70%"/>
                <p:cNvSpPr>
                  <a:spLocks/>
                </p:cNvSpPr>
                <p:nvPr/>
              </p:nvSpPr>
              <p:spPr bwMode="auto">
                <a:xfrm>
                  <a:off x="3967" y="2426"/>
                  <a:ext cx="271" cy="50"/>
                </a:xfrm>
                <a:custGeom>
                  <a:avLst/>
                  <a:gdLst>
                    <a:gd name="T0" fmla="*/ 270 w 271"/>
                    <a:gd name="T1" fmla="*/ 30 h 50"/>
                    <a:gd name="T2" fmla="*/ 270 w 271"/>
                    <a:gd name="T3" fmla="*/ 38 h 50"/>
                    <a:gd name="T4" fmla="*/ 241 w 271"/>
                    <a:gd name="T5" fmla="*/ 49 h 50"/>
                    <a:gd name="T6" fmla="*/ 0 w 271"/>
                    <a:gd name="T7" fmla="*/ 6 h 50"/>
                    <a:gd name="T8" fmla="*/ 0 w 271"/>
                    <a:gd name="T9" fmla="*/ 0 h 50"/>
                    <a:gd name="T10" fmla="*/ 166 w 271"/>
                    <a:gd name="T11" fmla="*/ 27 h 50"/>
                    <a:gd name="T12" fmla="*/ 241 w 271"/>
                    <a:gd name="T13" fmla="*/ 41 h 50"/>
                    <a:gd name="T14" fmla="*/ 270 w 271"/>
                    <a:gd name="T15" fmla="*/ 30 h 5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271"/>
                    <a:gd name="T25" fmla="*/ 0 h 50"/>
                    <a:gd name="T26" fmla="*/ 271 w 271"/>
                    <a:gd name="T27" fmla="*/ 50 h 5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271" h="50">
                      <a:moveTo>
                        <a:pt x="270" y="30"/>
                      </a:moveTo>
                      <a:lnTo>
                        <a:pt x="270" y="38"/>
                      </a:lnTo>
                      <a:lnTo>
                        <a:pt x="241" y="49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166" y="27"/>
                      </a:lnTo>
                      <a:lnTo>
                        <a:pt x="241" y="41"/>
                      </a:lnTo>
                      <a:lnTo>
                        <a:pt x="270" y="30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33" name="Freeform 400" descr="70%"/>
                <p:cNvSpPr>
                  <a:spLocks/>
                </p:cNvSpPr>
                <p:nvPr/>
              </p:nvSpPr>
              <p:spPr bwMode="auto">
                <a:xfrm>
                  <a:off x="4162" y="2207"/>
                  <a:ext cx="3" cy="67"/>
                </a:xfrm>
                <a:custGeom>
                  <a:avLst/>
                  <a:gdLst>
                    <a:gd name="T0" fmla="*/ 0 w 3"/>
                    <a:gd name="T1" fmla="*/ 0 h 67"/>
                    <a:gd name="T2" fmla="*/ 2 w 3"/>
                    <a:gd name="T3" fmla="*/ 0 h 67"/>
                    <a:gd name="T4" fmla="*/ 2 w 3"/>
                    <a:gd name="T5" fmla="*/ 66 h 67"/>
                    <a:gd name="T6" fmla="*/ 0 w 3"/>
                    <a:gd name="T7" fmla="*/ 66 h 67"/>
                    <a:gd name="T8" fmla="*/ 0 w 3"/>
                    <a:gd name="T9" fmla="*/ 0 h 6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"/>
                    <a:gd name="T16" fmla="*/ 0 h 67"/>
                    <a:gd name="T17" fmla="*/ 3 w 3"/>
                    <a:gd name="T18" fmla="*/ 67 h 6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" h="67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2" y="66"/>
                      </a:lnTo>
                      <a:lnTo>
                        <a:pt x="0" y="66"/>
                      </a:lnTo>
                      <a:lnTo>
                        <a:pt x="0" y="0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34" name="Freeform 401" descr="70%"/>
                <p:cNvSpPr>
                  <a:spLocks/>
                </p:cNvSpPr>
                <p:nvPr/>
              </p:nvSpPr>
              <p:spPr bwMode="auto">
                <a:xfrm>
                  <a:off x="4162" y="2207"/>
                  <a:ext cx="9" cy="71"/>
                </a:xfrm>
                <a:custGeom>
                  <a:avLst/>
                  <a:gdLst>
                    <a:gd name="T0" fmla="*/ 0 w 9"/>
                    <a:gd name="T1" fmla="*/ 0 h 71"/>
                    <a:gd name="T2" fmla="*/ 8 w 9"/>
                    <a:gd name="T3" fmla="*/ 0 h 71"/>
                    <a:gd name="T4" fmla="*/ 8 w 9"/>
                    <a:gd name="T5" fmla="*/ 70 h 71"/>
                    <a:gd name="T6" fmla="*/ 0 w 9"/>
                    <a:gd name="T7" fmla="*/ 70 h 71"/>
                    <a:gd name="T8" fmla="*/ 0 w 9"/>
                    <a:gd name="T9" fmla="*/ 0 h 7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"/>
                    <a:gd name="T16" fmla="*/ 0 h 71"/>
                    <a:gd name="T17" fmla="*/ 9 w 9"/>
                    <a:gd name="T18" fmla="*/ 71 h 7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" h="71">
                      <a:moveTo>
                        <a:pt x="0" y="0"/>
                      </a:moveTo>
                      <a:lnTo>
                        <a:pt x="8" y="0"/>
                      </a:lnTo>
                      <a:lnTo>
                        <a:pt x="8" y="70"/>
                      </a:lnTo>
                      <a:lnTo>
                        <a:pt x="0" y="70"/>
                      </a:lnTo>
                      <a:lnTo>
                        <a:pt x="0" y="0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35" name="Freeform 402" descr="70%"/>
                <p:cNvSpPr>
                  <a:spLocks/>
                </p:cNvSpPr>
                <p:nvPr/>
              </p:nvSpPr>
              <p:spPr bwMode="auto">
                <a:xfrm>
                  <a:off x="4173" y="2083"/>
                  <a:ext cx="179" cy="21"/>
                </a:xfrm>
                <a:custGeom>
                  <a:avLst/>
                  <a:gdLst>
                    <a:gd name="T0" fmla="*/ 0 w 179"/>
                    <a:gd name="T1" fmla="*/ 0 h 21"/>
                    <a:gd name="T2" fmla="*/ 178 w 179"/>
                    <a:gd name="T3" fmla="*/ 6 h 21"/>
                    <a:gd name="T4" fmla="*/ 178 w 179"/>
                    <a:gd name="T5" fmla="*/ 20 h 21"/>
                    <a:gd name="T6" fmla="*/ 0 w 179"/>
                    <a:gd name="T7" fmla="*/ 13 h 21"/>
                    <a:gd name="T8" fmla="*/ 0 w 179"/>
                    <a:gd name="T9" fmla="*/ 0 h 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79"/>
                    <a:gd name="T16" fmla="*/ 0 h 21"/>
                    <a:gd name="T17" fmla="*/ 179 w 179"/>
                    <a:gd name="T18" fmla="*/ 21 h 2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79" h="21">
                      <a:moveTo>
                        <a:pt x="0" y="0"/>
                      </a:moveTo>
                      <a:lnTo>
                        <a:pt x="178" y="6"/>
                      </a:lnTo>
                      <a:lnTo>
                        <a:pt x="178" y="20"/>
                      </a:lnTo>
                      <a:lnTo>
                        <a:pt x="0" y="13"/>
                      </a:lnTo>
                      <a:lnTo>
                        <a:pt x="0" y="0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36" name="Freeform 403" descr="70%"/>
                <p:cNvSpPr>
                  <a:spLocks/>
                </p:cNvSpPr>
                <p:nvPr/>
              </p:nvSpPr>
              <p:spPr bwMode="auto">
                <a:xfrm>
                  <a:off x="4173" y="2083"/>
                  <a:ext cx="184" cy="25"/>
                </a:xfrm>
                <a:custGeom>
                  <a:avLst/>
                  <a:gdLst>
                    <a:gd name="T0" fmla="*/ 0 w 184"/>
                    <a:gd name="T1" fmla="*/ 0 h 25"/>
                    <a:gd name="T2" fmla="*/ 183 w 184"/>
                    <a:gd name="T3" fmla="*/ 8 h 25"/>
                    <a:gd name="T4" fmla="*/ 183 w 184"/>
                    <a:gd name="T5" fmla="*/ 24 h 25"/>
                    <a:gd name="T6" fmla="*/ 0 w 184"/>
                    <a:gd name="T7" fmla="*/ 16 h 25"/>
                    <a:gd name="T8" fmla="*/ 0 w 184"/>
                    <a:gd name="T9" fmla="*/ 0 h 2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84"/>
                    <a:gd name="T16" fmla="*/ 0 h 25"/>
                    <a:gd name="T17" fmla="*/ 184 w 184"/>
                    <a:gd name="T18" fmla="*/ 25 h 2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84" h="25">
                      <a:moveTo>
                        <a:pt x="0" y="0"/>
                      </a:moveTo>
                      <a:lnTo>
                        <a:pt x="183" y="8"/>
                      </a:lnTo>
                      <a:lnTo>
                        <a:pt x="183" y="24"/>
                      </a:lnTo>
                      <a:lnTo>
                        <a:pt x="0" y="16"/>
                      </a:lnTo>
                      <a:lnTo>
                        <a:pt x="0" y="0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37" name="Freeform 404" descr="70%"/>
                <p:cNvSpPr>
                  <a:spLocks/>
                </p:cNvSpPr>
                <p:nvPr/>
              </p:nvSpPr>
              <p:spPr bwMode="auto">
                <a:xfrm>
                  <a:off x="4173" y="2050"/>
                  <a:ext cx="179" cy="29"/>
                </a:xfrm>
                <a:custGeom>
                  <a:avLst/>
                  <a:gdLst>
                    <a:gd name="T0" fmla="*/ 0 w 179"/>
                    <a:gd name="T1" fmla="*/ 0 h 29"/>
                    <a:gd name="T2" fmla="*/ 178 w 179"/>
                    <a:gd name="T3" fmla="*/ 12 h 29"/>
                    <a:gd name="T4" fmla="*/ 178 w 179"/>
                    <a:gd name="T5" fmla="*/ 28 h 29"/>
                    <a:gd name="T6" fmla="*/ 0 w 179"/>
                    <a:gd name="T7" fmla="*/ 19 h 29"/>
                    <a:gd name="T8" fmla="*/ 0 w 179"/>
                    <a:gd name="T9" fmla="*/ 0 h 2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79"/>
                    <a:gd name="T16" fmla="*/ 0 h 29"/>
                    <a:gd name="T17" fmla="*/ 179 w 179"/>
                    <a:gd name="T18" fmla="*/ 29 h 2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79" h="29">
                      <a:moveTo>
                        <a:pt x="0" y="0"/>
                      </a:moveTo>
                      <a:lnTo>
                        <a:pt x="178" y="12"/>
                      </a:lnTo>
                      <a:lnTo>
                        <a:pt x="178" y="28"/>
                      </a:lnTo>
                      <a:lnTo>
                        <a:pt x="0" y="19"/>
                      </a:lnTo>
                      <a:lnTo>
                        <a:pt x="0" y="0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38" name="Freeform 405" descr="70%"/>
                <p:cNvSpPr>
                  <a:spLocks/>
                </p:cNvSpPr>
                <p:nvPr/>
              </p:nvSpPr>
              <p:spPr bwMode="auto">
                <a:xfrm>
                  <a:off x="4173" y="2050"/>
                  <a:ext cx="184" cy="34"/>
                </a:xfrm>
                <a:custGeom>
                  <a:avLst/>
                  <a:gdLst>
                    <a:gd name="T0" fmla="*/ 0 w 184"/>
                    <a:gd name="T1" fmla="*/ 0 h 34"/>
                    <a:gd name="T2" fmla="*/ 183 w 184"/>
                    <a:gd name="T3" fmla="*/ 14 h 34"/>
                    <a:gd name="T4" fmla="*/ 183 w 184"/>
                    <a:gd name="T5" fmla="*/ 33 h 34"/>
                    <a:gd name="T6" fmla="*/ 0 w 184"/>
                    <a:gd name="T7" fmla="*/ 22 h 34"/>
                    <a:gd name="T8" fmla="*/ 0 w 184"/>
                    <a:gd name="T9" fmla="*/ 0 h 3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84"/>
                    <a:gd name="T16" fmla="*/ 0 h 34"/>
                    <a:gd name="T17" fmla="*/ 184 w 184"/>
                    <a:gd name="T18" fmla="*/ 34 h 3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84" h="34">
                      <a:moveTo>
                        <a:pt x="0" y="0"/>
                      </a:moveTo>
                      <a:lnTo>
                        <a:pt x="183" y="14"/>
                      </a:lnTo>
                      <a:lnTo>
                        <a:pt x="183" y="33"/>
                      </a:lnTo>
                      <a:lnTo>
                        <a:pt x="0" y="22"/>
                      </a:lnTo>
                      <a:lnTo>
                        <a:pt x="0" y="0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39" name="Freeform 406" descr="70%"/>
                <p:cNvSpPr>
                  <a:spLocks/>
                </p:cNvSpPr>
                <p:nvPr/>
              </p:nvSpPr>
              <p:spPr bwMode="auto">
                <a:xfrm>
                  <a:off x="4308" y="2391"/>
                  <a:ext cx="99" cy="14"/>
                </a:xfrm>
                <a:custGeom>
                  <a:avLst/>
                  <a:gdLst>
                    <a:gd name="T0" fmla="*/ 42 w 99"/>
                    <a:gd name="T1" fmla="*/ 0 h 14"/>
                    <a:gd name="T2" fmla="*/ 98 w 99"/>
                    <a:gd name="T3" fmla="*/ 7 h 14"/>
                    <a:gd name="T4" fmla="*/ 98 w 99"/>
                    <a:gd name="T5" fmla="*/ 11 h 14"/>
                    <a:gd name="T6" fmla="*/ 80 w 99"/>
                    <a:gd name="T7" fmla="*/ 13 h 14"/>
                    <a:gd name="T8" fmla="*/ 0 w 99"/>
                    <a:gd name="T9" fmla="*/ 9 h 14"/>
                    <a:gd name="T10" fmla="*/ 42 w 99"/>
                    <a:gd name="T11" fmla="*/ 0 h 1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99"/>
                    <a:gd name="T19" fmla="*/ 0 h 14"/>
                    <a:gd name="T20" fmla="*/ 99 w 99"/>
                    <a:gd name="T21" fmla="*/ 14 h 1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99" h="14">
                      <a:moveTo>
                        <a:pt x="42" y="0"/>
                      </a:moveTo>
                      <a:lnTo>
                        <a:pt x="98" y="7"/>
                      </a:lnTo>
                      <a:lnTo>
                        <a:pt x="98" y="11"/>
                      </a:lnTo>
                      <a:lnTo>
                        <a:pt x="80" y="13"/>
                      </a:lnTo>
                      <a:lnTo>
                        <a:pt x="0" y="9"/>
                      </a:lnTo>
                      <a:lnTo>
                        <a:pt x="42" y="0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40" name="Freeform 407" descr="70%"/>
                <p:cNvSpPr>
                  <a:spLocks/>
                </p:cNvSpPr>
                <p:nvPr/>
              </p:nvSpPr>
              <p:spPr bwMode="auto">
                <a:xfrm>
                  <a:off x="4308" y="2391"/>
                  <a:ext cx="105" cy="19"/>
                </a:xfrm>
                <a:custGeom>
                  <a:avLst/>
                  <a:gdLst>
                    <a:gd name="T0" fmla="*/ 45 w 105"/>
                    <a:gd name="T1" fmla="*/ 0 h 19"/>
                    <a:gd name="T2" fmla="*/ 104 w 105"/>
                    <a:gd name="T3" fmla="*/ 10 h 19"/>
                    <a:gd name="T4" fmla="*/ 104 w 105"/>
                    <a:gd name="T5" fmla="*/ 15 h 19"/>
                    <a:gd name="T6" fmla="*/ 85 w 105"/>
                    <a:gd name="T7" fmla="*/ 18 h 19"/>
                    <a:gd name="T8" fmla="*/ 0 w 105"/>
                    <a:gd name="T9" fmla="*/ 13 h 19"/>
                    <a:gd name="T10" fmla="*/ 45 w 105"/>
                    <a:gd name="T11" fmla="*/ 0 h 1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05"/>
                    <a:gd name="T19" fmla="*/ 0 h 19"/>
                    <a:gd name="T20" fmla="*/ 105 w 105"/>
                    <a:gd name="T21" fmla="*/ 19 h 1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05" h="19">
                      <a:moveTo>
                        <a:pt x="45" y="0"/>
                      </a:moveTo>
                      <a:lnTo>
                        <a:pt x="104" y="10"/>
                      </a:lnTo>
                      <a:lnTo>
                        <a:pt x="104" y="15"/>
                      </a:lnTo>
                      <a:lnTo>
                        <a:pt x="85" y="18"/>
                      </a:lnTo>
                      <a:lnTo>
                        <a:pt x="0" y="13"/>
                      </a:lnTo>
                      <a:lnTo>
                        <a:pt x="45" y="0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41" name="Freeform 408" descr="70%"/>
                <p:cNvSpPr>
                  <a:spLocks/>
                </p:cNvSpPr>
                <p:nvPr/>
              </p:nvSpPr>
              <p:spPr bwMode="auto">
                <a:xfrm>
                  <a:off x="4132" y="2441"/>
                  <a:ext cx="99" cy="21"/>
                </a:xfrm>
                <a:custGeom>
                  <a:avLst/>
                  <a:gdLst>
                    <a:gd name="T0" fmla="*/ 35 w 99"/>
                    <a:gd name="T1" fmla="*/ 0 h 21"/>
                    <a:gd name="T2" fmla="*/ 98 w 99"/>
                    <a:gd name="T3" fmla="*/ 11 h 21"/>
                    <a:gd name="T4" fmla="*/ 70 w 99"/>
                    <a:gd name="T5" fmla="*/ 20 h 21"/>
                    <a:gd name="T6" fmla="*/ 0 w 99"/>
                    <a:gd name="T7" fmla="*/ 9 h 21"/>
                    <a:gd name="T8" fmla="*/ 35 w 99"/>
                    <a:gd name="T9" fmla="*/ 0 h 2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9"/>
                    <a:gd name="T16" fmla="*/ 0 h 21"/>
                    <a:gd name="T17" fmla="*/ 99 w 99"/>
                    <a:gd name="T18" fmla="*/ 21 h 2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9" h="21">
                      <a:moveTo>
                        <a:pt x="35" y="0"/>
                      </a:moveTo>
                      <a:lnTo>
                        <a:pt x="98" y="11"/>
                      </a:lnTo>
                      <a:lnTo>
                        <a:pt x="70" y="20"/>
                      </a:lnTo>
                      <a:lnTo>
                        <a:pt x="0" y="9"/>
                      </a:lnTo>
                      <a:lnTo>
                        <a:pt x="35" y="0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42" name="Freeform 409" descr="70%"/>
                <p:cNvSpPr>
                  <a:spLocks/>
                </p:cNvSpPr>
                <p:nvPr/>
              </p:nvSpPr>
              <p:spPr bwMode="auto">
                <a:xfrm>
                  <a:off x="4132" y="2441"/>
                  <a:ext cx="106" cy="26"/>
                </a:xfrm>
                <a:custGeom>
                  <a:avLst/>
                  <a:gdLst>
                    <a:gd name="T0" fmla="*/ 38 w 106"/>
                    <a:gd name="T1" fmla="*/ 0 h 26"/>
                    <a:gd name="T2" fmla="*/ 105 w 106"/>
                    <a:gd name="T3" fmla="*/ 14 h 26"/>
                    <a:gd name="T4" fmla="*/ 75 w 106"/>
                    <a:gd name="T5" fmla="*/ 25 h 26"/>
                    <a:gd name="T6" fmla="*/ 0 w 106"/>
                    <a:gd name="T7" fmla="*/ 11 h 26"/>
                    <a:gd name="T8" fmla="*/ 38 w 106"/>
                    <a:gd name="T9" fmla="*/ 0 h 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6"/>
                    <a:gd name="T16" fmla="*/ 0 h 26"/>
                    <a:gd name="T17" fmla="*/ 106 w 106"/>
                    <a:gd name="T18" fmla="*/ 26 h 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6" h="26">
                      <a:moveTo>
                        <a:pt x="38" y="0"/>
                      </a:moveTo>
                      <a:lnTo>
                        <a:pt x="105" y="14"/>
                      </a:lnTo>
                      <a:lnTo>
                        <a:pt x="75" y="25"/>
                      </a:lnTo>
                      <a:lnTo>
                        <a:pt x="0" y="11"/>
                      </a:lnTo>
                      <a:lnTo>
                        <a:pt x="38" y="0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43" name="Freeform 410" descr="70%"/>
                <p:cNvSpPr>
                  <a:spLocks/>
                </p:cNvSpPr>
                <p:nvPr/>
              </p:nvSpPr>
              <p:spPr bwMode="auto">
                <a:xfrm>
                  <a:off x="4032" y="2158"/>
                  <a:ext cx="82" cy="22"/>
                </a:xfrm>
                <a:custGeom>
                  <a:avLst/>
                  <a:gdLst>
                    <a:gd name="T0" fmla="*/ 81 w 82"/>
                    <a:gd name="T1" fmla="*/ 21 h 22"/>
                    <a:gd name="T2" fmla="*/ 0 w 82"/>
                    <a:gd name="T3" fmla="*/ 16 h 22"/>
                    <a:gd name="T4" fmla="*/ 0 w 82"/>
                    <a:gd name="T5" fmla="*/ 0 h 22"/>
                    <a:gd name="T6" fmla="*/ 0 60000 65536"/>
                    <a:gd name="T7" fmla="*/ 0 60000 65536"/>
                    <a:gd name="T8" fmla="*/ 0 60000 65536"/>
                    <a:gd name="T9" fmla="*/ 0 w 82"/>
                    <a:gd name="T10" fmla="*/ 0 h 22"/>
                    <a:gd name="T11" fmla="*/ 82 w 82"/>
                    <a:gd name="T12" fmla="*/ 22 h 2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82" h="22">
                      <a:moveTo>
                        <a:pt x="81" y="21"/>
                      </a:moveTo>
                      <a:lnTo>
                        <a:pt x="0" y="16"/>
                      </a:lnTo>
                      <a:lnTo>
                        <a:pt x="0" y="0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44" name="Freeform 411" descr="70%"/>
                <p:cNvSpPr>
                  <a:spLocks/>
                </p:cNvSpPr>
                <p:nvPr/>
              </p:nvSpPr>
              <p:spPr bwMode="auto">
                <a:xfrm>
                  <a:off x="4024" y="2130"/>
                  <a:ext cx="90" cy="31"/>
                </a:xfrm>
                <a:custGeom>
                  <a:avLst/>
                  <a:gdLst>
                    <a:gd name="T0" fmla="*/ 89 w 90"/>
                    <a:gd name="T1" fmla="*/ 30 h 31"/>
                    <a:gd name="T2" fmla="*/ 8 w 90"/>
                    <a:gd name="T3" fmla="*/ 27 h 31"/>
                    <a:gd name="T4" fmla="*/ 0 w 90"/>
                    <a:gd name="T5" fmla="*/ 27 h 31"/>
                    <a:gd name="T6" fmla="*/ 8 w 90"/>
                    <a:gd name="T7" fmla="*/ 0 h 31"/>
                    <a:gd name="T8" fmla="*/ 89 w 90"/>
                    <a:gd name="T9" fmla="*/ 3 h 3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0"/>
                    <a:gd name="T16" fmla="*/ 0 h 31"/>
                    <a:gd name="T17" fmla="*/ 90 w 90"/>
                    <a:gd name="T18" fmla="*/ 31 h 3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0" h="31">
                      <a:moveTo>
                        <a:pt x="89" y="30"/>
                      </a:moveTo>
                      <a:lnTo>
                        <a:pt x="8" y="27"/>
                      </a:lnTo>
                      <a:lnTo>
                        <a:pt x="0" y="27"/>
                      </a:lnTo>
                      <a:lnTo>
                        <a:pt x="8" y="0"/>
                      </a:lnTo>
                      <a:lnTo>
                        <a:pt x="89" y="3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45" name="Line 412" descr="70%"/>
                <p:cNvSpPr>
                  <a:spLocks noChangeShapeType="1"/>
                </p:cNvSpPr>
                <p:nvPr/>
              </p:nvSpPr>
              <p:spPr bwMode="auto">
                <a:xfrm flipV="1">
                  <a:off x="4032" y="2117"/>
                  <a:ext cx="0" cy="1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46" name="Freeform 413" descr="70%"/>
                <p:cNvSpPr>
                  <a:spLocks/>
                </p:cNvSpPr>
                <p:nvPr/>
              </p:nvSpPr>
              <p:spPr bwMode="auto">
                <a:xfrm>
                  <a:off x="4024" y="2046"/>
                  <a:ext cx="90" cy="69"/>
                </a:xfrm>
                <a:custGeom>
                  <a:avLst/>
                  <a:gdLst>
                    <a:gd name="T0" fmla="*/ 67 w 90"/>
                    <a:gd name="T1" fmla="*/ 68 h 69"/>
                    <a:gd name="T2" fmla="*/ 8 w 90"/>
                    <a:gd name="T3" fmla="*/ 68 h 69"/>
                    <a:gd name="T4" fmla="*/ 0 w 90"/>
                    <a:gd name="T5" fmla="*/ 68 h 69"/>
                    <a:gd name="T6" fmla="*/ 8 w 90"/>
                    <a:gd name="T7" fmla="*/ 46 h 69"/>
                    <a:gd name="T8" fmla="*/ 8 w 90"/>
                    <a:gd name="T9" fmla="*/ 27 h 69"/>
                    <a:gd name="T10" fmla="*/ 0 w 90"/>
                    <a:gd name="T11" fmla="*/ 27 h 69"/>
                    <a:gd name="T12" fmla="*/ 8 w 90"/>
                    <a:gd name="T13" fmla="*/ 0 h 69"/>
                    <a:gd name="T14" fmla="*/ 89 w 90"/>
                    <a:gd name="T15" fmla="*/ 0 h 6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90"/>
                    <a:gd name="T25" fmla="*/ 0 h 69"/>
                    <a:gd name="T26" fmla="*/ 90 w 90"/>
                    <a:gd name="T27" fmla="*/ 69 h 69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90" h="69">
                      <a:moveTo>
                        <a:pt x="67" y="68"/>
                      </a:moveTo>
                      <a:lnTo>
                        <a:pt x="8" y="68"/>
                      </a:lnTo>
                      <a:lnTo>
                        <a:pt x="0" y="68"/>
                      </a:lnTo>
                      <a:lnTo>
                        <a:pt x="8" y="46"/>
                      </a:lnTo>
                      <a:lnTo>
                        <a:pt x="8" y="27"/>
                      </a:lnTo>
                      <a:lnTo>
                        <a:pt x="0" y="27"/>
                      </a:lnTo>
                      <a:lnTo>
                        <a:pt x="8" y="0"/>
                      </a:lnTo>
                      <a:lnTo>
                        <a:pt x="89" y="0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47" name="Line 414" descr="70%"/>
                <p:cNvSpPr>
                  <a:spLocks noChangeShapeType="1"/>
                </p:cNvSpPr>
                <p:nvPr/>
              </p:nvSpPr>
              <p:spPr bwMode="auto">
                <a:xfrm>
                  <a:off x="4036" y="2092"/>
                  <a:ext cx="71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48" name="Line 415" descr="70%"/>
                <p:cNvSpPr>
                  <a:spLocks noChangeShapeType="1"/>
                </p:cNvSpPr>
                <p:nvPr/>
              </p:nvSpPr>
              <p:spPr bwMode="auto">
                <a:xfrm>
                  <a:off x="4065" y="2077"/>
                  <a:ext cx="42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49" name="Line 416" descr="70%"/>
                <p:cNvSpPr>
                  <a:spLocks noChangeShapeType="1"/>
                </p:cNvSpPr>
                <p:nvPr/>
              </p:nvSpPr>
              <p:spPr bwMode="auto">
                <a:xfrm>
                  <a:off x="4080" y="2078"/>
                  <a:ext cx="0" cy="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50" name="Freeform 417" descr="70%"/>
                <p:cNvSpPr>
                  <a:spLocks/>
                </p:cNvSpPr>
                <p:nvPr/>
              </p:nvSpPr>
              <p:spPr bwMode="auto">
                <a:xfrm>
                  <a:off x="4087" y="2074"/>
                  <a:ext cx="27" cy="12"/>
                </a:xfrm>
                <a:custGeom>
                  <a:avLst/>
                  <a:gdLst>
                    <a:gd name="T0" fmla="*/ 26 w 27"/>
                    <a:gd name="T1" fmla="*/ 0 h 12"/>
                    <a:gd name="T2" fmla="*/ 0 w 27"/>
                    <a:gd name="T3" fmla="*/ 0 h 12"/>
                    <a:gd name="T4" fmla="*/ 0 w 27"/>
                    <a:gd name="T5" fmla="*/ 11 h 12"/>
                    <a:gd name="T6" fmla="*/ 26 w 27"/>
                    <a:gd name="T7" fmla="*/ 9 h 1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7"/>
                    <a:gd name="T13" fmla="*/ 0 h 12"/>
                    <a:gd name="T14" fmla="*/ 27 w 27"/>
                    <a:gd name="T15" fmla="*/ 12 h 1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7" h="12">
                      <a:moveTo>
                        <a:pt x="26" y="0"/>
                      </a:moveTo>
                      <a:lnTo>
                        <a:pt x="0" y="0"/>
                      </a:lnTo>
                      <a:lnTo>
                        <a:pt x="0" y="11"/>
                      </a:lnTo>
                      <a:lnTo>
                        <a:pt x="26" y="9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51" name="Freeform 418" descr="70%"/>
                <p:cNvSpPr>
                  <a:spLocks/>
                </p:cNvSpPr>
                <p:nvPr/>
              </p:nvSpPr>
              <p:spPr bwMode="auto">
                <a:xfrm>
                  <a:off x="4046" y="2053"/>
                  <a:ext cx="21" cy="22"/>
                </a:xfrm>
                <a:custGeom>
                  <a:avLst/>
                  <a:gdLst>
                    <a:gd name="T0" fmla="*/ 16 w 21"/>
                    <a:gd name="T1" fmla="*/ 21 h 22"/>
                    <a:gd name="T2" fmla="*/ 20 w 21"/>
                    <a:gd name="T3" fmla="*/ 0 h 22"/>
                    <a:gd name="T4" fmla="*/ 4 w 21"/>
                    <a:gd name="T5" fmla="*/ 0 h 22"/>
                    <a:gd name="T6" fmla="*/ 0 w 21"/>
                    <a:gd name="T7" fmla="*/ 21 h 2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"/>
                    <a:gd name="T13" fmla="*/ 0 h 22"/>
                    <a:gd name="T14" fmla="*/ 21 w 21"/>
                    <a:gd name="T15" fmla="*/ 22 h 2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" h="22">
                      <a:moveTo>
                        <a:pt x="16" y="21"/>
                      </a:moveTo>
                      <a:lnTo>
                        <a:pt x="20" y="0"/>
                      </a:lnTo>
                      <a:lnTo>
                        <a:pt x="4" y="0"/>
                      </a:lnTo>
                      <a:lnTo>
                        <a:pt x="0" y="21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52" name="Freeform 419" descr="70%"/>
                <p:cNvSpPr>
                  <a:spLocks/>
                </p:cNvSpPr>
                <p:nvPr/>
              </p:nvSpPr>
              <p:spPr bwMode="auto">
                <a:xfrm>
                  <a:off x="4046" y="2066"/>
                  <a:ext cx="16" cy="9"/>
                </a:xfrm>
                <a:custGeom>
                  <a:avLst/>
                  <a:gdLst>
                    <a:gd name="T0" fmla="*/ 15 w 16"/>
                    <a:gd name="T1" fmla="*/ 8 h 9"/>
                    <a:gd name="T2" fmla="*/ 12 w 16"/>
                    <a:gd name="T3" fmla="*/ 8 h 9"/>
                    <a:gd name="T4" fmla="*/ 0 w 16"/>
                    <a:gd name="T5" fmla="*/ 8 h 9"/>
                    <a:gd name="T6" fmla="*/ 15 w 16"/>
                    <a:gd name="T7" fmla="*/ 0 h 9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6"/>
                    <a:gd name="T13" fmla="*/ 0 h 9"/>
                    <a:gd name="T14" fmla="*/ 16 w 16"/>
                    <a:gd name="T15" fmla="*/ 9 h 9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6" h="9">
                      <a:moveTo>
                        <a:pt x="15" y="8"/>
                      </a:moveTo>
                      <a:lnTo>
                        <a:pt x="12" y="8"/>
                      </a:lnTo>
                      <a:lnTo>
                        <a:pt x="0" y="8"/>
                      </a:lnTo>
                      <a:lnTo>
                        <a:pt x="15" y="0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53" name="Line 420" descr="70%"/>
                <p:cNvSpPr>
                  <a:spLocks noChangeShapeType="1"/>
                </p:cNvSpPr>
                <p:nvPr/>
              </p:nvSpPr>
              <p:spPr bwMode="auto">
                <a:xfrm flipH="1" flipV="1">
                  <a:off x="4051" y="2053"/>
                  <a:ext cx="15" cy="13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54" name="Line 421" descr="70%"/>
                <p:cNvSpPr>
                  <a:spLocks noChangeShapeType="1"/>
                </p:cNvSpPr>
                <p:nvPr/>
              </p:nvSpPr>
              <p:spPr bwMode="auto">
                <a:xfrm flipH="1">
                  <a:off x="4032" y="2077"/>
                  <a:ext cx="12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55" name="Freeform 422" descr="70%"/>
                <p:cNvSpPr>
                  <a:spLocks/>
                </p:cNvSpPr>
                <p:nvPr/>
              </p:nvSpPr>
              <p:spPr bwMode="auto">
                <a:xfrm>
                  <a:off x="4057" y="2095"/>
                  <a:ext cx="31" cy="10"/>
                </a:xfrm>
                <a:custGeom>
                  <a:avLst/>
                  <a:gdLst>
                    <a:gd name="T0" fmla="*/ 27 w 31"/>
                    <a:gd name="T1" fmla="*/ 9 h 10"/>
                    <a:gd name="T2" fmla="*/ 30 w 31"/>
                    <a:gd name="T3" fmla="*/ 0 h 10"/>
                    <a:gd name="T4" fmla="*/ 3 w 31"/>
                    <a:gd name="T5" fmla="*/ 0 h 10"/>
                    <a:gd name="T6" fmla="*/ 0 w 31"/>
                    <a:gd name="T7" fmla="*/ 6 h 1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"/>
                    <a:gd name="T13" fmla="*/ 0 h 10"/>
                    <a:gd name="T14" fmla="*/ 31 w 31"/>
                    <a:gd name="T15" fmla="*/ 10 h 1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" h="10">
                      <a:moveTo>
                        <a:pt x="27" y="9"/>
                      </a:moveTo>
                      <a:lnTo>
                        <a:pt x="30" y="0"/>
                      </a:lnTo>
                      <a:lnTo>
                        <a:pt x="3" y="0"/>
                      </a:lnTo>
                      <a:lnTo>
                        <a:pt x="0" y="6"/>
                      </a:lnTo>
                    </a:path>
                  </a:pathLst>
                </a:custGeom>
                <a:pattFill prst="pct70">
                  <a:fgClr>
                    <a:srgbClr val="336699"/>
                  </a:fgClr>
                  <a:bgClr>
                    <a:srgbClr val="FFFFFF"/>
                  </a:bgClr>
                </a:pattFill>
                <a:ln w="9525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56" name="Line 423" descr="70%"/>
                <p:cNvSpPr>
                  <a:spLocks noChangeShapeType="1"/>
                </p:cNvSpPr>
                <p:nvPr/>
              </p:nvSpPr>
              <p:spPr bwMode="auto">
                <a:xfrm>
                  <a:off x="4065" y="2099"/>
                  <a:ext cx="0" cy="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57" name="Line 424" descr="70%"/>
                <p:cNvSpPr>
                  <a:spLocks noChangeShapeType="1"/>
                </p:cNvSpPr>
                <p:nvPr/>
              </p:nvSpPr>
              <p:spPr bwMode="auto">
                <a:xfrm>
                  <a:off x="4110" y="2117"/>
                  <a:ext cx="1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358" name="Line 425" descr="70%"/>
                <p:cNvSpPr>
                  <a:spLocks noChangeShapeType="1"/>
                </p:cNvSpPr>
                <p:nvPr/>
              </p:nvSpPr>
              <p:spPr bwMode="auto">
                <a:xfrm flipH="1">
                  <a:off x="4027" y="2297"/>
                  <a:ext cx="11" cy="18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ja-JP" altLang="en-US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0310" name="Rectangle 426"/>
              <p:cNvSpPr>
                <a:spLocks noChangeAspect="1" noChangeArrowheads="1"/>
              </p:cNvSpPr>
              <p:nvPr/>
            </p:nvSpPr>
            <p:spPr bwMode="auto">
              <a:xfrm>
                <a:off x="2478" y="1690"/>
                <a:ext cx="597" cy="2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 eaLnBrk="0" hangingPunct="0">
                  <a:lnSpc>
                    <a:spcPct val="80000"/>
                  </a:lnSpc>
                </a:pPr>
                <a:r>
                  <a:rPr lang="en-US" altLang="ja-JP" sz="1400" b="1">
                    <a:solidFill>
                      <a:srgbClr val="000000"/>
                    </a:solidFill>
                    <a:ea typeface="ＭＳ ゴシック" pitchFamily="49" charset="-128"/>
                  </a:rPr>
                  <a:t>VO (VOMS)</a:t>
                </a:r>
              </a:p>
              <a:p>
                <a:pPr algn="ctr" eaLnBrk="0" hangingPunct="0">
                  <a:lnSpc>
                    <a:spcPct val="80000"/>
                  </a:lnSpc>
                </a:pPr>
                <a:r>
                  <a:rPr lang="en-US" altLang="ja-JP" sz="1400" b="1">
                    <a:solidFill>
                      <a:srgbClr val="000000"/>
                    </a:solidFill>
                    <a:ea typeface="ＭＳ ゴシック" pitchFamily="49" charset="-128"/>
                  </a:rPr>
                  <a:t>server</a:t>
                </a:r>
              </a:p>
            </p:txBody>
          </p:sp>
        </p:grpSp>
        <p:sp>
          <p:nvSpPr>
            <p:cNvPr id="10297" name="AutoShape 427"/>
            <p:cNvSpPr>
              <a:spLocks noChangeArrowheads="1"/>
            </p:cNvSpPr>
            <p:nvPr/>
          </p:nvSpPr>
          <p:spPr bwMode="auto">
            <a:xfrm>
              <a:off x="4643438" y="1052513"/>
              <a:ext cx="431800" cy="217487"/>
            </a:xfrm>
            <a:prstGeom prst="leftRightArrow">
              <a:avLst>
                <a:gd name="adj1" fmla="val 50000"/>
                <a:gd name="adj2" fmla="val 39708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0298" name="AutoShape 428"/>
            <p:cNvSpPr>
              <a:spLocks noChangeArrowheads="1"/>
            </p:cNvSpPr>
            <p:nvPr/>
          </p:nvSpPr>
          <p:spPr bwMode="auto">
            <a:xfrm>
              <a:off x="4716463" y="2157413"/>
              <a:ext cx="431800" cy="217487"/>
            </a:xfrm>
            <a:prstGeom prst="leftRightArrow">
              <a:avLst>
                <a:gd name="adj1" fmla="val 50000"/>
                <a:gd name="adj2" fmla="val 39708"/>
              </a:avLst>
            </a:prstGeom>
            <a:solidFill>
              <a:srgbClr val="66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ja-JP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18" name="Group 429"/>
          <p:cNvGrpSpPr>
            <a:grpSpLocks/>
          </p:cNvGrpSpPr>
          <p:nvPr/>
        </p:nvGrpSpPr>
        <p:grpSpPr bwMode="auto">
          <a:xfrm>
            <a:off x="107950" y="414338"/>
            <a:ext cx="863600" cy="811212"/>
            <a:chOff x="68" y="34"/>
            <a:chExt cx="544" cy="511"/>
          </a:xfrm>
        </p:grpSpPr>
        <p:pic>
          <p:nvPicPr>
            <p:cNvPr id="10307" name="Picture 430" descr="PE01729_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 flipH="1">
              <a:off x="68" y="34"/>
              <a:ext cx="544" cy="3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308" name="Rectangle 431"/>
            <p:cNvSpPr>
              <a:spLocks noChangeAspect="1" noChangeArrowheads="1"/>
            </p:cNvSpPr>
            <p:nvPr/>
          </p:nvSpPr>
          <p:spPr bwMode="auto">
            <a:xfrm>
              <a:off x="205" y="391"/>
              <a:ext cx="27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altLang="ja-JP" sz="1600" b="1">
                  <a:solidFill>
                    <a:srgbClr val="000000"/>
                  </a:solidFill>
                  <a:ea typeface="ＭＳ ゴシック" pitchFamily="49" charset="-128"/>
                </a:rPr>
                <a:t>user</a:t>
              </a:r>
            </a:p>
          </p:txBody>
        </p:sp>
      </p:grpSp>
      <p:cxnSp>
        <p:nvCxnSpPr>
          <p:cNvPr id="10300" name="AutoShape 432"/>
          <p:cNvCxnSpPr>
            <a:cxnSpLocks noChangeShapeType="1"/>
          </p:cNvCxnSpPr>
          <p:nvPr/>
        </p:nvCxnSpPr>
        <p:spPr bwMode="auto">
          <a:xfrm>
            <a:off x="971550" y="696913"/>
            <a:ext cx="503238" cy="644525"/>
          </a:xfrm>
          <a:prstGeom prst="curvedConnector2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0301" name="Rectangle 433"/>
          <p:cNvSpPr>
            <a:spLocks noChangeAspect="1" noChangeArrowheads="1"/>
          </p:cNvSpPr>
          <p:nvPr/>
        </p:nvSpPr>
        <p:spPr bwMode="auto">
          <a:xfrm>
            <a:off x="1692275" y="693738"/>
            <a:ext cx="4857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altLang="ja-JP" sz="1600" b="1" i="1">
                <a:solidFill>
                  <a:srgbClr val="000000"/>
                </a:solidFill>
                <a:ea typeface="ＭＳ ゴシック" pitchFamily="49" charset="-128"/>
              </a:rPr>
              <a:t>login</a:t>
            </a:r>
          </a:p>
        </p:txBody>
      </p:sp>
      <p:sp>
        <p:nvSpPr>
          <p:cNvPr id="10302" name="Rectangle 434"/>
          <p:cNvSpPr>
            <a:spLocks noChangeAspect="1" noChangeArrowheads="1"/>
          </p:cNvSpPr>
          <p:nvPr/>
        </p:nvSpPr>
        <p:spPr bwMode="auto">
          <a:xfrm>
            <a:off x="2700338" y="2223502"/>
            <a:ext cx="122396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eaLnBrk="0" hangingPunct="0"/>
            <a:r>
              <a:rPr lang="en-US" altLang="ja-JP" sz="1600" b="1" i="1" dirty="0">
                <a:solidFill>
                  <a:srgbClr val="000000"/>
                </a:solidFill>
                <a:ea typeface="ＭＳ ゴシック" pitchFamily="49" charset="-128"/>
              </a:rPr>
              <a:t>credential</a:t>
            </a:r>
          </a:p>
        </p:txBody>
      </p:sp>
      <p:sp>
        <p:nvSpPr>
          <p:cNvPr id="10303" name="Rectangle 435"/>
          <p:cNvSpPr>
            <a:spLocks noChangeAspect="1" noChangeArrowheads="1"/>
          </p:cNvSpPr>
          <p:nvPr/>
        </p:nvSpPr>
        <p:spPr bwMode="auto">
          <a:xfrm>
            <a:off x="684213" y="3357563"/>
            <a:ext cx="41751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altLang="ja-JP" sz="1600" b="1" i="1">
                <a:solidFill>
                  <a:srgbClr val="000000"/>
                </a:solidFill>
                <a:ea typeface="ＭＳ ゴシック" pitchFamily="49" charset="-128"/>
              </a:rPr>
              <a:t>GET</a:t>
            </a:r>
          </a:p>
        </p:txBody>
      </p:sp>
      <p:sp>
        <p:nvSpPr>
          <p:cNvPr id="10304" name="Rectangle 436"/>
          <p:cNvSpPr>
            <a:spLocks noChangeAspect="1" noChangeArrowheads="1"/>
          </p:cNvSpPr>
          <p:nvPr/>
        </p:nvSpPr>
        <p:spPr bwMode="auto">
          <a:xfrm>
            <a:off x="2916238" y="3429000"/>
            <a:ext cx="5524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altLang="ja-JP" sz="1600" b="1" i="1">
                <a:solidFill>
                  <a:srgbClr val="000000"/>
                </a:solidFill>
                <a:ea typeface="ＭＳ ゴシック" pitchFamily="49" charset="-128"/>
              </a:rPr>
              <a:t>query</a:t>
            </a:r>
          </a:p>
        </p:txBody>
      </p:sp>
      <p:sp>
        <p:nvSpPr>
          <p:cNvPr id="10305" name="Rectangle 437"/>
          <p:cNvSpPr>
            <a:spLocks noChangeAspect="1" noChangeArrowheads="1"/>
          </p:cNvSpPr>
          <p:nvPr/>
        </p:nvSpPr>
        <p:spPr bwMode="auto">
          <a:xfrm>
            <a:off x="4572000" y="3500438"/>
            <a:ext cx="4508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altLang="ja-JP" sz="1600" b="1" i="1">
                <a:solidFill>
                  <a:srgbClr val="000000"/>
                </a:solidFill>
                <a:ea typeface="ＭＳ ゴシック" pitchFamily="49" charset="-128"/>
              </a:rPr>
              <a:t>exec</a:t>
            </a:r>
          </a:p>
        </p:txBody>
      </p:sp>
      <p:cxnSp>
        <p:nvCxnSpPr>
          <p:cNvPr id="10306" name="AutoShape 438"/>
          <p:cNvCxnSpPr>
            <a:cxnSpLocks noChangeShapeType="1"/>
            <a:endCxn id="10242" idx="1"/>
          </p:cNvCxnSpPr>
          <p:nvPr/>
        </p:nvCxnSpPr>
        <p:spPr bwMode="auto">
          <a:xfrm flipV="1">
            <a:off x="2698750" y="1990022"/>
            <a:ext cx="793750" cy="25787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439" name="Rectangle 2"/>
          <p:cNvSpPr txBox="1">
            <a:spLocks noChangeArrowheads="1"/>
          </p:cNvSpPr>
          <p:nvPr/>
        </p:nvSpPr>
        <p:spPr>
          <a:xfrm>
            <a:off x="457200" y="423635"/>
            <a:ext cx="8229600" cy="519113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en-US" altLang="ja-JP" sz="2400" b="1" kern="0" dirty="0" smtClean="0">
                <a:solidFill>
                  <a:srgbClr val="000000"/>
                </a:solidFill>
                <a:latin typeface="Arial"/>
                <a:ea typeface="ＭＳ Ｐゴシック"/>
                <a:cs typeface="+mj-cs"/>
              </a:rPr>
              <a:t>GEO Grid Services</a:t>
            </a:r>
            <a:endParaRPr lang="ja-JP" altLang="en-US" sz="2400" b="1" kern="0" dirty="0">
              <a:solidFill>
                <a:srgbClr val="000000"/>
              </a:solidFill>
              <a:latin typeface="Arial"/>
              <a:ea typeface="ＭＳ Ｐゴシック"/>
              <a:cs typeface="+mj-cs"/>
            </a:endParaRPr>
          </a:p>
        </p:txBody>
      </p:sp>
      <p:sp>
        <p:nvSpPr>
          <p:cNvPr id="442" name="テキスト ボックス 441"/>
          <p:cNvSpPr txBox="1"/>
          <p:nvPr/>
        </p:nvSpPr>
        <p:spPr>
          <a:xfrm>
            <a:off x="8010309" y="4820590"/>
            <a:ext cx="894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rgbClr val="000000"/>
                </a:solidFill>
              </a:rPr>
              <a:t>８４０ＴＢ</a:t>
            </a:r>
            <a:endParaRPr lang="ja-JP" alt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99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251520" y="384446"/>
            <a:ext cx="8712968" cy="519113"/>
          </a:xfrm>
        </p:spPr>
        <p:txBody>
          <a:bodyPr/>
          <a:lstStyle/>
          <a:p>
            <a:r>
              <a:rPr kumimoji="1" lang="en-US" altLang="ja-JP" dirty="0" smtClean="0"/>
              <a:t>Current Configuration of GEO Grid system in AIST</a:t>
            </a:r>
            <a:endParaRPr kumimoji="1" lang="ja-JP" altLang="en-US" dirty="0"/>
          </a:p>
        </p:txBody>
      </p:sp>
      <p:sp>
        <p:nvSpPr>
          <p:cNvPr id="110" name="直方体 109"/>
          <p:cNvSpPr>
            <a:spLocks noChangeArrowheads="1"/>
          </p:cNvSpPr>
          <p:nvPr/>
        </p:nvSpPr>
        <p:spPr bwMode="auto">
          <a:xfrm>
            <a:off x="4860032" y="4476624"/>
            <a:ext cx="2592288" cy="2232248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sz="2400" kern="0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  <p:pic>
        <p:nvPicPr>
          <p:cNvPr id="111" name="図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45472" y="4721024"/>
            <a:ext cx="776287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" name="図 6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1234" y="4721024"/>
            <a:ext cx="776288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" name="図 7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16997" y="4721024"/>
            <a:ext cx="777875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" name="図 8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04347" y="4721024"/>
            <a:ext cx="776287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5" name="テキスト ボックス 13"/>
          <p:cNvSpPr txBox="1">
            <a:spLocks noChangeArrowheads="1"/>
          </p:cNvSpPr>
          <p:nvPr/>
        </p:nvSpPr>
        <p:spPr bwMode="auto">
          <a:xfrm>
            <a:off x="4860032" y="6420840"/>
            <a:ext cx="245936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2000" b="1" kern="0" dirty="0" smtClean="0">
                <a:solidFill>
                  <a:sysClr val="windowText" lastClr="000000"/>
                </a:solidFill>
                <a:latin typeface="Calibri" charset="0"/>
              </a:rPr>
              <a:t>AIST Green Cloud</a:t>
            </a:r>
            <a:endParaRPr kumimoji="0" lang="ja-JP" altLang="en-US" sz="2000" b="1" kern="0" dirty="0" smtClean="0">
              <a:solidFill>
                <a:sysClr val="windowText" lastClr="000000"/>
              </a:solidFill>
              <a:latin typeface="Calibri" charset="0"/>
            </a:endParaRPr>
          </a:p>
        </p:txBody>
      </p:sp>
      <p:pic>
        <p:nvPicPr>
          <p:cNvPr id="116" name="図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5137892"/>
            <a:ext cx="776287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" name="図 6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89810" y="5137892"/>
            <a:ext cx="776288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" name="図 7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75573" y="5137892"/>
            <a:ext cx="777875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9" name="図 8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62923" y="5137892"/>
            <a:ext cx="776287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0" name="図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5641948"/>
            <a:ext cx="776287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1" name="図 6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89810" y="5641948"/>
            <a:ext cx="776288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" name="図 7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75573" y="5641948"/>
            <a:ext cx="777875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" name="図 8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62923" y="5641948"/>
            <a:ext cx="776287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4" name="Rounded Rectangle 79"/>
          <p:cNvSpPr/>
          <p:nvPr/>
        </p:nvSpPr>
        <p:spPr bwMode="auto">
          <a:xfrm>
            <a:off x="6477274" y="3874536"/>
            <a:ext cx="811560" cy="530064"/>
          </a:xfrm>
          <a:prstGeom prst="roundRect">
            <a:avLst/>
          </a:prstGeom>
          <a:gradFill rotWithShape="1">
            <a:gsLst>
              <a:gs pos="0">
                <a:srgbClr val="DAEDEF">
                  <a:tint val="50000"/>
                  <a:satMod val="300000"/>
                </a:srgbClr>
              </a:gs>
              <a:gs pos="35000">
                <a:srgbClr val="DAEDEF">
                  <a:tint val="37000"/>
                  <a:satMod val="300000"/>
                </a:srgbClr>
              </a:gs>
              <a:gs pos="100000">
                <a:srgbClr val="DAEDEF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1200" b="1" kern="0" dirty="0" smtClean="0">
                <a:solidFill>
                  <a:srgbClr val="FF3399"/>
                </a:solidFill>
                <a:effectLst>
                  <a:glow rad="101600">
                    <a:srgbClr val="FFFFFF">
                      <a:lumMod val="95000"/>
                      <a:alpha val="40000"/>
                    </a:srgbClr>
                  </a:glow>
                </a:effectLst>
                <a:latin typeface="Arial"/>
                <a:ea typeface="ＭＳ Ｐゴシック"/>
              </a:rPr>
              <a:t>GRASS GIS</a:t>
            </a:r>
          </a:p>
        </p:txBody>
      </p:sp>
      <p:sp>
        <p:nvSpPr>
          <p:cNvPr id="125" name="Rounded Rectangle 80"/>
          <p:cNvSpPr/>
          <p:nvPr/>
        </p:nvSpPr>
        <p:spPr bwMode="auto">
          <a:xfrm>
            <a:off x="5665715" y="3874512"/>
            <a:ext cx="716082" cy="530064"/>
          </a:xfrm>
          <a:prstGeom prst="roundRect">
            <a:avLst/>
          </a:prstGeom>
          <a:gradFill rotWithShape="1">
            <a:gsLst>
              <a:gs pos="0">
                <a:srgbClr val="DAEDEF">
                  <a:tint val="50000"/>
                  <a:satMod val="300000"/>
                </a:srgbClr>
              </a:gs>
              <a:gs pos="35000">
                <a:srgbClr val="DAEDEF">
                  <a:tint val="37000"/>
                  <a:satMod val="300000"/>
                </a:srgbClr>
              </a:gs>
              <a:gs pos="100000">
                <a:srgbClr val="DAEDEF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1200" b="1" kern="0" dirty="0" smtClean="0">
                <a:solidFill>
                  <a:srgbClr val="FF3399"/>
                </a:solidFill>
                <a:effectLst>
                  <a:glow rad="101600">
                    <a:srgbClr val="FFFFFF">
                      <a:lumMod val="95000"/>
                      <a:alpha val="40000"/>
                    </a:srgbClr>
                  </a:glow>
                </a:effectLst>
                <a:latin typeface="Arial"/>
                <a:ea typeface="ＭＳ Ｐゴシック"/>
              </a:rPr>
              <a:t>GDAL</a:t>
            </a:r>
            <a:endParaRPr kumimoji="0" lang="th-TH" sz="1200" b="1" kern="0" dirty="0">
              <a:solidFill>
                <a:srgbClr val="FF3399"/>
              </a:solidFill>
              <a:effectLst>
                <a:glow rad="101600">
                  <a:srgbClr val="FFFFFF">
                    <a:lumMod val="95000"/>
                    <a:alpha val="40000"/>
                  </a:srgbClr>
                </a:glow>
              </a:effectLst>
              <a:latin typeface="Arial"/>
              <a:ea typeface="ＭＳ Ｐゴシック"/>
            </a:endParaRPr>
          </a:p>
        </p:txBody>
      </p:sp>
      <p:sp>
        <p:nvSpPr>
          <p:cNvPr id="126" name="Rounded Rectangle 81"/>
          <p:cNvSpPr/>
          <p:nvPr/>
        </p:nvSpPr>
        <p:spPr bwMode="auto">
          <a:xfrm>
            <a:off x="4854155" y="3874512"/>
            <a:ext cx="716082" cy="242072"/>
          </a:xfrm>
          <a:prstGeom prst="roundRect">
            <a:avLst/>
          </a:prstGeom>
          <a:gradFill rotWithShape="1">
            <a:gsLst>
              <a:gs pos="0">
                <a:srgbClr val="DAEDEF">
                  <a:tint val="50000"/>
                  <a:satMod val="300000"/>
                </a:srgbClr>
              </a:gs>
              <a:gs pos="35000">
                <a:srgbClr val="DAEDEF">
                  <a:tint val="37000"/>
                  <a:satMod val="300000"/>
                </a:srgbClr>
              </a:gs>
              <a:gs pos="100000">
                <a:srgbClr val="DAEDEF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1200" b="1" kern="0" dirty="0">
                <a:solidFill>
                  <a:srgbClr val="FF3399"/>
                </a:solidFill>
                <a:effectLst>
                  <a:glow rad="101600">
                    <a:srgbClr val="FFFFFF">
                      <a:lumMod val="95000"/>
                      <a:alpha val="40000"/>
                    </a:srgbClr>
                  </a:glow>
                </a:effectLst>
                <a:latin typeface="Arial"/>
                <a:ea typeface="ＭＳ Ｐゴシック"/>
              </a:rPr>
              <a:t>R</a:t>
            </a:r>
            <a:endParaRPr kumimoji="0" lang="th-TH" sz="1200" b="1" kern="0" dirty="0">
              <a:solidFill>
                <a:srgbClr val="FF3399"/>
              </a:solidFill>
              <a:effectLst>
                <a:glow rad="101600">
                  <a:srgbClr val="FFFFFF">
                    <a:lumMod val="95000"/>
                    <a:alpha val="40000"/>
                  </a:srgbClr>
                </a:glow>
              </a:effectLst>
              <a:latin typeface="Arial"/>
              <a:ea typeface="ＭＳ Ｐゴシック"/>
            </a:endParaRPr>
          </a:p>
        </p:txBody>
      </p:sp>
      <p:cxnSp>
        <p:nvCxnSpPr>
          <p:cNvPr id="127" name="直線コネクタ 126"/>
          <p:cNvCxnSpPr>
            <a:endCxn id="126" idx="0"/>
          </p:cNvCxnSpPr>
          <p:nvPr/>
        </p:nvCxnSpPr>
        <p:spPr>
          <a:xfrm rot="10800000" flipV="1">
            <a:off x="5212196" y="3612528"/>
            <a:ext cx="1457512" cy="261984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128" name="直線コネクタ 127"/>
          <p:cNvCxnSpPr>
            <a:endCxn id="125" idx="0"/>
          </p:cNvCxnSpPr>
          <p:nvPr/>
        </p:nvCxnSpPr>
        <p:spPr>
          <a:xfrm rot="5400000">
            <a:off x="6215740" y="3420545"/>
            <a:ext cx="261984" cy="645951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129" name="直線コネクタ 128"/>
          <p:cNvCxnSpPr>
            <a:endCxn id="124" idx="0"/>
          </p:cNvCxnSpPr>
          <p:nvPr/>
        </p:nvCxnSpPr>
        <p:spPr>
          <a:xfrm rot="16200000" flipH="1">
            <a:off x="6645376" y="3636858"/>
            <a:ext cx="262008" cy="213347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grpSp>
        <p:nvGrpSpPr>
          <p:cNvPr id="2" name="グループ化 215"/>
          <p:cNvGrpSpPr/>
          <p:nvPr/>
        </p:nvGrpSpPr>
        <p:grpSpPr>
          <a:xfrm>
            <a:off x="55252" y="2964456"/>
            <a:ext cx="4680520" cy="3888432"/>
            <a:chOff x="179512" y="2924944"/>
            <a:chExt cx="4680520" cy="3888432"/>
          </a:xfrm>
        </p:grpSpPr>
        <p:grpSp>
          <p:nvGrpSpPr>
            <p:cNvPr id="3" name="グループ化 201"/>
            <p:cNvGrpSpPr/>
            <p:nvPr/>
          </p:nvGrpSpPr>
          <p:grpSpPr>
            <a:xfrm>
              <a:off x="683567" y="3840073"/>
              <a:ext cx="4031625" cy="2517608"/>
              <a:chOff x="1332459" y="3840073"/>
              <a:chExt cx="3816028" cy="2517608"/>
            </a:xfrm>
          </p:grpSpPr>
          <p:sp>
            <p:nvSpPr>
              <p:cNvPr id="168" name="テキスト ボックス 134"/>
              <p:cNvSpPr txBox="1">
                <a:spLocks noChangeArrowheads="1"/>
              </p:cNvSpPr>
              <p:nvPr/>
            </p:nvSpPr>
            <p:spPr bwMode="auto">
              <a:xfrm>
                <a:off x="4723479" y="3840073"/>
                <a:ext cx="425008" cy="3504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ja-JP" kern="0" smtClean="0">
                    <a:solidFill>
                      <a:prstClr val="black"/>
                    </a:solidFill>
                    <a:latin typeface="Calibri" pitchFamily="34" charset="0"/>
                    <a:ea typeface="ＭＳ Ｐゴシック"/>
                  </a:rPr>
                  <a:t>1G</a:t>
                </a:r>
                <a:endParaRPr kumimoji="0" lang="ja-JP" altLang="en-US" kern="0" smtClean="0">
                  <a:solidFill>
                    <a:prstClr val="black"/>
                  </a:solidFill>
                  <a:latin typeface="Calibri" pitchFamily="34" charset="0"/>
                  <a:ea typeface="ＭＳ Ｐゴシック"/>
                </a:endParaRPr>
              </a:p>
            </p:txBody>
          </p:sp>
          <p:sp>
            <p:nvSpPr>
              <p:cNvPr id="169" name="正方形/長方形 168"/>
              <p:cNvSpPr/>
              <p:nvPr/>
            </p:nvSpPr>
            <p:spPr bwMode="auto">
              <a:xfrm>
                <a:off x="2281944" y="3988963"/>
                <a:ext cx="949486" cy="2368718"/>
              </a:xfrm>
              <a:prstGeom prst="rect">
                <a:avLst/>
              </a:prstGeom>
              <a:solidFill>
                <a:srgbClr val="9BBB59">
                  <a:lumMod val="60000"/>
                  <a:lumOff val="40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kern="0" smtClean="0">
                  <a:solidFill>
                    <a:srgbClr val="FFFFFF"/>
                  </a:solidFill>
                  <a:latin typeface="Calibri"/>
                  <a:ea typeface="ＭＳ Ｐゴシック"/>
                </a:endParaRPr>
              </a:p>
            </p:txBody>
          </p:sp>
          <p:grpSp>
            <p:nvGrpSpPr>
              <p:cNvPr id="5" name="グループ化 131"/>
              <p:cNvGrpSpPr>
                <a:grpSpLocks/>
              </p:cNvGrpSpPr>
              <p:nvPr/>
            </p:nvGrpSpPr>
            <p:grpSpPr bwMode="auto">
              <a:xfrm>
                <a:off x="2349765" y="4665744"/>
                <a:ext cx="746024" cy="947488"/>
                <a:chOff x="5286380" y="5000636"/>
                <a:chExt cx="785818" cy="1000132"/>
              </a:xfrm>
            </p:grpSpPr>
            <p:sp>
              <p:nvSpPr>
                <p:cNvPr id="209" name="フローチャート : 磁気ディスク 4"/>
                <p:cNvSpPr/>
                <p:nvPr/>
              </p:nvSpPr>
              <p:spPr>
                <a:xfrm>
                  <a:off x="5286380" y="5643579"/>
                  <a:ext cx="785818" cy="357189"/>
                </a:xfrm>
                <a:prstGeom prst="flowChartMagneticDisk">
                  <a:avLst/>
                </a:prstGeom>
                <a:solidFill>
                  <a:srgbClr val="4F81BD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ja-JP" sz="1600" kern="0" smtClean="0">
                      <a:solidFill>
                        <a:srgbClr val="FFFFFF"/>
                      </a:solidFill>
                      <a:latin typeface="Calibri"/>
                      <a:ea typeface="ＭＳ Ｐゴシック"/>
                    </a:rPr>
                    <a:t>geotiff</a:t>
                  </a:r>
                  <a:endParaRPr kumimoji="0" lang="ja-JP" altLang="en-US" sz="1600" kern="0" smtClean="0">
                    <a:solidFill>
                      <a:srgbClr val="FFFFFF"/>
                    </a:solidFill>
                    <a:latin typeface="Calibri"/>
                    <a:ea typeface="ＭＳ Ｐゴシック"/>
                  </a:endParaRPr>
                </a:p>
              </p:txBody>
            </p:sp>
            <p:sp>
              <p:nvSpPr>
                <p:cNvPr id="210" name="フローチャート : 磁気ディスク 7"/>
                <p:cNvSpPr/>
                <p:nvPr/>
              </p:nvSpPr>
              <p:spPr>
                <a:xfrm>
                  <a:off x="5286380" y="5429264"/>
                  <a:ext cx="785818" cy="357191"/>
                </a:xfrm>
                <a:prstGeom prst="flowChartMagneticDisk">
                  <a:avLst/>
                </a:prstGeom>
                <a:solidFill>
                  <a:srgbClr val="4F81BD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ja-JP" kern="0" smtClean="0">
                      <a:solidFill>
                        <a:srgbClr val="FFFFFF"/>
                      </a:solidFill>
                      <a:latin typeface="Calibri"/>
                      <a:ea typeface="ＭＳ Ｐゴシック"/>
                    </a:rPr>
                    <a:t>L3</a:t>
                  </a:r>
                  <a:endParaRPr kumimoji="0" lang="ja-JP" altLang="en-US" kern="0" smtClean="0">
                    <a:solidFill>
                      <a:srgbClr val="FFFFFF"/>
                    </a:solidFill>
                    <a:latin typeface="Calibri"/>
                    <a:ea typeface="ＭＳ Ｐゴシック"/>
                  </a:endParaRPr>
                </a:p>
              </p:txBody>
            </p:sp>
            <p:sp>
              <p:nvSpPr>
                <p:cNvPr id="211" name="フローチャート : 磁気ディスク 8"/>
                <p:cNvSpPr/>
                <p:nvPr/>
              </p:nvSpPr>
              <p:spPr>
                <a:xfrm>
                  <a:off x="5286380" y="5214951"/>
                  <a:ext cx="785818" cy="357189"/>
                </a:xfrm>
                <a:prstGeom prst="flowChartMagneticDisk">
                  <a:avLst/>
                </a:prstGeom>
                <a:solidFill>
                  <a:srgbClr val="4F81BD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ja-JP" kern="0" smtClean="0">
                      <a:solidFill>
                        <a:srgbClr val="FFFFFF"/>
                      </a:solidFill>
                      <a:latin typeface="Calibri"/>
                      <a:ea typeface="ＭＳ Ｐゴシック"/>
                    </a:rPr>
                    <a:t>etc</a:t>
                  </a:r>
                  <a:endParaRPr kumimoji="0" lang="ja-JP" altLang="en-US" kern="0" smtClean="0">
                    <a:solidFill>
                      <a:srgbClr val="FFFFFF"/>
                    </a:solidFill>
                    <a:latin typeface="Calibri"/>
                    <a:ea typeface="ＭＳ Ｐゴシック"/>
                  </a:endParaRPr>
                </a:p>
              </p:txBody>
            </p:sp>
            <p:sp>
              <p:nvSpPr>
                <p:cNvPr id="212" name="フローチャート : 磁気ディスク 9"/>
                <p:cNvSpPr/>
                <p:nvPr/>
              </p:nvSpPr>
              <p:spPr>
                <a:xfrm>
                  <a:off x="5286380" y="5000636"/>
                  <a:ext cx="785818" cy="357191"/>
                </a:xfrm>
                <a:prstGeom prst="flowChartMagneticDisk">
                  <a:avLst/>
                </a:prstGeom>
                <a:solidFill>
                  <a:srgbClr val="4F81BD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ja-JP" kern="0" smtClean="0">
                      <a:solidFill>
                        <a:srgbClr val="FFFFFF"/>
                      </a:solidFill>
                      <a:latin typeface="Calibri"/>
                      <a:ea typeface="ＭＳ Ｐゴシック"/>
                    </a:rPr>
                    <a:t>L0/L1</a:t>
                  </a:r>
                  <a:endParaRPr kumimoji="0" lang="ja-JP" altLang="en-US" kern="0" smtClean="0">
                    <a:solidFill>
                      <a:srgbClr val="FFFFFF"/>
                    </a:solidFill>
                    <a:latin typeface="Calibri"/>
                    <a:ea typeface="ＭＳ Ｐゴシック"/>
                  </a:endParaRPr>
                </a:p>
              </p:txBody>
            </p:sp>
          </p:grpSp>
          <p:grpSp>
            <p:nvGrpSpPr>
              <p:cNvPr id="6" name="グループ化 129"/>
              <p:cNvGrpSpPr>
                <a:grpSpLocks/>
              </p:cNvGrpSpPr>
              <p:nvPr/>
            </p:nvGrpSpPr>
            <p:grpSpPr bwMode="auto">
              <a:xfrm>
                <a:off x="2349765" y="4056648"/>
                <a:ext cx="813845" cy="541422"/>
                <a:chOff x="5214942" y="4214818"/>
                <a:chExt cx="857256" cy="571504"/>
              </a:xfrm>
            </p:grpSpPr>
            <p:sp>
              <p:nvSpPr>
                <p:cNvPr id="207" name="角丸四角形 11"/>
                <p:cNvSpPr/>
                <p:nvPr/>
              </p:nvSpPr>
              <p:spPr>
                <a:xfrm>
                  <a:off x="5214942" y="4214818"/>
                  <a:ext cx="857256" cy="285752"/>
                </a:xfrm>
                <a:prstGeom prst="round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ja-JP" sz="1600" kern="0" smtClean="0">
                      <a:solidFill>
                        <a:srgbClr val="000000"/>
                      </a:solidFill>
                      <a:latin typeface="Calibri"/>
                      <a:ea typeface="ＭＳ Ｐゴシック"/>
                    </a:rPr>
                    <a:t>Apache</a:t>
                  </a:r>
                  <a:endParaRPr kumimoji="0" lang="ja-JP" altLang="en-US" sz="1600" kern="0" smtClean="0">
                    <a:solidFill>
                      <a:srgbClr val="000000"/>
                    </a:solidFill>
                    <a:latin typeface="Calibri"/>
                    <a:ea typeface="ＭＳ Ｐゴシック"/>
                  </a:endParaRPr>
                </a:p>
              </p:txBody>
            </p:sp>
            <p:sp>
              <p:nvSpPr>
                <p:cNvPr id="208" name="角丸四角形 12"/>
                <p:cNvSpPr/>
                <p:nvPr/>
              </p:nvSpPr>
              <p:spPr>
                <a:xfrm>
                  <a:off x="5214942" y="4500570"/>
                  <a:ext cx="857256" cy="285752"/>
                </a:xfrm>
                <a:prstGeom prst="round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ja-JP" sz="1100" b="1" kern="0" smtClean="0">
                      <a:solidFill>
                        <a:srgbClr val="000000"/>
                      </a:solidFill>
                      <a:latin typeface="Calibri"/>
                      <a:ea typeface="ＭＳ Ｐゴシック"/>
                    </a:rPr>
                    <a:t>Mapserver</a:t>
                  </a:r>
                  <a:endParaRPr kumimoji="0" lang="ja-JP" altLang="en-US" sz="1100" b="1" kern="0" smtClean="0">
                    <a:solidFill>
                      <a:srgbClr val="000000"/>
                    </a:solidFill>
                    <a:latin typeface="Calibri"/>
                    <a:ea typeface="ＭＳ Ｐゴシック"/>
                  </a:endParaRPr>
                </a:p>
              </p:txBody>
            </p:sp>
          </p:grpSp>
          <p:sp>
            <p:nvSpPr>
              <p:cNvPr id="172" name="フローチャート : 磁気ディスク 171"/>
              <p:cNvSpPr/>
              <p:nvPr/>
            </p:nvSpPr>
            <p:spPr bwMode="auto">
              <a:xfrm>
                <a:off x="2349765" y="5883937"/>
                <a:ext cx="813845" cy="338389"/>
              </a:xfrm>
              <a:prstGeom prst="flowChartMagneticDisk">
                <a:avLst/>
              </a:prstGeom>
              <a:solidFill>
                <a:srgbClr val="002060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ja-JP" sz="1400" kern="0" smtClean="0">
                    <a:solidFill>
                      <a:prstClr val="white"/>
                    </a:solidFill>
                    <a:latin typeface="Calibri"/>
                    <a:ea typeface="ＭＳ Ｐゴシック"/>
                  </a:rPr>
                  <a:t>QQ</a:t>
                </a:r>
                <a:endParaRPr kumimoji="0" lang="ja-JP" altLang="en-US" sz="1400" kern="0" smtClean="0">
                  <a:solidFill>
                    <a:prstClr val="white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173" name="フローチャート : 磁気ディスク 172"/>
              <p:cNvSpPr/>
              <p:nvPr/>
            </p:nvSpPr>
            <p:spPr bwMode="auto">
              <a:xfrm>
                <a:off x="2349765" y="5613226"/>
                <a:ext cx="813845" cy="338389"/>
              </a:xfrm>
              <a:prstGeom prst="flowChartMagneticDisk">
                <a:avLst/>
              </a:prstGeom>
              <a:solidFill>
                <a:srgbClr val="002060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ja-JP" sz="1400" kern="0" smtClean="0">
                    <a:solidFill>
                      <a:prstClr val="white"/>
                    </a:solidFill>
                    <a:latin typeface="Calibri"/>
                    <a:ea typeface="ＭＳ Ｐゴシック"/>
                  </a:rPr>
                  <a:t>basemap</a:t>
                </a:r>
                <a:endParaRPr kumimoji="0" lang="ja-JP" altLang="en-US" sz="1400" kern="0" smtClean="0">
                  <a:solidFill>
                    <a:prstClr val="white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174" name="正方形/長方形 173"/>
              <p:cNvSpPr/>
              <p:nvPr/>
            </p:nvSpPr>
            <p:spPr bwMode="auto">
              <a:xfrm>
                <a:off x="3231430" y="3988963"/>
                <a:ext cx="949486" cy="2368718"/>
              </a:xfrm>
              <a:prstGeom prst="rect">
                <a:avLst/>
              </a:prstGeom>
              <a:solidFill>
                <a:srgbClr val="9BBB59">
                  <a:lumMod val="60000"/>
                  <a:lumOff val="40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kern="0" smtClean="0">
                  <a:solidFill>
                    <a:srgbClr val="FFFFFF"/>
                  </a:solidFill>
                  <a:latin typeface="Calibri"/>
                  <a:ea typeface="ＭＳ Ｐゴシック"/>
                </a:endParaRPr>
              </a:p>
            </p:txBody>
          </p:sp>
          <p:grpSp>
            <p:nvGrpSpPr>
              <p:cNvPr id="7" name="グループ化 131"/>
              <p:cNvGrpSpPr>
                <a:grpSpLocks/>
              </p:cNvGrpSpPr>
              <p:nvPr/>
            </p:nvGrpSpPr>
            <p:grpSpPr bwMode="auto">
              <a:xfrm>
                <a:off x="3299251" y="4665744"/>
                <a:ext cx="746024" cy="947488"/>
                <a:chOff x="5286380" y="5000636"/>
                <a:chExt cx="785818" cy="1000132"/>
              </a:xfrm>
            </p:grpSpPr>
            <p:sp>
              <p:nvSpPr>
                <p:cNvPr id="203" name="フローチャート : 磁気ディスク 4"/>
                <p:cNvSpPr/>
                <p:nvPr/>
              </p:nvSpPr>
              <p:spPr>
                <a:xfrm>
                  <a:off x="5286380" y="5643579"/>
                  <a:ext cx="785818" cy="357189"/>
                </a:xfrm>
                <a:prstGeom prst="flowChartMagneticDisk">
                  <a:avLst/>
                </a:prstGeom>
                <a:solidFill>
                  <a:srgbClr val="4F81BD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ja-JP" sz="1600" kern="0" smtClean="0">
                      <a:solidFill>
                        <a:srgbClr val="FFFFFF"/>
                      </a:solidFill>
                      <a:latin typeface="Calibri"/>
                      <a:ea typeface="ＭＳ Ｐゴシック"/>
                    </a:rPr>
                    <a:t>geotiff</a:t>
                  </a:r>
                  <a:endParaRPr kumimoji="0" lang="ja-JP" altLang="en-US" sz="1600" kern="0" smtClean="0">
                    <a:solidFill>
                      <a:srgbClr val="FFFFFF"/>
                    </a:solidFill>
                    <a:latin typeface="Calibri"/>
                    <a:ea typeface="ＭＳ Ｐゴシック"/>
                  </a:endParaRPr>
                </a:p>
              </p:txBody>
            </p:sp>
            <p:sp>
              <p:nvSpPr>
                <p:cNvPr id="204" name="フローチャート : 磁気ディスク 203"/>
                <p:cNvSpPr/>
                <p:nvPr/>
              </p:nvSpPr>
              <p:spPr>
                <a:xfrm>
                  <a:off x="5286380" y="5429264"/>
                  <a:ext cx="785818" cy="357191"/>
                </a:xfrm>
                <a:prstGeom prst="flowChartMagneticDisk">
                  <a:avLst/>
                </a:prstGeom>
                <a:solidFill>
                  <a:srgbClr val="4F81BD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ja-JP" kern="0" smtClean="0">
                      <a:solidFill>
                        <a:srgbClr val="FFFFFF"/>
                      </a:solidFill>
                      <a:latin typeface="Calibri"/>
                      <a:ea typeface="ＭＳ Ｐゴシック"/>
                    </a:rPr>
                    <a:t>L3</a:t>
                  </a:r>
                  <a:endParaRPr kumimoji="0" lang="ja-JP" altLang="en-US" kern="0" smtClean="0">
                    <a:solidFill>
                      <a:srgbClr val="FFFFFF"/>
                    </a:solidFill>
                    <a:latin typeface="Calibri"/>
                    <a:ea typeface="ＭＳ Ｐゴシック"/>
                  </a:endParaRPr>
                </a:p>
              </p:txBody>
            </p:sp>
            <p:sp>
              <p:nvSpPr>
                <p:cNvPr id="205" name="フローチャート : 磁気ディスク 19"/>
                <p:cNvSpPr/>
                <p:nvPr/>
              </p:nvSpPr>
              <p:spPr>
                <a:xfrm>
                  <a:off x="5286380" y="5214951"/>
                  <a:ext cx="785818" cy="357189"/>
                </a:xfrm>
                <a:prstGeom prst="flowChartMagneticDisk">
                  <a:avLst/>
                </a:prstGeom>
                <a:solidFill>
                  <a:srgbClr val="4F81BD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ja-JP" kern="0" smtClean="0">
                      <a:solidFill>
                        <a:srgbClr val="FFFFFF"/>
                      </a:solidFill>
                      <a:latin typeface="Calibri"/>
                      <a:ea typeface="ＭＳ Ｐゴシック"/>
                    </a:rPr>
                    <a:t>etc</a:t>
                  </a:r>
                  <a:endParaRPr kumimoji="0" lang="ja-JP" altLang="en-US" kern="0" smtClean="0">
                    <a:solidFill>
                      <a:srgbClr val="FFFFFF"/>
                    </a:solidFill>
                    <a:latin typeface="Calibri"/>
                    <a:ea typeface="ＭＳ Ｐゴシック"/>
                  </a:endParaRPr>
                </a:p>
              </p:txBody>
            </p:sp>
            <p:sp>
              <p:nvSpPr>
                <p:cNvPr id="206" name="フローチャート : 磁気ディスク 20"/>
                <p:cNvSpPr/>
                <p:nvPr/>
              </p:nvSpPr>
              <p:spPr>
                <a:xfrm>
                  <a:off x="5286380" y="5000636"/>
                  <a:ext cx="785818" cy="357191"/>
                </a:xfrm>
                <a:prstGeom prst="flowChartMagneticDisk">
                  <a:avLst/>
                </a:prstGeom>
                <a:solidFill>
                  <a:srgbClr val="4F81BD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ja-JP" kern="0" dirty="0" smtClean="0">
                      <a:solidFill>
                        <a:srgbClr val="FFFFFF"/>
                      </a:solidFill>
                      <a:latin typeface="Calibri"/>
                      <a:ea typeface="ＭＳ Ｐゴシック"/>
                    </a:rPr>
                    <a:t>L0/L1</a:t>
                  </a:r>
                  <a:endParaRPr kumimoji="0" lang="ja-JP" altLang="en-US" kern="0" dirty="0" smtClean="0">
                    <a:solidFill>
                      <a:srgbClr val="FFFFFF"/>
                    </a:solidFill>
                    <a:latin typeface="Calibri"/>
                    <a:ea typeface="ＭＳ Ｐゴシック"/>
                  </a:endParaRPr>
                </a:p>
              </p:txBody>
            </p:sp>
          </p:grpSp>
          <p:grpSp>
            <p:nvGrpSpPr>
              <p:cNvPr id="8" name="グループ化 129"/>
              <p:cNvGrpSpPr>
                <a:grpSpLocks/>
              </p:cNvGrpSpPr>
              <p:nvPr/>
            </p:nvGrpSpPr>
            <p:grpSpPr bwMode="auto">
              <a:xfrm>
                <a:off x="3299251" y="4056648"/>
                <a:ext cx="813845" cy="541422"/>
                <a:chOff x="5214942" y="4214818"/>
                <a:chExt cx="857256" cy="571504"/>
              </a:xfrm>
            </p:grpSpPr>
            <p:sp>
              <p:nvSpPr>
                <p:cNvPr id="201" name="角丸四角形 200"/>
                <p:cNvSpPr/>
                <p:nvPr/>
              </p:nvSpPr>
              <p:spPr>
                <a:xfrm>
                  <a:off x="5214942" y="4214818"/>
                  <a:ext cx="857256" cy="285752"/>
                </a:xfrm>
                <a:prstGeom prst="round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ja-JP" sz="1600" kern="0" smtClean="0">
                      <a:solidFill>
                        <a:srgbClr val="000000"/>
                      </a:solidFill>
                      <a:latin typeface="Calibri"/>
                      <a:ea typeface="ＭＳ Ｐゴシック"/>
                    </a:rPr>
                    <a:t>Apache</a:t>
                  </a:r>
                  <a:endParaRPr kumimoji="0" lang="ja-JP" altLang="en-US" sz="1600" kern="0" smtClean="0">
                    <a:solidFill>
                      <a:srgbClr val="000000"/>
                    </a:solidFill>
                    <a:latin typeface="Calibri"/>
                    <a:ea typeface="ＭＳ Ｐゴシック"/>
                  </a:endParaRPr>
                </a:p>
              </p:txBody>
            </p:sp>
            <p:sp>
              <p:nvSpPr>
                <p:cNvPr id="202" name="角丸四角形 201"/>
                <p:cNvSpPr/>
                <p:nvPr/>
              </p:nvSpPr>
              <p:spPr>
                <a:xfrm>
                  <a:off x="5214942" y="4500570"/>
                  <a:ext cx="857256" cy="285752"/>
                </a:xfrm>
                <a:prstGeom prst="round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ja-JP" sz="1100" b="1" kern="0" smtClean="0">
                      <a:solidFill>
                        <a:srgbClr val="000000"/>
                      </a:solidFill>
                      <a:latin typeface="Calibri"/>
                      <a:ea typeface="ＭＳ Ｐゴシック"/>
                    </a:rPr>
                    <a:t>Mapserver</a:t>
                  </a:r>
                  <a:endParaRPr kumimoji="0" lang="ja-JP" altLang="en-US" sz="1100" b="1" kern="0" smtClean="0">
                    <a:solidFill>
                      <a:srgbClr val="000000"/>
                    </a:solidFill>
                    <a:latin typeface="Calibri"/>
                    <a:ea typeface="ＭＳ Ｐゴシック"/>
                  </a:endParaRPr>
                </a:p>
              </p:txBody>
            </p:sp>
          </p:grpSp>
          <p:sp>
            <p:nvSpPr>
              <p:cNvPr id="177" name="フローチャート : 磁気ディスク 176"/>
              <p:cNvSpPr/>
              <p:nvPr/>
            </p:nvSpPr>
            <p:spPr bwMode="auto">
              <a:xfrm>
                <a:off x="3299251" y="5883937"/>
                <a:ext cx="813845" cy="338389"/>
              </a:xfrm>
              <a:prstGeom prst="flowChartMagneticDisk">
                <a:avLst/>
              </a:prstGeom>
              <a:solidFill>
                <a:srgbClr val="002060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ja-JP" sz="1400" kern="0" smtClean="0">
                    <a:solidFill>
                      <a:prstClr val="white"/>
                    </a:solidFill>
                    <a:latin typeface="Calibri"/>
                    <a:ea typeface="ＭＳ Ｐゴシック"/>
                  </a:rPr>
                  <a:t>QQ</a:t>
                </a:r>
                <a:endParaRPr kumimoji="0" lang="ja-JP" altLang="en-US" sz="1400" kern="0" smtClean="0">
                  <a:solidFill>
                    <a:prstClr val="white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178" name="フローチャート : 磁気ディスク 177"/>
              <p:cNvSpPr/>
              <p:nvPr/>
            </p:nvSpPr>
            <p:spPr bwMode="auto">
              <a:xfrm>
                <a:off x="3299251" y="5613226"/>
                <a:ext cx="813845" cy="338389"/>
              </a:xfrm>
              <a:prstGeom prst="flowChartMagneticDisk">
                <a:avLst/>
              </a:prstGeom>
              <a:solidFill>
                <a:srgbClr val="002060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ja-JP" sz="1400" kern="0" smtClean="0">
                    <a:solidFill>
                      <a:prstClr val="white"/>
                    </a:solidFill>
                    <a:latin typeface="Calibri"/>
                    <a:ea typeface="ＭＳ Ｐゴシック"/>
                  </a:rPr>
                  <a:t>basemap</a:t>
                </a:r>
                <a:endParaRPr kumimoji="0" lang="ja-JP" altLang="en-US" sz="1400" kern="0" smtClean="0">
                  <a:solidFill>
                    <a:prstClr val="white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179" name="正方形/長方形 178"/>
              <p:cNvSpPr/>
              <p:nvPr/>
            </p:nvSpPr>
            <p:spPr bwMode="auto">
              <a:xfrm>
                <a:off x="1332459" y="3988963"/>
                <a:ext cx="949486" cy="2368718"/>
              </a:xfrm>
              <a:prstGeom prst="rect">
                <a:avLst/>
              </a:prstGeom>
              <a:solidFill>
                <a:srgbClr val="9BBB59">
                  <a:lumMod val="60000"/>
                  <a:lumOff val="40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kern="0" smtClean="0">
                  <a:solidFill>
                    <a:srgbClr val="FFFFFF"/>
                  </a:solidFill>
                  <a:latin typeface="Calibri"/>
                  <a:ea typeface="ＭＳ Ｐゴシック"/>
                </a:endParaRPr>
              </a:p>
            </p:txBody>
          </p:sp>
          <p:grpSp>
            <p:nvGrpSpPr>
              <p:cNvPr id="9" name="グループ化 131"/>
              <p:cNvGrpSpPr>
                <a:grpSpLocks/>
              </p:cNvGrpSpPr>
              <p:nvPr/>
            </p:nvGrpSpPr>
            <p:grpSpPr bwMode="auto">
              <a:xfrm>
                <a:off x="1400279" y="4665744"/>
                <a:ext cx="746024" cy="947488"/>
                <a:chOff x="5286380" y="5000636"/>
                <a:chExt cx="785818" cy="1000132"/>
              </a:xfrm>
            </p:grpSpPr>
            <p:sp>
              <p:nvSpPr>
                <p:cNvPr id="197" name="フローチャート : 磁気ディスク 4"/>
                <p:cNvSpPr/>
                <p:nvPr/>
              </p:nvSpPr>
              <p:spPr>
                <a:xfrm>
                  <a:off x="5286380" y="5643579"/>
                  <a:ext cx="785818" cy="357189"/>
                </a:xfrm>
                <a:prstGeom prst="flowChartMagneticDisk">
                  <a:avLst/>
                </a:prstGeom>
                <a:solidFill>
                  <a:srgbClr val="4F81BD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ja-JP" sz="1600" kern="0" dirty="0" err="1" smtClean="0">
                      <a:solidFill>
                        <a:srgbClr val="FFFFFF"/>
                      </a:solidFill>
                      <a:latin typeface="Calibri"/>
                      <a:ea typeface="ＭＳ Ｐゴシック"/>
                    </a:rPr>
                    <a:t>geotiff</a:t>
                  </a:r>
                  <a:endParaRPr kumimoji="0" lang="ja-JP" altLang="en-US" sz="1600" kern="0" dirty="0" smtClean="0">
                    <a:solidFill>
                      <a:srgbClr val="FFFFFF"/>
                    </a:solidFill>
                    <a:latin typeface="Calibri"/>
                    <a:ea typeface="ＭＳ Ｐゴシック"/>
                  </a:endParaRPr>
                </a:p>
              </p:txBody>
            </p:sp>
            <p:sp>
              <p:nvSpPr>
                <p:cNvPr id="198" name="フローチャート : 磁気ディスク 197"/>
                <p:cNvSpPr/>
                <p:nvPr/>
              </p:nvSpPr>
              <p:spPr>
                <a:xfrm>
                  <a:off x="5286380" y="5429264"/>
                  <a:ext cx="785818" cy="357191"/>
                </a:xfrm>
                <a:prstGeom prst="flowChartMagneticDisk">
                  <a:avLst/>
                </a:prstGeom>
                <a:solidFill>
                  <a:srgbClr val="4F81BD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ja-JP" kern="0" smtClean="0">
                      <a:solidFill>
                        <a:srgbClr val="FFFFFF"/>
                      </a:solidFill>
                      <a:latin typeface="Calibri"/>
                      <a:ea typeface="ＭＳ Ｐゴシック"/>
                    </a:rPr>
                    <a:t>L3</a:t>
                  </a:r>
                  <a:endParaRPr kumimoji="0" lang="ja-JP" altLang="en-US" kern="0" smtClean="0">
                    <a:solidFill>
                      <a:srgbClr val="FFFFFF"/>
                    </a:solidFill>
                    <a:latin typeface="Calibri"/>
                    <a:ea typeface="ＭＳ Ｐゴシック"/>
                  </a:endParaRPr>
                </a:p>
              </p:txBody>
            </p:sp>
            <p:sp>
              <p:nvSpPr>
                <p:cNvPr id="199" name="フローチャート : 磁気ディスク 198"/>
                <p:cNvSpPr/>
                <p:nvPr/>
              </p:nvSpPr>
              <p:spPr>
                <a:xfrm>
                  <a:off x="5286380" y="5214951"/>
                  <a:ext cx="785818" cy="357189"/>
                </a:xfrm>
                <a:prstGeom prst="flowChartMagneticDisk">
                  <a:avLst/>
                </a:prstGeom>
                <a:solidFill>
                  <a:srgbClr val="4F81BD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ja-JP" kern="0" smtClean="0">
                      <a:solidFill>
                        <a:srgbClr val="FFFFFF"/>
                      </a:solidFill>
                      <a:latin typeface="Calibri"/>
                      <a:ea typeface="ＭＳ Ｐゴシック"/>
                    </a:rPr>
                    <a:t>etc</a:t>
                  </a:r>
                  <a:endParaRPr kumimoji="0" lang="ja-JP" altLang="en-US" kern="0" smtClean="0">
                    <a:solidFill>
                      <a:srgbClr val="FFFFFF"/>
                    </a:solidFill>
                    <a:latin typeface="Calibri"/>
                    <a:ea typeface="ＭＳ Ｐゴシック"/>
                  </a:endParaRPr>
                </a:p>
              </p:txBody>
            </p:sp>
            <p:sp>
              <p:nvSpPr>
                <p:cNvPr id="200" name="フローチャート : 磁気ディスク 199"/>
                <p:cNvSpPr/>
                <p:nvPr/>
              </p:nvSpPr>
              <p:spPr>
                <a:xfrm>
                  <a:off x="5286380" y="5000636"/>
                  <a:ext cx="785818" cy="357191"/>
                </a:xfrm>
                <a:prstGeom prst="flowChartMagneticDisk">
                  <a:avLst/>
                </a:prstGeom>
                <a:solidFill>
                  <a:srgbClr val="4F81BD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ja-JP" kern="0" smtClean="0">
                      <a:solidFill>
                        <a:srgbClr val="FFFFFF"/>
                      </a:solidFill>
                      <a:latin typeface="Calibri"/>
                      <a:ea typeface="ＭＳ Ｐゴシック"/>
                    </a:rPr>
                    <a:t>L0/L1</a:t>
                  </a:r>
                  <a:endParaRPr kumimoji="0" lang="ja-JP" altLang="en-US" kern="0" smtClean="0">
                    <a:solidFill>
                      <a:srgbClr val="FFFFFF"/>
                    </a:solidFill>
                    <a:latin typeface="Calibri"/>
                    <a:ea typeface="ＭＳ Ｐゴシック"/>
                  </a:endParaRPr>
                </a:p>
              </p:txBody>
            </p:sp>
          </p:grpSp>
          <p:grpSp>
            <p:nvGrpSpPr>
              <p:cNvPr id="10" name="グループ化 129"/>
              <p:cNvGrpSpPr>
                <a:grpSpLocks/>
              </p:cNvGrpSpPr>
              <p:nvPr/>
            </p:nvGrpSpPr>
            <p:grpSpPr bwMode="auto">
              <a:xfrm>
                <a:off x="1400279" y="4056648"/>
                <a:ext cx="813845" cy="541422"/>
                <a:chOff x="5214942" y="4214818"/>
                <a:chExt cx="857256" cy="571504"/>
              </a:xfrm>
            </p:grpSpPr>
            <p:sp>
              <p:nvSpPr>
                <p:cNvPr id="195" name="角丸四角形 194"/>
                <p:cNvSpPr/>
                <p:nvPr/>
              </p:nvSpPr>
              <p:spPr>
                <a:xfrm>
                  <a:off x="5214942" y="4214818"/>
                  <a:ext cx="857256" cy="285752"/>
                </a:xfrm>
                <a:prstGeom prst="round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ja-JP" sz="1600" kern="0" dirty="0" smtClean="0">
                      <a:solidFill>
                        <a:srgbClr val="000000"/>
                      </a:solidFill>
                      <a:latin typeface="Calibri"/>
                      <a:ea typeface="ＭＳ Ｐゴシック"/>
                    </a:rPr>
                    <a:t>Apache</a:t>
                  </a:r>
                  <a:endParaRPr kumimoji="0" lang="ja-JP" altLang="en-US" sz="1600" kern="0" dirty="0" smtClean="0">
                    <a:solidFill>
                      <a:srgbClr val="000000"/>
                    </a:solidFill>
                    <a:latin typeface="Calibri"/>
                    <a:ea typeface="ＭＳ Ｐゴシック"/>
                  </a:endParaRPr>
                </a:p>
              </p:txBody>
            </p:sp>
            <p:sp>
              <p:nvSpPr>
                <p:cNvPr id="196" name="角丸四角形 195"/>
                <p:cNvSpPr/>
                <p:nvPr/>
              </p:nvSpPr>
              <p:spPr>
                <a:xfrm>
                  <a:off x="5214942" y="4500570"/>
                  <a:ext cx="857256" cy="285752"/>
                </a:xfrm>
                <a:prstGeom prst="round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ja-JP" sz="1100" b="1" kern="0" dirty="0" err="1" smtClean="0">
                      <a:solidFill>
                        <a:srgbClr val="000000"/>
                      </a:solidFill>
                      <a:latin typeface="Calibri"/>
                      <a:ea typeface="ＭＳ Ｐゴシック"/>
                    </a:rPr>
                    <a:t>Mapserver</a:t>
                  </a:r>
                  <a:endParaRPr kumimoji="0" lang="ja-JP" altLang="en-US" sz="1100" b="1" kern="0" dirty="0" smtClean="0">
                    <a:solidFill>
                      <a:srgbClr val="000000"/>
                    </a:solidFill>
                    <a:latin typeface="Calibri"/>
                    <a:ea typeface="ＭＳ Ｐゴシック"/>
                  </a:endParaRPr>
                </a:p>
              </p:txBody>
            </p:sp>
          </p:grpSp>
          <p:sp>
            <p:nvSpPr>
              <p:cNvPr id="182" name="フローチャート : 磁気ディスク 181"/>
              <p:cNvSpPr/>
              <p:nvPr/>
            </p:nvSpPr>
            <p:spPr bwMode="auto">
              <a:xfrm>
                <a:off x="1400279" y="5883937"/>
                <a:ext cx="813845" cy="338389"/>
              </a:xfrm>
              <a:prstGeom prst="flowChartMagneticDisk">
                <a:avLst/>
              </a:prstGeom>
              <a:solidFill>
                <a:srgbClr val="002060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ja-JP" sz="1400" kern="0" smtClean="0">
                    <a:solidFill>
                      <a:prstClr val="white"/>
                    </a:solidFill>
                    <a:latin typeface="Calibri"/>
                    <a:ea typeface="ＭＳ Ｐゴシック"/>
                  </a:rPr>
                  <a:t>QQ</a:t>
                </a:r>
                <a:endParaRPr kumimoji="0" lang="ja-JP" altLang="en-US" sz="1400" kern="0" smtClean="0">
                  <a:solidFill>
                    <a:prstClr val="white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183" name="フローチャート : 磁気ディスク 182"/>
              <p:cNvSpPr/>
              <p:nvPr/>
            </p:nvSpPr>
            <p:spPr bwMode="auto">
              <a:xfrm>
                <a:off x="1400279" y="5613226"/>
                <a:ext cx="813845" cy="338389"/>
              </a:xfrm>
              <a:prstGeom prst="flowChartMagneticDisk">
                <a:avLst/>
              </a:prstGeom>
              <a:solidFill>
                <a:srgbClr val="002060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ja-JP" sz="1400" kern="0" smtClean="0">
                    <a:solidFill>
                      <a:prstClr val="white"/>
                    </a:solidFill>
                    <a:latin typeface="Calibri"/>
                    <a:ea typeface="ＭＳ Ｐゴシック"/>
                  </a:rPr>
                  <a:t>basemap</a:t>
                </a:r>
                <a:endParaRPr kumimoji="0" lang="ja-JP" altLang="en-US" sz="1400" kern="0" smtClean="0">
                  <a:solidFill>
                    <a:prstClr val="white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184" name="正方形/長方形 183"/>
              <p:cNvSpPr/>
              <p:nvPr/>
            </p:nvSpPr>
            <p:spPr bwMode="auto">
              <a:xfrm>
                <a:off x="4180916" y="3988963"/>
                <a:ext cx="949486" cy="2368718"/>
              </a:xfrm>
              <a:prstGeom prst="rect">
                <a:avLst/>
              </a:prstGeom>
              <a:solidFill>
                <a:srgbClr val="9BBB59">
                  <a:lumMod val="60000"/>
                  <a:lumOff val="40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kern="0" smtClean="0">
                  <a:solidFill>
                    <a:srgbClr val="FFFFFF"/>
                  </a:solidFill>
                  <a:latin typeface="Calibri"/>
                  <a:ea typeface="ＭＳ Ｐゴシック"/>
                </a:endParaRPr>
              </a:p>
            </p:txBody>
          </p:sp>
          <p:grpSp>
            <p:nvGrpSpPr>
              <p:cNvPr id="11" name="グループ化 131"/>
              <p:cNvGrpSpPr>
                <a:grpSpLocks/>
              </p:cNvGrpSpPr>
              <p:nvPr/>
            </p:nvGrpSpPr>
            <p:grpSpPr bwMode="auto">
              <a:xfrm>
                <a:off x="4248737" y="4665744"/>
                <a:ext cx="746024" cy="947488"/>
                <a:chOff x="5286380" y="5000636"/>
                <a:chExt cx="785818" cy="1000132"/>
              </a:xfrm>
            </p:grpSpPr>
            <p:sp>
              <p:nvSpPr>
                <p:cNvPr id="191" name="フローチャート : 磁気ディスク 4"/>
                <p:cNvSpPr/>
                <p:nvPr/>
              </p:nvSpPr>
              <p:spPr>
                <a:xfrm>
                  <a:off x="5286380" y="5643579"/>
                  <a:ext cx="785818" cy="357189"/>
                </a:xfrm>
                <a:prstGeom prst="flowChartMagneticDisk">
                  <a:avLst/>
                </a:prstGeom>
                <a:solidFill>
                  <a:srgbClr val="4F81BD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ja-JP" sz="1600" kern="0" smtClean="0">
                      <a:solidFill>
                        <a:srgbClr val="FFFFFF"/>
                      </a:solidFill>
                      <a:latin typeface="Calibri"/>
                      <a:ea typeface="ＭＳ Ｐゴシック"/>
                    </a:rPr>
                    <a:t>geotiff</a:t>
                  </a:r>
                  <a:endParaRPr kumimoji="0" lang="ja-JP" altLang="en-US" sz="1600" kern="0" smtClean="0">
                    <a:solidFill>
                      <a:srgbClr val="FFFFFF"/>
                    </a:solidFill>
                    <a:latin typeface="Calibri"/>
                    <a:ea typeface="ＭＳ Ｐゴシック"/>
                  </a:endParaRPr>
                </a:p>
              </p:txBody>
            </p:sp>
            <p:sp>
              <p:nvSpPr>
                <p:cNvPr id="192" name="フローチャート : 磁気ディスク 191"/>
                <p:cNvSpPr/>
                <p:nvPr/>
              </p:nvSpPr>
              <p:spPr>
                <a:xfrm>
                  <a:off x="5286380" y="5429264"/>
                  <a:ext cx="785818" cy="357191"/>
                </a:xfrm>
                <a:prstGeom prst="flowChartMagneticDisk">
                  <a:avLst/>
                </a:prstGeom>
                <a:solidFill>
                  <a:srgbClr val="4F81BD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ja-JP" kern="0" smtClean="0">
                      <a:solidFill>
                        <a:srgbClr val="FFFFFF"/>
                      </a:solidFill>
                      <a:latin typeface="Calibri"/>
                      <a:ea typeface="ＭＳ Ｐゴシック"/>
                    </a:rPr>
                    <a:t>L3</a:t>
                  </a:r>
                  <a:endParaRPr kumimoji="0" lang="ja-JP" altLang="en-US" kern="0" smtClean="0">
                    <a:solidFill>
                      <a:srgbClr val="FFFFFF"/>
                    </a:solidFill>
                    <a:latin typeface="Calibri"/>
                    <a:ea typeface="ＭＳ Ｐゴシック"/>
                  </a:endParaRPr>
                </a:p>
              </p:txBody>
            </p:sp>
            <p:sp>
              <p:nvSpPr>
                <p:cNvPr id="193" name="フローチャート : 磁気ディスク 192"/>
                <p:cNvSpPr/>
                <p:nvPr/>
              </p:nvSpPr>
              <p:spPr>
                <a:xfrm>
                  <a:off x="5286380" y="5214951"/>
                  <a:ext cx="785818" cy="357189"/>
                </a:xfrm>
                <a:prstGeom prst="flowChartMagneticDisk">
                  <a:avLst/>
                </a:prstGeom>
                <a:solidFill>
                  <a:srgbClr val="4F81BD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ja-JP" kern="0" smtClean="0">
                      <a:solidFill>
                        <a:srgbClr val="FFFFFF"/>
                      </a:solidFill>
                      <a:latin typeface="Calibri"/>
                      <a:ea typeface="ＭＳ Ｐゴシック"/>
                    </a:rPr>
                    <a:t>etc</a:t>
                  </a:r>
                  <a:endParaRPr kumimoji="0" lang="ja-JP" altLang="en-US" kern="0" smtClean="0">
                    <a:solidFill>
                      <a:srgbClr val="FFFFFF"/>
                    </a:solidFill>
                    <a:latin typeface="Calibri"/>
                    <a:ea typeface="ＭＳ Ｐゴシック"/>
                  </a:endParaRPr>
                </a:p>
              </p:txBody>
            </p:sp>
            <p:sp>
              <p:nvSpPr>
                <p:cNvPr id="194" name="フローチャート : 磁気ディスク 193"/>
                <p:cNvSpPr/>
                <p:nvPr/>
              </p:nvSpPr>
              <p:spPr>
                <a:xfrm>
                  <a:off x="5286380" y="5000636"/>
                  <a:ext cx="785818" cy="357191"/>
                </a:xfrm>
                <a:prstGeom prst="flowChartMagneticDisk">
                  <a:avLst/>
                </a:prstGeom>
                <a:solidFill>
                  <a:srgbClr val="4F81BD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ja-JP" kern="0" smtClean="0">
                      <a:solidFill>
                        <a:srgbClr val="FFFFFF"/>
                      </a:solidFill>
                      <a:latin typeface="Calibri"/>
                      <a:ea typeface="ＭＳ Ｐゴシック"/>
                    </a:rPr>
                    <a:t>L0/L1</a:t>
                  </a:r>
                  <a:endParaRPr kumimoji="0" lang="ja-JP" altLang="en-US" kern="0" smtClean="0">
                    <a:solidFill>
                      <a:srgbClr val="FFFFFF"/>
                    </a:solidFill>
                    <a:latin typeface="Calibri"/>
                    <a:ea typeface="ＭＳ Ｐゴシック"/>
                  </a:endParaRPr>
                </a:p>
              </p:txBody>
            </p:sp>
          </p:grpSp>
          <p:grpSp>
            <p:nvGrpSpPr>
              <p:cNvPr id="12" name="グループ化 129"/>
              <p:cNvGrpSpPr>
                <a:grpSpLocks/>
              </p:cNvGrpSpPr>
              <p:nvPr/>
            </p:nvGrpSpPr>
            <p:grpSpPr bwMode="auto">
              <a:xfrm>
                <a:off x="4248737" y="4056648"/>
                <a:ext cx="813845" cy="541422"/>
                <a:chOff x="5214942" y="4214818"/>
                <a:chExt cx="857256" cy="571504"/>
              </a:xfrm>
            </p:grpSpPr>
            <p:sp>
              <p:nvSpPr>
                <p:cNvPr id="189" name="角丸四角形 188"/>
                <p:cNvSpPr/>
                <p:nvPr/>
              </p:nvSpPr>
              <p:spPr>
                <a:xfrm>
                  <a:off x="5214942" y="4214818"/>
                  <a:ext cx="857256" cy="285752"/>
                </a:xfrm>
                <a:prstGeom prst="round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ja-JP" sz="1600" kern="0" dirty="0" smtClean="0">
                      <a:solidFill>
                        <a:srgbClr val="000000"/>
                      </a:solidFill>
                      <a:latin typeface="Calibri"/>
                      <a:ea typeface="ＭＳ Ｐゴシック"/>
                    </a:rPr>
                    <a:t>Apache</a:t>
                  </a:r>
                  <a:endParaRPr kumimoji="0" lang="ja-JP" altLang="en-US" sz="1600" kern="0" dirty="0" smtClean="0">
                    <a:solidFill>
                      <a:srgbClr val="000000"/>
                    </a:solidFill>
                    <a:latin typeface="Calibri"/>
                    <a:ea typeface="ＭＳ Ｐゴシック"/>
                  </a:endParaRPr>
                </a:p>
              </p:txBody>
            </p:sp>
            <p:sp>
              <p:nvSpPr>
                <p:cNvPr id="190" name="角丸四角形 189"/>
                <p:cNvSpPr/>
                <p:nvPr/>
              </p:nvSpPr>
              <p:spPr>
                <a:xfrm>
                  <a:off x="5214942" y="4500570"/>
                  <a:ext cx="857256" cy="285752"/>
                </a:xfrm>
                <a:prstGeom prst="round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ja-JP" sz="1100" b="1" kern="0" smtClean="0">
                      <a:solidFill>
                        <a:srgbClr val="000000"/>
                      </a:solidFill>
                      <a:latin typeface="Calibri"/>
                      <a:ea typeface="ＭＳ Ｐゴシック"/>
                    </a:rPr>
                    <a:t>Mapserver</a:t>
                  </a:r>
                  <a:endParaRPr kumimoji="0" lang="ja-JP" altLang="en-US" sz="1100" b="1" kern="0" smtClean="0">
                    <a:solidFill>
                      <a:srgbClr val="000000"/>
                    </a:solidFill>
                    <a:latin typeface="Calibri"/>
                    <a:ea typeface="ＭＳ Ｐゴシック"/>
                  </a:endParaRPr>
                </a:p>
              </p:txBody>
            </p:sp>
          </p:grpSp>
          <p:sp>
            <p:nvSpPr>
              <p:cNvPr id="187" name="フローチャート : 磁気ディスク 186"/>
              <p:cNvSpPr/>
              <p:nvPr/>
            </p:nvSpPr>
            <p:spPr bwMode="auto">
              <a:xfrm>
                <a:off x="4248737" y="5883937"/>
                <a:ext cx="813845" cy="338389"/>
              </a:xfrm>
              <a:prstGeom prst="flowChartMagneticDisk">
                <a:avLst/>
              </a:prstGeom>
              <a:solidFill>
                <a:srgbClr val="002060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ja-JP" sz="1400" kern="0" smtClean="0">
                    <a:solidFill>
                      <a:prstClr val="white"/>
                    </a:solidFill>
                    <a:latin typeface="Calibri"/>
                    <a:ea typeface="ＭＳ Ｐゴシック"/>
                  </a:rPr>
                  <a:t>QQ</a:t>
                </a:r>
                <a:endParaRPr kumimoji="0" lang="ja-JP" altLang="en-US" sz="1400" kern="0" smtClean="0">
                  <a:solidFill>
                    <a:prstClr val="white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188" name="フローチャート : 磁気ディスク 187"/>
              <p:cNvSpPr/>
              <p:nvPr/>
            </p:nvSpPr>
            <p:spPr bwMode="auto">
              <a:xfrm>
                <a:off x="4248737" y="5613226"/>
                <a:ext cx="813845" cy="338389"/>
              </a:xfrm>
              <a:prstGeom prst="flowChartMagneticDisk">
                <a:avLst/>
              </a:prstGeom>
              <a:solidFill>
                <a:srgbClr val="002060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ja-JP" sz="1400" kern="0" smtClean="0">
                    <a:solidFill>
                      <a:prstClr val="white"/>
                    </a:solidFill>
                    <a:latin typeface="Calibri"/>
                    <a:ea typeface="ＭＳ Ｐゴシック"/>
                  </a:rPr>
                  <a:t>basemap</a:t>
                </a:r>
                <a:endParaRPr kumimoji="0" lang="ja-JP" altLang="en-US" sz="1400" kern="0" smtClean="0">
                  <a:solidFill>
                    <a:prstClr val="white"/>
                  </a:solidFill>
                  <a:latin typeface="Calibri"/>
                  <a:ea typeface="ＭＳ Ｐゴシック"/>
                </a:endParaRPr>
              </a:p>
            </p:txBody>
          </p:sp>
        </p:grpSp>
        <p:sp>
          <p:nvSpPr>
            <p:cNvPr id="152" name="正方形/長方形 151"/>
            <p:cNvSpPr/>
            <p:nvPr/>
          </p:nvSpPr>
          <p:spPr>
            <a:xfrm>
              <a:off x="179512" y="4665739"/>
              <a:ext cx="4680520" cy="2147637"/>
            </a:xfrm>
            <a:prstGeom prst="rect">
              <a:avLst/>
            </a:prstGeom>
            <a:no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kern="0" smtClean="0">
                <a:solidFill>
                  <a:srgbClr val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153" name="テキスト ボックス 139"/>
            <p:cNvSpPr txBox="1">
              <a:spLocks noChangeArrowheads="1"/>
            </p:cNvSpPr>
            <p:nvPr/>
          </p:nvSpPr>
          <p:spPr bwMode="auto">
            <a:xfrm>
              <a:off x="735456" y="6407310"/>
              <a:ext cx="373276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ja-JP" sz="2000" b="1" kern="0" dirty="0" smtClean="0">
                  <a:solidFill>
                    <a:prstClr val="black"/>
                  </a:solidFill>
                  <a:latin typeface="Calibri" pitchFamily="34" charset="0"/>
                  <a:ea typeface="ＭＳ Ｐゴシック"/>
                </a:rPr>
                <a:t>ASTER Data Archive</a:t>
              </a:r>
              <a:endParaRPr kumimoji="0" lang="ja-JP" altLang="en-US" sz="2000" b="1" kern="0" dirty="0" smtClean="0">
                <a:solidFill>
                  <a:prstClr val="black"/>
                </a:solidFill>
                <a:latin typeface="Calibri" pitchFamily="34" charset="0"/>
                <a:ea typeface="ＭＳ Ｐゴシック"/>
              </a:endParaRPr>
            </a:p>
          </p:txBody>
        </p:sp>
        <p:cxnSp>
          <p:nvCxnSpPr>
            <p:cNvPr id="154" name="直線コネクタ 153"/>
            <p:cNvCxnSpPr>
              <a:stCxn id="162" idx="2"/>
              <a:endCxn id="195" idx="0"/>
            </p:cNvCxnSpPr>
            <p:nvPr/>
          </p:nvCxnSpPr>
          <p:spPr>
            <a:xfrm rot="5400000">
              <a:off x="2210030" y="2580184"/>
              <a:ext cx="451560" cy="2501354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55" name="直線コネクタ 154"/>
            <p:cNvCxnSpPr>
              <a:stCxn id="162" idx="2"/>
              <a:endCxn id="207" idx="0"/>
            </p:cNvCxnSpPr>
            <p:nvPr/>
          </p:nvCxnSpPr>
          <p:spPr>
            <a:xfrm rot="5400000">
              <a:off x="2711596" y="3081750"/>
              <a:ext cx="451560" cy="1498223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56" name="直線コネクタ 155"/>
            <p:cNvCxnSpPr>
              <a:stCxn id="162" idx="2"/>
              <a:endCxn id="201" idx="0"/>
            </p:cNvCxnSpPr>
            <p:nvPr/>
          </p:nvCxnSpPr>
          <p:spPr>
            <a:xfrm rot="5400000">
              <a:off x="3213161" y="3583315"/>
              <a:ext cx="451560" cy="495093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57" name="直線コネクタ 156"/>
            <p:cNvCxnSpPr>
              <a:stCxn id="162" idx="2"/>
              <a:endCxn id="189" idx="0"/>
            </p:cNvCxnSpPr>
            <p:nvPr/>
          </p:nvCxnSpPr>
          <p:spPr>
            <a:xfrm rot="16200000" flipH="1">
              <a:off x="3714726" y="3576842"/>
              <a:ext cx="451560" cy="508038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158" name="角丸四角形 157"/>
            <p:cNvSpPr/>
            <p:nvPr/>
          </p:nvSpPr>
          <p:spPr bwMode="auto">
            <a:xfrm rot="5400000">
              <a:off x="-147071" y="5123735"/>
              <a:ext cx="1043525" cy="246343"/>
            </a:xfrm>
            <a:prstGeom prst="roundRect">
              <a:avLst/>
            </a:prstGeom>
            <a:solidFill>
              <a:srgbClr val="99CC00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ja-JP" sz="1400" b="1" kern="0" dirty="0" smtClean="0">
                  <a:solidFill>
                    <a:sysClr val="windowText" lastClr="000000"/>
                  </a:solidFill>
                  <a:latin typeface="Calibri"/>
                  <a:ea typeface="ＭＳ Ｐゴシック"/>
                </a:rPr>
                <a:t>Metadata</a:t>
              </a:r>
              <a:endParaRPr kumimoji="0" lang="ja-JP" altLang="en-US" sz="1400" b="1" kern="0" dirty="0" smtClean="0">
                <a:solidFill>
                  <a:sysClr val="windowText" lastClr="000000"/>
                </a:solidFill>
                <a:latin typeface="Calibri"/>
                <a:ea typeface="ＭＳ Ｐゴシック"/>
              </a:endParaRPr>
            </a:p>
          </p:txBody>
        </p:sp>
        <p:cxnSp>
          <p:nvCxnSpPr>
            <p:cNvPr id="159" name="直線コネクタ 158"/>
            <p:cNvCxnSpPr>
              <a:stCxn id="166" idx="2"/>
              <a:endCxn id="158" idx="0"/>
            </p:cNvCxnSpPr>
            <p:nvPr/>
          </p:nvCxnSpPr>
          <p:spPr>
            <a:xfrm rot="5400000">
              <a:off x="62805" y="4042183"/>
              <a:ext cx="1639782" cy="769666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grpSp>
          <p:nvGrpSpPr>
            <p:cNvPr id="13" name="グループ化 214"/>
            <p:cNvGrpSpPr/>
            <p:nvPr/>
          </p:nvGrpSpPr>
          <p:grpSpPr>
            <a:xfrm>
              <a:off x="179513" y="2940104"/>
              <a:ext cx="2160240" cy="667021"/>
              <a:chOff x="179512" y="2940104"/>
              <a:chExt cx="2461033" cy="667021"/>
            </a:xfrm>
          </p:grpSpPr>
          <p:sp>
            <p:nvSpPr>
              <p:cNvPr id="166" name="正方形/長方形 165"/>
              <p:cNvSpPr/>
              <p:nvPr/>
            </p:nvSpPr>
            <p:spPr>
              <a:xfrm>
                <a:off x="197503" y="3228154"/>
                <a:ext cx="2443042" cy="378971"/>
              </a:xfrm>
              <a:prstGeom prst="rect">
                <a:avLst/>
              </a:prstGeom>
              <a:solidFill>
                <a:srgbClr val="F79646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ja-JP" b="1" kern="0" dirty="0" smtClean="0">
                    <a:solidFill>
                      <a:prstClr val="black"/>
                    </a:solidFill>
                    <a:latin typeface="Calibri"/>
                    <a:ea typeface="ＭＳ Ｐゴシック"/>
                  </a:rPr>
                  <a:t>csw.geogrid.org</a:t>
                </a:r>
              </a:p>
            </p:txBody>
          </p:sp>
          <p:sp>
            <p:nvSpPr>
              <p:cNvPr id="167" name="片側の 2 つの角を切り取った四角形 166"/>
              <p:cNvSpPr/>
              <p:nvPr/>
            </p:nvSpPr>
            <p:spPr>
              <a:xfrm>
                <a:off x="179512" y="2940104"/>
                <a:ext cx="2461033" cy="272872"/>
              </a:xfrm>
              <a:prstGeom prst="snip2SameRect">
                <a:avLst/>
              </a:prstGeom>
              <a:solidFill>
                <a:srgbClr val="FFFF00"/>
              </a:solidFill>
              <a:ln w="25400" cap="flat" cmpd="sng" algn="ctr">
                <a:solidFill>
                  <a:srgbClr val="BBE0E3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ja-JP" b="1" kern="0" dirty="0" smtClean="0">
                    <a:solidFill>
                      <a:srgbClr val="000000"/>
                    </a:solidFill>
                    <a:latin typeface="Calibri" pitchFamily="34" charset="0"/>
                    <a:ea typeface="ＭＳ Ｐゴシック"/>
                  </a:rPr>
                  <a:t>CS-W</a:t>
                </a:r>
                <a:endParaRPr kumimoji="0" lang="ja-JP" altLang="en-US" b="1" kern="0" dirty="0" smtClean="0">
                  <a:solidFill>
                    <a:srgbClr val="000000"/>
                  </a:solidFill>
                  <a:latin typeface="Calibri" pitchFamily="34" charset="0"/>
                  <a:ea typeface="ＭＳ Ｐゴシック"/>
                </a:endParaRPr>
              </a:p>
            </p:txBody>
          </p:sp>
        </p:grpSp>
        <p:grpSp>
          <p:nvGrpSpPr>
            <p:cNvPr id="14" name="グループ化 213"/>
            <p:cNvGrpSpPr/>
            <p:nvPr/>
          </p:nvGrpSpPr>
          <p:grpSpPr>
            <a:xfrm>
              <a:off x="2555776" y="2924944"/>
              <a:ext cx="2245009" cy="680137"/>
              <a:chOff x="3119079" y="2924944"/>
              <a:chExt cx="2461033" cy="680137"/>
            </a:xfrm>
          </p:grpSpPr>
          <p:sp>
            <p:nvSpPr>
              <p:cNvPr id="162" name="正方形/長方形 161"/>
              <p:cNvSpPr/>
              <p:nvPr/>
            </p:nvSpPr>
            <p:spPr>
              <a:xfrm>
                <a:off x="3137070" y="3226110"/>
                <a:ext cx="2443042" cy="378971"/>
              </a:xfrm>
              <a:prstGeom prst="rect">
                <a:avLst/>
              </a:prstGeom>
              <a:solidFill>
                <a:srgbClr val="F79646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ja-JP" b="1" kern="0" dirty="0" smtClean="0">
                    <a:solidFill>
                      <a:prstClr val="black"/>
                    </a:solidFill>
                    <a:latin typeface="Calibri"/>
                    <a:ea typeface="ＭＳ Ｐゴシック"/>
                  </a:rPr>
                  <a:t>ows.geogrid.org</a:t>
                </a:r>
              </a:p>
            </p:txBody>
          </p:sp>
          <p:sp>
            <p:nvSpPr>
              <p:cNvPr id="163" name="片側の 2 つの角を切り取った四角形 162"/>
              <p:cNvSpPr/>
              <p:nvPr/>
            </p:nvSpPr>
            <p:spPr>
              <a:xfrm>
                <a:off x="3119079" y="2924944"/>
                <a:ext cx="820344" cy="272872"/>
              </a:xfrm>
              <a:prstGeom prst="snip2SameRect">
                <a:avLst/>
              </a:prstGeom>
              <a:solidFill>
                <a:srgbClr val="FFFF00"/>
              </a:solidFill>
              <a:ln w="25400" cap="flat" cmpd="sng" algn="ctr">
                <a:solidFill>
                  <a:srgbClr val="BBE0E3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ja-JP" b="1" kern="0" dirty="0" smtClean="0">
                    <a:solidFill>
                      <a:srgbClr val="000000"/>
                    </a:solidFill>
                    <a:latin typeface="Calibri" pitchFamily="34" charset="0"/>
                    <a:ea typeface="ＭＳ Ｐゴシック"/>
                  </a:rPr>
                  <a:t>WMS</a:t>
                </a:r>
                <a:endParaRPr kumimoji="0" lang="ja-JP" altLang="en-US" b="1" kern="0" dirty="0" smtClean="0">
                  <a:solidFill>
                    <a:srgbClr val="000000"/>
                  </a:solidFill>
                  <a:latin typeface="Calibri" pitchFamily="34" charset="0"/>
                  <a:ea typeface="ＭＳ Ｐゴシック"/>
                </a:endParaRPr>
              </a:p>
            </p:txBody>
          </p:sp>
          <p:sp>
            <p:nvSpPr>
              <p:cNvPr id="164" name="片側の 2 つの角を切り取った四角形 163"/>
              <p:cNvSpPr/>
              <p:nvPr/>
            </p:nvSpPr>
            <p:spPr>
              <a:xfrm>
                <a:off x="3939423" y="2924944"/>
                <a:ext cx="820344" cy="272872"/>
              </a:xfrm>
              <a:prstGeom prst="snip2SameRect">
                <a:avLst/>
              </a:prstGeom>
              <a:solidFill>
                <a:srgbClr val="FFFF00"/>
              </a:solidFill>
              <a:ln w="25400" cap="flat" cmpd="sng" algn="ctr">
                <a:solidFill>
                  <a:srgbClr val="BBE0E3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ja-JP" b="1" kern="0" dirty="0" smtClean="0">
                    <a:solidFill>
                      <a:srgbClr val="000000"/>
                    </a:solidFill>
                    <a:latin typeface="Calibri" pitchFamily="34" charset="0"/>
                    <a:ea typeface="ＭＳ Ｐゴシック"/>
                  </a:rPr>
                  <a:t>WFS</a:t>
                </a:r>
                <a:endParaRPr kumimoji="0" lang="ja-JP" altLang="en-US" b="1" kern="0" dirty="0" smtClean="0">
                  <a:solidFill>
                    <a:srgbClr val="000000"/>
                  </a:solidFill>
                  <a:latin typeface="Calibri" pitchFamily="34" charset="0"/>
                  <a:ea typeface="ＭＳ Ｐゴシック"/>
                </a:endParaRPr>
              </a:p>
            </p:txBody>
          </p:sp>
          <p:sp>
            <p:nvSpPr>
              <p:cNvPr id="165" name="片側の 2 つの角を切り取った四角形 164"/>
              <p:cNvSpPr/>
              <p:nvPr/>
            </p:nvSpPr>
            <p:spPr>
              <a:xfrm>
                <a:off x="4759768" y="2924944"/>
                <a:ext cx="820344" cy="272872"/>
              </a:xfrm>
              <a:prstGeom prst="snip2SameRect">
                <a:avLst/>
              </a:prstGeom>
              <a:solidFill>
                <a:srgbClr val="FFFF00"/>
              </a:solidFill>
              <a:ln w="25400" cap="flat" cmpd="sng" algn="ctr">
                <a:solidFill>
                  <a:srgbClr val="BBE0E3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ja-JP" b="1" kern="0" dirty="0" smtClean="0">
                    <a:solidFill>
                      <a:srgbClr val="000000"/>
                    </a:solidFill>
                    <a:latin typeface="Calibri" pitchFamily="34" charset="0"/>
                    <a:ea typeface="ＭＳ Ｐゴシック"/>
                  </a:rPr>
                  <a:t>WCS</a:t>
                </a:r>
                <a:endParaRPr kumimoji="0" lang="ja-JP" altLang="en-US" b="1" kern="0" dirty="0" smtClean="0">
                  <a:solidFill>
                    <a:srgbClr val="000000"/>
                  </a:solidFill>
                  <a:latin typeface="Calibri" pitchFamily="34" charset="0"/>
                  <a:ea typeface="ＭＳ Ｐゴシック"/>
                </a:endParaRPr>
              </a:p>
            </p:txBody>
          </p:sp>
        </p:grpSp>
      </p:grpSp>
      <p:grpSp>
        <p:nvGrpSpPr>
          <p:cNvPr id="15" name="グループ化 216"/>
          <p:cNvGrpSpPr/>
          <p:nvPr/>
        </p:nvGrpSpPr>
        <p:grpSpPr>
          <a:xfrm>
            <a:off x="4932040" y="2964456"/>
            <a:ext cx="2520280" cy="688057"/>
            <a:chOff x="6228184" y="2708920"/>
            <a:chExt cx="2592288" cy="688057"/>
          </a:xfrm>
        </p:grpSpPr>
        <p:sp>
          <p:nvSpPr>
            <p:cNvPr id="149" name="正方形/長方形 148"/>
            <p:cNvSpPr/>
            <p:nvPr/>
          </p:nvSpPr>
          <p:spPr>
            <a:xfrm>
              <a:off x="6247134" y="2996952"/>
              <a:ext cx="2573338" cy="400025"/>
            </a:xfrm>
            <a:prstGeom prst="rect">
              <a:avLst/>
            </a:prstGeom>
            <a:solidFill>
              <a:srgbClr val="F79646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ja-JP" b="1" kern="0" dirty="0" err="1" smtClean="0">
                  <a:solidFill>
                    <a:prstClr val="black"/>
                  </a:solidFill>
                  <a:latin typeface="Calibri"/>
                  <a:ea typeface="ＭＳ Ｐゴシック"/>
                </a:rPr>
                <a:t>wps</a:t>
              </a:r>
              <a:r>
                <a:rPr kumimoji="0" lang="en-US" altLang="ja-JP" b="1" kern="0" dirty="0" smtClean="0">
                  <a:solidFill>
                    <a:prstClr val="black"/>
                  </a:solidFill>
                  <a:latin typeface="Calibri"/>
                  <a:ea typeface="ＭＳ Ｐゴシック"/>
                </a:rPr>
                <a:t>.</a:t>
              </a:r>
              <a:r>
                <a:rPr kumimoji="0" lang="en-US" altLang="ja-JP" b="1" kern="0" dirty="0" err="1" smtClean="0">
                  <a:solidFill>
                    <a:prstClr val="black"/>
                  </a:solidFill>
                  <a:latin typeface="Calibri"/>
                  <a:ea typeface="ＭＳ Ｐゴシック"/>
                </a:rPr>
                <a:t>geogrid.org</a:t>
              </a:r>
              <a:endParaRPr kumimoji="0" lang="en-US" altLang="ja-JP" b="1" kern="0" dirty="0" smtClean="0">
                <a:solidFill>
                  <a:prstClr val="black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150" name="片側の 2 つの角を切り取った四角形 149"/>
            <p:cNvSpPr/>
            <p:nvPr/>
          </p:nvSpPr>
          <p:spPr>
            <a:xfrm>
              <a:off x="6228184" y="2708920"/>
              <a:ext cx="2592288" cy="288032"/>
            </a:xfrm>
            <a:prstGeom prst="snip2SameRect">
              <a:avLst/>
            </a:prstGeom>
            <a:solidFill>
              <a:srgbClr val="FFFF00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ja-JP" b="1" kern="0" dirty="0" smtClean="0">
                  <a:solidFill>
                    <a:srgbClr val="000000"/>
                  </a:solidFill>
                  <a:latin typeface="Calibri" pitchFamily="34" charset="0"/>
                  <a:ea typeface="ＭＳ Ｐゴシック"/>
                </a:rPr>
                <a:t>WPS</a:t>
              </a:r>
              <a:endParaRPr kumimoji="0" lang="ja-JP" altLang="en-US" b="1" kern="0" dirty="0" smtClean="0">
                <a:solidFill>
                  <a:srgbClr val="000000"/>
                </a:solidFill>
                <a:latin typeface="Calibri" pitchFamily="34" charset="0"/>
                <a:ea typeface="ＭＳ Ｐゴシック"/>
              </a:endParaRPr>
            </a:p>
          </p:txBody>
        </p:sp>
      </p:grpSp>
      <p:grpSp>
        <p:nvGrpSpPr>
          <p:cNvPr id="16" name="Group 86"/>
          <p:cNvGrpSpPr>
            <a:grpSpLocks/>
          </p:cNvGrpSpPr>
          <p:nvPr/>
        </p:nvGrpSpPr>
        <p:grpSpPr bwMode="auto">
          <a:xfrm>
            <a:off x="7537391" y="4908674"/>
            <a:ext cx="1512168" cy="1512167"/>
            <a:chOff x="285720" y="1500176"/>
            <a:chExt cx="3314723" cy="1143006"/>
          </a:xfrm>
        </p:grpSpPr>
        <p:sp>
          <p:nvSpPr>
            <p:cNvPr id="146" name="Rectangle 55"/>
            <p:cNvSpPr/>
            <p:nvPr/>
          </p:nvSpPr>
          <p:spPr bwMode="auto">
            <a:xfrm>
              <a:off x="285720" y="1643504"/>
              <a:ext cx="3314723" cy="999678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BBE0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th-TH" kern="0" smtClean="0">
                <a:solidFill>
                  <a:srgbClr val="000000"/>
                </a:solidFill>
                <a:latin typeface="Arial"/>
                <a:ea typeface="ＭＳ Ｐゴシック"/>
                <a:cs typeface="Angsana New" pitchFamily="18" charset="-34"/>
              </a:endParaRPr>
            </a:p>
          </p:txBody>
        </p:sp>
        <p:sp>
          <p:nvSpPr>
            <p:cNvPr id="147" name="Rounded Rectangle 56"/>
            <p:cNvSpPr/>
            <p:nvPr/>
          </p:nvSpPr>
          <p:spPr bwMode="auto">
            <a:xfrm>
              <a:off x="428338" y="1826748"/>
              <a:ext cx="3029482" cy="571503"/>
            </a:xfrm>
            <a:prstGeom prst="roundRect">
              <a:avLst/>
            </a:prstGeom>
            <a:solidFill>
              <a:srgbClr val="DAEDEF"/>
            </a:solidFill>
            <a:ln w="38100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 smtClean="0">
                  <a:solidFill>
                    <a:srgbClr val="000000"/>
                  </a:solidFill>
                  <a:latin typeface="Constantia" pitchFamily="18" charset="0"/>
                  <a:ea typeface="ＭＳ Ｐゴシック"/>
                  <a:cs typeface="Angsana New" pitchFamily="18" charset="-34"/>
                </a:rPr>
                <a:t>Sensor Node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 smtClean="0">
                  <a:solidFill>
                    <a:srgbClr val="000000"/>
                  </a:solidFill>
                  <a:latin typeface="Constantia" pitchFamily="18" charset="0"/>
                  <a:ea typeface="ＭＳ Ｐゴシック"/>
                  <a:cs typeface="Angsana New" pitchFamily="18" charset="-34"/>
                </a:rPr>
                <a:t>(e.g. Live E!, </a:t>
              </a:r>
              <a:r>
                <a:rPr kumimoji="0" lang="en-US" sz="1400" kern="0" dirty="0" err="1" smtClean="0">
                  <a:solidFill>
                    <a:srgbClr val="000000"/>
                  </a:solidFill>
                  <a:latin typeface="Constantia" pitchFamily="18" charset="0"/>
                  <a:ea typeface="ＭＳ Ｐゴシック"/>
                  <a:cs typeface="Angsana New" pitchFamily="18" charset="-34"/>
                </a:rPr>
                <a:t>JapanFlux</a:t>
              </a:r>
              <a:r>
                <a:rPr kumimoji="0" lang="en-US" sz="1400" kern="0" dirty="0" smtClean="0">
                  <a:solidFill>
                    <a:srgbClr val="000000"/>
                  </a:solidFill>
                  <a:latin typeface="Constantia" pitchFamily="18" charset="0"/>
                  <a:ea typeface="ＭＳ Ｐゴシック"/>
                  <a:cs typeface="Angsana New" pitchFamily="18" charset="-34"/>
                </a:rPr>
                <a:t>)</a:t>
              </a:r>
              <a:endParaRPr kumimoji="0" lang="th-TH" sz="1400" kern="0" dirty="0" smtClean="0">
                <a:solidFill>
                  <a:srgbClr val="000000"/>
                </a:solidFill>
                <a:latin typeface="Constantia" pitchFamily="18" charset="0"/>
                <a:ea typeface="ＭＳ Ｐゴシック"/>
                <a:cs typeface="Angsana New" pitchFamily="18" charset="-34"/>
              </a:endParaRPr>
            </a:p>
          </p:txBody>
        </p:sp>
        <p:sp>
          <p:nvSpPr>
            <p:cNvPr id="148" name="Rectangle 57"/>
            <p:cNvSpPr/>
            <p:nvPr/>
          </p:nvSpPr>
          <p:spPr bwMode="auto">
            <a:xfrm>
              <a:off x="1232784" y="1500176"/>
              <a:ext cx="1420596" cy="217716"/>
            </a:xfrm>
            <a:prstGeom prst="rect">
              <a:avLst/>
            </a:prstGeom>
            <a:solidFill>
              <a:srgbClr val="2D2D8A"/>
            </a:solidFill>
            <a:ln w="38100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200" b="1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" pitchFamily="34" charset="-128"/>
                  <a:ea typeface="Meiryo" pitchFamily="34" charset="-128"/>
                </a:rPr>
                <a:t>Node</a:t>
              </a:r>
              <a:endParaRPr kumimoji="0" lang="th-TH" sz="12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" pitchFamily="34" charset="-128"/>
                <a:ea typeface="Meiryo" pitchFamily="34" charset="-128"/>
              </a:endParaRPr>
            </a:p>
          </p:txBody>
        </p:sp>
      </p:grpSp>
      <p:sp>
        <p:nvSpPr>
          <p:cNvPr id="133" name="Right Arrow 90"/>
          <p:cNvSpPr/>
          <p:nvPr/>
        </p:nvSpPr>
        <p:spPr bwMode="auto">
          <a:xfrm rot="16200000">
            <a:off x="8149744" y="4656359"/>
            <a:ext cx="285750" cy="214312"/>
          </a:xfrm>
          <a:prstGeom prst="rightArrow">
            <a:avLst/>
          </a:prstGeom>
          <a:gradFill rotWithShape="1">
            <a:gsLst>
              <a:gs pos="0">
                <a:srgbClr val="2D2D8A">
                  <a:tint val="50000"/>
                  <a:satMod val="300000"/>
                </a:srgbClr>
              </a:gs>
              <a:gs pos="35000">
                <a:srgbClr val="2D2D8A">
                  <a:tint val="37000"/>
                  <a:satMod val="300000"/>
                </a:srgbClr>
              </a:gs>
              <a:gs pos="100000">
                <a:srgbClr val="2D2D8A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th-TH" kern="0" smtClean="0">
              <a:solidFill>
                <a:srgbClr val="000000"/>
              </a:solidFill>
              <a:latin typeface="Arial"/>
              <a:ea typeface="ＭＳ Ｐゴシック"/>
              <a:cs typeface="Angsana New" pitchFamily="18" charset="-34"/>
            </a:endParaRPr>
          </a:p>
        </p:txBody>
      </p:sp>
      <p:grpSp>
        <p:nvGrpSpPr>
          <p:cNvPr id="17" name="グループ化 198"/>
          <p:cNvGrpSpPr/>
          <p:nvPr/>
        </p:nvGrpSpPr>
        <p:grpSpPr>
          <a:xfrm>
            <a:off x="7537391" y="3396504"/>
            <a:ext cx="1547664" cy="1196440"/>
            <a:chOff x="1691680" y="332656"/>
            <a:chExt cx="2123728" cy="1728191"/>
          </a:xfrm>
        </p:grpSpPr>
        <p:sp>
          <p:nvSpPr>
            <p:cNvPr id="143" name="Rectangle 84"/>
            <p:cNvSpPr/>
            <p:nvPr/>
          </p:nvSpPr>
          <p:spPr bwMode="auto">
            <a:xfrm>
              <a:off x="1691680" y="332656"/>
              <a:ext cx="2123728" cy="1728191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BBE0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th-TH" kern="0" smtClean="0">
                <a:solidFill>
                  <a:srgbClr val="000000"/>
                </a:solidFill>
                <a:latin typeface="Arial"/>
                <a:ea typeface="ＭＳ Ｐゴシック"/>
                <a:cs typeface="Angsana New" pitchFamily="18" charset="-34"/>
              </a:endParaRPr>
            </a:p>
          </p:txBody>
        </p:sp>
        <p:sp>
          <p:nvSpPr>
            <p:cNvPr id="144" name="Rounded Rectangle 67"/>
            <p:cNvSpPr/>
            <p:nvPr/>
          </p:nvSpPr>
          <p:spPr bwMode="auto">
            <a:xfrm>
              <a:off x="1851670" y="563513"/>
              <a:ext cx="1747714" cy="1353319"/>
            </a:xfrm>
            <a:prstGeom prst="roundRect">
              <a:avLst/>
            </a:prstGeom>
            <a:gradFill rotWithShape="1">
              <a:gsLst>
                <a:gs pos="0">
                  <a:srgbClr val="DAEDEF">
                    <a:tint val="50000"/>
                    <a:satMod val="300000"/>
                  </a:srgbClr>
                </a:gs>
                <a:gs pos="35000">
                  <a:srgbClr val="DAEDEF">
                    <a:tint val="37000"/>
                    <a:satMod val="300000"/>
                  </a:srgbClr>
                </a:gs>
                <a:gs pos="100000">
                  <a:srgbClr val="DAEDEF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DAEDEF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kern="0" dirty="0">
                  <a:solidFill>
                    <a:srgbClr val="000000"/>
                  </a:solidFill>
                  <a:latin typeface="Constantia" pitchFamily="18" charset="0"/>
                  <a:ea typeface="ＭＳ Ｐゴシック"/>
                </a:rPr>
                <a:t>52NorthSOS</a:t>
              </a:r>
            </a:p>
          </p:txBody>
        </p:sp>
        <p:pic>
          <p:nvPicPr>
            <p:cNvPr id="145" name="Picture 87" descr="DB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5248" y="1016203"/>
              <a:ext cx="720080" cy="683262"/>
            </a:xfrm>
            <a:prstGeom prst="rect">
              <a:avLst/>
            </a:prstGeom>
          </p:spPr>
        </p:pic>
      </p:grpSp>
      <p:sp>
        <p:nvSpPr>
          <p:cNvPr id="135" name="Rounded Rectangle 81"/>
          <p:cNvSpPr/>
          <p:nvPr/>
        </p:nvSpPr>
        <p:spPr bwMode="auto">
          <a:xfrm>
            <a:off x="4860032" y="4188592"/>
            <a:ext cx="716082" cy="242072"/>
          </a:xfrm>
          <a:prstGeom prst="roundRect">
            <a:avLst/>
          </a:prstGeom>
          <a:gradFill rotWithShape="1">
            <a:gsLst>
              <a:gs pos="0">
                <a:srgbClr val="DAEDEF">
                  <a:tint val="50000"/>
                  <a:satMod val="300000"/>
                </a:srgbClr>
              </a:gs>
              <a:gs pos="35000">
                <a:srgbClr val="DAEDEF">
                  <a:tint val="37000"/>
                  <a:satMod val="300000"/>
                </a:srgbClr>
              </a:gs>
              <a:gs pos="100000">
                <a:srgbClr val="DAEDEF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1200" b="1" kern="0" dirty="0" smtClean="0">
                <a:solidFill>
                  <a:srgbClr val="FF3399"/>
                </a:solidFill>
                <a:effectLst>
                  <a:glow rad="101600">
                    <a:srgbClr val="FFFFFF">
                      <a:lumMod val="95000"/>
                      <a:alpha val="40000"/>
                    </a:srgbClr>
                  </a:glow>
                </a:effectLst>
                <a:latin typeface="Arial"/>
                <a:ea typeface="ＭＳ Ｐゴシック"/>
              </a:rPr>
              <a:t>rpy2</a:t>
            </a:r>
            <a:endParaRPr kumimoji="0" lang="th-TH" sz="1200" b="1" kern="0" dirty="0">
              <a:solidFill>
                <a:srgbClr val="FF3399"/>
              </a:solidFill>
              <a:effectLst>
                <a:glow rad="101600">
                  <a:srgbClr val="FFFFFF">
                    <a:lumMod val="95000"/>
                    <a:alpha val="40000"/>
                  </a:srgbClr>
                </a:glow>
              </a:effectLst>
              <a:latin typeface="Arial"/>
              <a:ea typeface="ＭＳ Ｐゴシック"/>
            </a:endParaRPr>
          </a:p>
        </p:txBody>
      </p:sp>
      <p:sp>
        <p:nvSpPr>
          <p:cNvPr id="136" name="片側の 2 つの角を切り取った四角形 135"/>
          <p:cNvSpPr/>
          <p:nvPr/>
        </p:nvSpPr>
        <p:spPr>
          <a:xfrm>
            <a:off x="7681407" y="2964456"/>
            <a:ext cx="1224136" cy="288032"/>
          </a:xfrm>
          <a:prstGeom prst="snip2SameRect">
            <a:avLst/>
          </a:prstGeom>
          <a:solidFill>
            <a:srgbClr val="FFFF00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b="1" kern="0" dirty="0" smtClean="0">
                <a:solidFill>
                  <a:srgbClr val="000000"/>
                </a:solidFill>
                <a:latin typeface="Calibri" pitchFamily="34" charset="0"/>
                <a:ea typeface="ＭＳ Ｐゴシック"/>
              </a:rPr>
              <a:t>SOS</a:t>
            </a:r>
            <a:endParaRPr kumimoji="0" lang="ja-JP" altLang="en-US" b="1" kern="0" dirty="0" smtClean="0">
              <a:solidFill>
                <a:srgbClr val="000000"/>
              </a:solidFill>
              <a:latin typeface="Calibri" pitchFamily="34" charset="0"/>
              <a:ea typeface="ＭＳ Ｐゴシック"/>
            </a:endParaRPr>
          </a:p>
        </p:txBody>
      </p:sp>
      <p:cxnSp>
        <p:nvCxnSpPr>
          <p:cNvPr id="104" name="直線コネクタ 103"/>
          <p:cNvCxnSpPr/>
          <p:nvPr/>
        </p:nvCxnSpPr>
        <p:spPr bwMode="auto">
          <a:xfrm rot="16200000" flipH="1">
            <a:off x="2697966" y="4754879"/>
            <a:ext cx="4206240" cy="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07" name="直線コネクタ 106"/>
          <p:cNvCxnSpPr/>
          <p:nvPr/>
        </p:nvCxnSpPr>
        <p:spPr bwMode="auto">
          <a:xfrm rot="16200000" flipH="1">
            <a:off x="5421208" y="4764656"/>
            <a:ext cx="4206240" cy="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62756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457200" y="384446"/>
            <a:ext cx="8229600" cy="519113"/>
          </a:xfrm>
        </p:spPr>
        <p:txBody>
          <a:bodyPr/>
          <a:lstStyle/>
          <a:p>
            <a:r>
              <a:rPr kumimoji="1" lang="en-US" altLang="ja-JP" dirty="0" smtClean="0"/>
              <a:t>Extension to outside of AIST is easy!</a:t>
            </a:r>
            <a:endParaRPr kumimoji="1" lang="ja-JP" altLang="en-US" dirty="0"/>
          </a:p>
        </p:txBody>
      </p:sp>
      <p:sp>
        <p:nvSpPr>
          <p:cNvPr id="110" name="直方体 109"/>
          <p:cNvSpPr>
            <a:spLocks noChangeArrowheads="1"/>
          </p:cNvSpPr>
          <p:nvPr/>
        </p:nvSpPr>
        <p:spPr bwMode="auto">
          <a:xfrm>
            <a:off x="4860032" y="4476624"/>
            <a:ext cx="2592288" cy="2232248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sz="2400" kern="0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  <p:pic>
        <p:nvPicPr>
          <p:cNvPr id="111" name="図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45472" y="4721024"/>
            <a:ext cx="776287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" name="図 6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1234" y="4721024"/>
            <a:ext cx="776288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" name="図 7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16997" y="4721024"/>
            <a:ext cx="777875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" name="図 8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04347" y="4721024"/>
            <a:ext cx="776287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5" name="テキスト ボックス 13"/>
          <p:cNvSpPr txBox="1">
            <a:spLocks noChangeArrowheads="1"/>
          </p:cNvSpPr>
          <p:nvPr/>
        </p:nvSpPr>
        <p:spPr bwMode="auto">
          <a:xfrm>
            <a:off x="4860032" y="6420840"/>
            <a:ext cx="245936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2000" b="1" kern="0" dirty="0" smtClean="0">
                <a:solidFill>
                  <a:sysClr val="windowText" lastClr="000000"/>
                </a:solidFill>
                <a:latin typeface="Calibri" charset="0"/>
              </a:rPr>
              <a:t>AIST Green Cloud</a:t>
            </a:r>
            <a:endParaRPr kumimoji="0" lang="ja-JP" altLang="en-US" sz="2000" b="1" kern="0" dirty="0" smtClean="0">
              <a:solidFill>
                <a:sysClr val="windowText" lastClr="000000"/>
              </a:solidFill>
              <a:latin typeface="Calibri" charset="0"/>
            </a:endParaRPr>
          </a:p>
        </p:txBody>
      </p:sp>
      <p:pic>
        <p:nvPicPr>
          <p:cNvPr id="116" name="図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5137892"/>
            <a:ext cx="776287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" name="図 6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89810" y="5137892"/>
            <a:ext cx="776288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" name="図 7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75573" y="5137892"/>
            <a:ext cx="777875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9" name="図 8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62923" y="5137892"/>
            <a:ext cx="776287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0" name="図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5641948"/>
            <a:ext cx="776287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1" name="図 6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89810" y="5641948"/>
            <a:ext cx="776288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" name="図 7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75573" y="5641948"/>
            <a:ext cx="777875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" name="図 8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62923" y="5641948"/>
            <a:ext cx="776287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4" name="Rounded Rectangle 79"/>
          <p:cNvSpPr/>
          <p:nvPr/>
        </p:nvSpPr>
        <p:spPr bwMode="auto">
          <a:xfrm>
            <a:off x="6477274" y="3874536"/>
            <a:ext cx="811560" cy="530064"/>
          </a:xfrm>
          <a:prstGeom prst="roundRect">
            <a:avLst/>
          </a:prstGeom>
          <a:gradFill rotWithShape="1">
            <a:gsLst>
              <a:gs pos="0">
                <a:srgbClr val="DAEDEF">
                  <a:tint val="50000"/>
                  <a:satMod val="300000"/>
                </a:srgbClr>
              </a:gs>
              <a:gs pos="35000">
                <a:srgbClr val="DAEDEF">
                  <a:tint val="37000"/>
                  <a:satMod val="300000"/>
                </a:srgbClr>
              </a:gs>
              <a:gs pos="100000">
                <a:srgbClr val="DAEDEF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1200" b="1" kern="0" dirty="0" smtClean="0">
                <a:solidFill>
                  <a:srgbClr val="FF3399"/>
                </a:solidFill>
                <a:effectLst>
                  <a:glow rad="101600">
                    <a:srgbClr val="FFFFFF">
                      <a:lumMod val="95000"/>
                      <a:alpha val="40000"/>
                    </a:srgbClr>
                  </a:glow>
                </a:effectLst>
                <a:latin typeface="Arial"/>
                <a:ea typeface="ＭＳ Ｐゴシック"/>
              </a:rPr>
              <a:t>GRASS GIS</a:t>
            </a:r>
          </a:p>
        </p:txBody>
      </p:sp>
      <p:sp>
        <p:nvSpPr>
          <p:cNvPr id="125" name="Rounded Rectangle 80"/>
          <p:cNvSpPr/>
          <p:nvPr/>
        </p:nvSpPr>
        <p:spPr bwMode="auto">
          <a:xfrm>
            <a:off x="5665715" y="3874512"/>
            <a:ext cx="716082" cy="530064"/>
          </a:xfrm>
          <a:prstGeom prst="roundRect">
            <a:avLst/>
          </a:prstGeom>
          <a:gradFill rotWithShape="1">
            <a:gsLst>
              <a:gs pos="0">
                <a:srgbClr val="DAEDEF">
                  <a:tint val="50000"/>
                  <a:satMod val="300000"/>
                </a:srgbClr>
              </a:gs>
              <a:gs pos="35000">
                <a:srgbClr val="DAEDEF">
                  <a:tint val="37000"/>
                  <a:satMod val="300000"/>
                </a:srgbClr>
              </a:gs>
              <a:gs pos="100000">
                <a:srgbClr val="DAEDEF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1200" b="1" kern="0" dirty="0" smtClean="0">
                <a:solidFill>
                  <a:srgbClr val="FF3399"/>
                </a:solidFill>
                <a:effectLst>
                  <a:glow rad="101600">
                    <a:srgbClr val="FFFFFF">
                      <a:lumMod val="95000"/>
                      <a:alpha val="40000"/>
                    </a:srgbClr>
                  </a:glow>
                </a:effectLst>
                <a:latin typeface="Arial"/>
                <a:ea typeface="ＭＳ Ｐゴシック"/>
              </a:rPr>
              <a:t>GDAL</a:t>
            </a:r>
            <a:endParaRPr kumimoji="0" lang="th-TH" sz="1200" b="1" kern="0" dirty="0">
              <a:solidFill>
                <a:srgbClr val="FF3399"/>
              </a:solidFill>
              <a:effectLst>
                <a:glow rad="101600">
                  <a:srgbClr val="FFFFFF">
                    <a:lumMod val="95000"/>
                    <a:alpha val="40000"/>
                  </a:srgbClr>
                </a:glow>
              </a:effectLst>
              <a:latin typeface="Arial"/>
              <a:ea typeface="ＭＳ Ｐゴシック"/>
            </a:endParaRPr>
          </a:p>
        </p:txBody>
      </p:sp>
      <p:sp>
        <p:nvSpPr>
          <p:cNvPr id="126" name="Rounded Rectangle 81"/>
          <p:cNvSpPr/>
          <p:nvPr/>
        </p:nvSpPr>
        <p:spPr bwMode="auto">
          <a:xfrm>
            <a:off x="4854155" y="3874512"/>
            <a:ext cx="716082" cy="242072"/>
          </a:xfrm>
          <a:prstGeom prst="roundRect">
            <a:avLst/>
          </a:prstGeom>
          <a:gradFill rotWithShape="1">
            <a:gsLst>
              <a:gs pos="0">
                <a:srgbClr val="DAEDEF">
                  <a:tint val="50000"/>
                  <a:satMod val="300000"/>
                </a:srgbClr>
              </a:gs>
              <a:gs pos="35000">
                <a:srgbClr val="DAEDEF">
                  <a:tint val="37000"/>
                  <a:satMod val="300000"/>
                </a:srgbClr>
              </a:gs>
              <a:gs pos="100000">
                <a:srgbClr val="DAEDEF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1200" b="1" kern="0" dirty="0">
                <a:solidFill>
                  <a:srgbClr val="FF3399"/>
                </a:solidFill>
                <a:effectLst>
                  <a:glow rad="101600">
                    <a:srgbClr val="FFFFFF">
                      <a:lumMod val="95000"/>
                      <a:alpha val="40000"/>
                    </a:srgbClr>
                  </a:glow>
                </a:effectLst>
                <a:latin typeface="Arial"/>
                <a:ea typeface="ＭＳ Ｐゴシック"/>
              </a:rPr>
              <a:t>R</a:t>
            </a:r>
            <a:endParaRPr kumimoji="0" lang="th-TH" sz="1200" b="1" kern="0" dirty="0">
              <a:solidFill>
                <a:srgbClr val="FF3399"/>
              </a:solidFill>
              <a:effectLst>
                <a:glow rad="101600">
                  <a:srgbClr val="FFFFFF">
                    <a:lumMod val="95000"/>
                    <a:alpha val="40000"/>
                  </a:srgbClr>
                </a:glow>
              </a:effectLst>
              <a:latin typeface="Arial"/>
              <a:ea typeface="ＭＳ Ｐゴシック"/>
            </a:endParaRPr>
          </a:p>
        </p:txBody>
      </p:sp>
      <p:cxnSp>
        <p:nvCxnSpPr>
          <p:cNvPr id="127" name="直線コネクタ 126"/>
          <p:cNvCxnSpPr>
            <a:endCxn id="126" idx="0"/>
          </p:cNvCxnSpPr>
          <p:nvPr/>
        </p:nvCxnSpPr>
        <p:spPr>
          <a:xfrm rot="10800000" flipV="1">
            <a:off x="5212196" y="3612528"/>
            <a:ext cx="1457512" cy="261984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128" name="直線コネクタ 127"/>
          <p:cNvCxnSpPr>
            <a:endCxn id="125" idx="0"/>
          </p:cNvCxnSpPr>
          <p:nvPr/>
        </p:nvCxnSpPr>
        <p:spPr>
          <a:xfrm rot="5400000">
            <a:off x="6215740" y="3420545"/>
            <a:ext cx="261984" cy="645951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129" name="直線コネクタ 128"/>
          <p:cNvCxnSpPr>
            <a:endCxn id="124" idx="0"/>
          </p:cNvCxnSpPr>
          <p:nvPr/>
        </p:nvCxnSpPr>
        <p:spPr>
          <a:xfrm rot="16200000" flipH="1">
            <a:off x="6645376" y="3636858"/>
            <a:ext cx="262008" cy="213347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grpSp>
        <p:nvGrpSpPr>
          <p:cNvPr id="2" name="グループ化 215"/>
          <p:cNvGrpSpPr/>
          <p:nvPr/>
        </p:nvGrpSpPr>
        <p:grpSpPr>
          <a:xfrm>
            <a:off x="55252" y="2964456"/>
            <a:ext cx="4680520" cy="3888432"/>
            <a:chOff x="179512" y="2924944"/>
            <a:chExt cx="4680520" cy="3888432"/>
          </a:xfrm>
        </p:grpSpPr>
        <p:grpSp>
          <p:nvGrpSpPr>
            <p:cNvPr id="3" name="グループ化 201"/>
            <p:cNvGrpSpPr/>
            <p:nvPr/>
          </p:nvGrpSpPr>
          <p:grpSpPr>
            <a:xfrm>
              <a:off x="683567" y="3840073"/>
              <a:ext cx="4031625" cy="2517608"/>
              <a:chOff x="1332459" y="3840073"/>
              <a:chExt cx="3816028" cy="2517608"/>
            </a:xfrm>
          </p:grpSpPr>
          <p:sp>
            <p:nvSpPr>
              <p:cNvPr id="168" name="テキスト ボックス 134"/>
              <p:cNvSpPr txBox="1">
                <a:spLocks noChangeArrowheads="1"/>
              </p:cNvSpPr>
              <p:nvPr/>
            </p:nvSpPr>
            <p:spPr bwMode="auto">
              <a:xfrm>
                <a:off x="4723479" y="3840073"/>
                <a:ext cx="425008" cy="3504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ja-JP" kern="0" smtClean="0">
                    <a:solidFill>
                      <a:prstClr val="black"/>
                    </a:solidFill>
                    <a:latin typeface="Calibri" pitchFamily="34" charset="0"/>
                    <a:ea typeface="ＭＳ Ｐゴシック"/>
                  </a:rPr>
                  <a:t>1G</a:t>
                </a:r>
                <a:endParaRPr kumimoji="0" lang="ja-JP" altLang="en-US" kern="0" smtClean="0">
                  <a:solidFill>
                    <a:prstClr val="black"/>
                  </a:solidFill>
                  <a:latin typeface="Calibri" pitchFamily="34" charset="0"/>
                  <a:ea typeface="ＭＳ Ｐゴシック"/>
                </a:endParaRPr>
              </a:p>
            </p:txBody>
          </p:sp>
          <p:sp>
            <p:nvSpPr>
              <p:cNvPr id="169" name="正方形/長方形 168"/>
              <p:cNvSpPr/>
              <p:nvPr/>
            </p:nvSpPr>
            <p:spPr bwMode="auto">
              <a:xfrm>
                <a:off x="2281944" y="3988963"/>
                <a:ext cx="949486" cy="2368718"/>
              </a:xfrm>
              <a:prstGeom prst="rect">
                <a:avLst/>
              </a:prstGeom>
              <a:solidFill>
                <a:srgbClr val="9BBB59">
                  <a:lumMod val="60000"/>
                  <a:lumOff val="40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kern="0" smtClean="0">
                  <a:solidFill>
                    <a:srgbClr val="FFFFFF"/>
                  </a:solidFill>
                  <a:latin typeface="Calibri"/>
                  <a:ea typeface="ＭＳ Ｐゴシック"/>
                </a:endParaRPr>
              </a:p>
            </p:txBody>
          </p:sp>
          <p:grpSp>
            <p:nvGrpSpPr>
              <p:cNvPr id="5" name="グループ化 131"/>
              <p:cNvGrpSpPr>
                <a:grpSpLocks/>
              </p:cNvGrpSpPr>
              <p:nvPr/>
            </p:nvGrpSpPr>
            <p:grpSpPr bwMode="auto">
              <a:xfrm>
                <a:off x="2349765" y="4665744"/>
                <a:ext cx="746024" cy="947488"/>
                <a:chOff x="5286380" y="5000636"/>
                <a:chExt cx="785818" cy="1000132"/>
              </a:xfrm>
            </p:grpSpPr>
            <p:sp>
              <p:nvSpPr>
                <p:cNvPr id="209" name="フローチャート : 磁気ディスク 4"/>
                <p:cNvSpPr/>
                <p:nvPr/>
              </p:nvSpPr>
              <p:spPr>
                <a:xfrm>
                  <a:off x="5286380" y="5643579"/>
                  <a:ext cx="785818" cy="357189"/>
                </a:xfrm>
                <a:prstGeom prst="flowChartMagneticDisk">
                  <a:avLst/>
                </a:prstGeom>
                <a:solidFill>
                  <a:srgbClr val="4F81BD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ja-JP" sz="1600" kern="0" smtClean="0">
                      <a:solidFill>
                        <a:srgbClr val="FFFFFF"/>
                      </a:solidFill>
                      <a:latin typeface="Calibri"/>
                      <a:ea typeface="ＭＳ Ｐゴシック"/>
                    </a:rPr>
                    <a:t>geotiff</a:t>
                  </a:r>
                  <a:endParaRPr kumimoji="0" lang="ja-JP" altLang="en-US" sz="1600" kern="0" smtClean="0">
                    <a:solidFill>
                      <a:srgbClr val="FFFFFF"/>
                    </a:solidFill>
                    <a:latin typeface="Calibri"/>
                    <a:ea typeface="ＭＳ Ｐゴシック"/>
                  </a:endParaRPr>
                </a:p>
              </p:txBody>
            </p:sp>
            <p:sp>
              <p:nvSpPr>
                <p:cNvPr id="210" name="フローチャート : 磁気ディスク 7"/>
                <p:cNvSpPr/>
                <p:nvPr/>
              </p:nvSpPr>
              <p:spPr>
                <a:xfrm>
                  <a:off x="5286380" y="5429264"/>
                  <a:ext cx="785818" cy="357191"/>
                </a:xfrm>
                <a:prstGeom prst="flowChartMagneticDisk">
                  <a:avLst/>
                </a:prstGeom>
                <a:solidFill>
                  <a:srgbClr val="4F81BD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ja-JP" kern="0" smtClean="0">
                      <a:solidFill>
                        <a:srgbClr val="FFFFFF"/>
                      </a:solidFill>
                      <a:latin typeface="Calibri"/>
                      <a:ea typeface="ＭＳ Ｐゴシック"/>
                    </a:rPr>
                    <a:t>L3</a:t>
                  </a:r>
                  <a:endParaRPr kumimoji="0" lang="ja-JP" altLang="en-US" kern="0" smtClean="0">
                    <a:solidFill>
                      <a:srgbClr val="FFFFFF"/>
                    </a:solidFill>
                    <a:latin typeface="Calibri"/>
                    <a:ea typeface="ＭＳ Ｐゴシック"/>
                  </a:endParaRPr>
                </a:p>
              </p:txBody>
            </p:sp>
            <p:sp>
              <p:nvSpPr>
                <p:cNvPr id="211" name="フローチャート : 磁気ディスク 8"/>
                <p:cNvSpPr/>
                <p:nvPr/>
              </p:nvSpPr>
              <p:spPr>
                <a:xfrm>
                  <a:off x="5286380" y="5214951"/>
                  <a:ext cx="785818" cy="357189"/>
                </a:xfrm>
                <a:prstGeom prst="flowChartMagneticDisk">
                  <a:avLst/>
                </a:prstGeom>
                <a:solidFill>
                  <a:srgbClr val="4F81BD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ja-JP" kern="0" smtClean="0">
                      <a:solidFill>
                        <a:srgbClr val="FFFFFF"/>
                      </a:solidFill>
                      <a:latin typeface="Calibri"/>
                      <a:ea typeface="ＭＳ Ｐゴシック"/>
                    </a:rPr>
                    <a:t>etc</a:t>
                  </a:r>
                  <a:endParaRPr kumimoji="0" lang="ja-JP" altLang="en-US" kern="0" smtClean="0">
                    <a:solidFill>
                      <a:srgbClr val="FFFFFF"/>
                    </a:solidFill>
                    <a:latin typeface="Calibri"/>
                    <a:ea typeface="ＭＳ Ｐゴシック"/>
                  </a:endParaRPr>
                </a:p>
              </p:txBody>
            </p:sp>
            <p:sp>
              <p:nvSpPr>
                <p:cNvPr id="212" name="フローチャート : 磁気ディスク 9"/>
                <p:cNvSpPr/>
                <p:nvPr/>
              </p:nvSpPr>
              <p:spPr>
                <a:xfrm>
                  <a:off x="5286380" y="5000636"/>
                  <a:ext cx="785818" cy="357191"/>
                </a:xfrm>
                <a:prstGeom prst="flowChartMagneticDisk">
                  <a:avLst/>
                </a:prstGeom>
                <a:solidFill>
                  <a:srgbClr val="4F81BD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ja-JP" kern="0" smtClean="0">
                      <a:solidFill>
                        <a:srgbClr val="FFFFFF"/>
                      </a:solidFill>
                      <a:latin typeface="Calibri"/>
                      <a:ea typeface="ＭＳ Ｐゴシック"/>
                    </a:rPr>
                    <a:t>L0/L1</a:t>
                  </a:r>
                  <a:endParaRPr kumimoji="0" lang="ja-JP" altLang="en-US" kern="0" smtClean="0">
                    <a:solidFill>
                      <a:srgbClr val="FFFFFF"/>
                    </a:solidFill>
                    <a:latin typeface="Calibri"/>
                    <a:ea typeface="ＭＳ Ｐゴシック"/>
                  </a:endParaRPr>
                </a:p>
              </p:txBody>
            </p:sp>
          </p:grpSp>
          <p:grpSp>
            <p:nvGrpSpPr>
              <p:cNvPr id="6" name="グループ化 129"/>
              <p:cNvGrpSpPr>
                <a:grpSpLocks/>
              </p:cNvGrpSpPr>
              <p:nvPr/>
            </p:nvGrpSpPr>
            <p:grpSpPr bwMode="auto">
              <a:xfrm>
                <a:off x="2349765" y="4056648"/>
                <a:ext cx="813845" cy="541422"/>
                <a:chOff x="5214942" y="4214818"/>
                <a:chExt cx="857256" cy="571504"/>
              </a:xfrm>
            </p:grpSpPr>
            <p:sp>
              <p:nvSpPr>
                <p:cNvPr id="207" name="角丸四角形 11"/>
                <p:cNvSpPr/>
                <p:nvPr/>
              </p:nvSpPr>
              <p:spPr>
                <a:xfrm>
                  <a:off x="5214942" y="4214818"/>
                  <a:ext cx="857256" cy="285752"/>
                </a:xfrm>
                <a:prstGeom prst="round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ja-JP" sz="1600" kern="0" smtClean="0">
                      <a:solidFill>
                        <a:srgbClr val="000000"/>
                      </a:solidFill>
                      <a:latin typeface="Calibri"/>
                      <a:ea typeface="ＭＳ Ｐゴシック"/>
                    </a:rPr>
                    <a:t>Apache</a:t>
                  </a:r>
                  <a:endParaRPr kumimoji="0" lang="ja-JP" altLang="en-US" sz="1600" kern="0" smtClean="0">
                    <a:solidFill>
                      <a:srgbClr val="000000"/>
                    </a:solidFill>
                    <a:latin typeface="Calibri"/>
                    <a:ea typeface="ＭＳ Ｐゴシック"/>
                  </a:endParaRPr>
                </a:p>
              </p:txBody>
            </p:sp>
            <p:sp>
              <p:nvSpPr>
                <p:cNvPr id="208" name="角丸四角形 12"/>
                <p:cNvSpPr/>
                <p:nvPr/>
              </p:nvSpPr>
              <p:spPr>
                <a:xfrm>
                  <a:off x="5214942" y="4500570"/>
                  <a:ext cx="857256" cy="285752"/>
                </a:xfrm>
                <a:prstGeom prst="round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ja-JP" sz="1100" b="1" kern="0" smtClean="0">
                      <a:solidFill>
                        <a:srgbClr val="000000"/>
                      </a:solidFill>
                      <a:latin typeface="Calibri"/>
                      <a:ea typeface="ＭＳ Ｐゴシック"/>
                    </a:rPr>
                    <a:t>Mapserver</a:t>
                  </a:r>
                  <a:endParaRPr kumimoji="0" lang="ja-JP" altLang="en-US" sz="1100" b="1" kern="0" smtClean="0">
                    <a:solidFill>
                      <a:srgbClr val="000000"/>
                    </a:solidFill>
                    <a:latin typeface="Calibri"/>
                    <a:ea typeface="ＭＳ Ｐゴシック"/>
                  </a:endParaRPr>
                </a:p>
              </p:txBody>
            </p:sp>
          </p:grpSp>
          <p:sp>
            <p:nvSpPr>
              <p:cNvPr id="172" name="フローチャート : 磁気ディスク 171"/>
              <p:cNvSpPr/>
              <p:nvPr/>
            </p:nvSpPr>
            <p:spPr bwMode="auto">
              <a:xfrm>
                <a:off x="2349765" y="5883937"/>
                <a:ext cx="813845" cy="338389"/>
              </a:xfrm>
              <a:prstGeom prst="flowChartMagneticDisk">
                <a:avLst/>
              </a:prstGeom>
              <a:solidFill>
                <a:srgbClr val="002060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ja-JP" sz="1400" kern="0" smtClean="0">
                    <a:solidFill>
                      <a:prstClr val="white"/>
                    </a:solidFill>
                    <a:latin typeface="Calibri"/>
                    <a:ea typeface="ＭＳ Ｐゴシック"/>
                  </a:rPr>
                  <a:t>QQ</a:t>
                </a:r>
                <a:endParaRPr kumimoji="0" lang="ja-JP" altLang="en-US" sz="1400" kern="0" smtClean="0">
                  <a:solidFill>
                    <a:prstClr val="white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173" name="フローチャート : 磁気ディスク 172"/>
              <p:cNvSpPr/>
              <p:nvPr/>
            </p:nvSpPr>
            <p:spPr bwMode="auto">
              <a:xfrm>
                <a:off x="2349765" y="5613226"/>
                <a:ext cx="813845" cy="338389"/>
              </a:xfrm>
              <a:prstGeom prst="flowChartMagneticDisk">
                <a:avLst/>
              </a:prstGeom>
              <a:solidFill>
                <a:srgbClr val="002060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ja-JP" sz="1400" kern="0" smtClean="0">
                    <a:solidFill>
                      <a:prstClr val="white"/>
                    </a:solidFill>
                    <a:latin typeface="Calibri"/>
                    <a:ea typeface="ＭＳ Ｐゴシック"/>
                  </a:rPr>
                  <a:t>basemap</a:t>
                </a:r>
                <a:endParaRPr kumimoji="0" lang="ja-JP" altLang="en-US" sz="1400" kern="0" smtClean="0">
                  <a:solidFill>
                    <a:prstClr val="white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174" name="正方形/長方形 173"/>
              <p:cNvSpPr/>
              <p:nvPr/>
            </p:nvSpPr>
            <p:spPr bwMode="auto">
              <a:xfrm>
                <a:off x="3231430" y="3988963"/>
                <a:ext cx="949486" cy="2368718"/>
              </a:xfrm>
              <a:prstGeom prst="rect">
                <a:avLst/>
              </a:prstGeom>
              <a:solidFill>
                <a:srgbClr val="9BBB59">
                  <a:lumMod val="60000"/>
                  <a:lumOff val="40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kern="0" smtClean="0">
                  <a:solidFill>
                    <a:srgbClr val="FFFFFF"/>
                  </a:solidFill>
                  <a:latin typeface="Calibri"/>
                  <a:ea typeface="ＭＳ Ｐゴシック"/>
                </a:endParaRPr>
              </a:p>
            </p:txBody>
          </p:sp>
          <p:grpSp>
            <p:nvGrpSpPr>
              <p:cNvPr id="7" name="グループ化 131"/>
              <p:cNvGrpSpPr>
                <a:grpSpLocks/>
              </p:cNvGrpSpPr>
              <p:nvPr/>
            </p:nvGrpSpPr>
            <p:grpSpPr bwMode="auto">
              <a:xfrm>
                <a:off x="3299251" y="4665744"/>
                <a:ext cx="746024" cy="947488"/>
                <a:chOff x="5286380" y="5000636"/>
                <a:chExt cx="785818" cy="1000132"/>
              </a:xfrm>
            </p:grpSpPr>
            <p:sp>
              <p:nvSpPr>
                <p:cNvPr id="203" name="フローチャート : 磁気ディスク 4"/>
                <p:cNvSpPr/>
                <p:nvPr/>
              </p:nvSpPr>
              <p:spPr>
                <a:xfrm>
                  <a:off x="5286380" y="5643579"/>
                  <a:ext cx="785818" cy="357189"/>
                </a:xfrm>
                <a:prstGeom prst="flowChartMagneticDisk">
                  <a:avLst/>
                </a:prstGeom>
                <a:solidFill>
                  <a:srgbClr val="4F81BD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ja-JP" sz="1600" kern="0" smtClean="0">
                      <a:solidFill>
                        <a:srgbClr val="FFFFFF"/>
                      </a:solidFill>
                      <a:latin typeface="Calibri"/>
                      <a:ea typeface="ＭＳ Ｐゴシック"/>
                    </a:rPr>
                    <a:t>geotiff</a:t>
                  </a:r>
                  <a:endParaRPr kumimoji="0" lang="ja-JP" altLang="en-US" sz="1600" kern="0" smtClean="0">
                    <a:solidFill>
                      <a:srgbClr val="FFFFFF"/>
                    </a:solidFill>
                    <a:latin typeface="Calibri"/>
                    <a:ea typeface="ＭＳ Ｐゴシック"/>
                  </a:endParaRPr>
                </a:p>
              </p:txBody>
            </p:sp>
            <p:sp>
              <p:nvSpPr>
                <p:cNvPr id="204" name="フローチャート : 磁気ディスク 203"/>
                <p:cNvSpPr/>
                <p:nvPr/>
              </p:nvSpPr>
              <p:spPr>
                <a:xfrm>
                  <a:off x="5286380" y="5429264"/>
                  <a:ext cx="785818" cy="357191"/>
                </a:xfrm>
                <a:prstGeom prst="flowChartMagneticDisk">
                  <a:avLst/>
                </a:prstGeom>
                <a:solidFill>
                  <a:srgbClr val="4F81BD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ja-JP" kern="0" smtClean="0">
                      <a:solidFill>
                        <a:srgbClr val="FFFFFF"/>
                      </a:solidFill>
                      <a:latin typeface="Calibri"/>
                      <a:ea typeface="ＭＳ Ｐゴシック"/>
                    </a:rPr>
                    <a:t>L3</a:t>
                  </a:r>
                  <a:endParaRPr kumimoji="0" lang="ja-JP" altLang="en-US" kern="0" smtClean="0">
                    <a:solidFill>
                      <a:srgbClr val="FFFFFF"/>
                    </a:solidFill>
                    <a:latin typeface="Calibri"/>
                    <a:ea typeface="ＭＳ Ｐゴシック"/>
                  </a:endParaRPr>
                </a:p>
              </p:txBody>
            </p:sp>
            <p:sp>
              <p:nvSpPr>
                <p:cNvPr id="205" name="フローチャート : 磁気ディスク 19"/>
                <p:cNvSpPr/>
                <p:nvPr/>
              </p:nvSpPr>
              <p:spPr>
                <a:xfrm>
                  <a:off x="5286380" y="5214951"/>
                  <a:ext cx="785818" cy="357189"/>
                </a:xfrm>
                <a:prstGeom prst="flowChartMagneticDisk">
                  <a:avLst/>
                </a:prstGeom>
                <a:solidFill>
                  <a:srgbClr val="4F81BD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ja-JP" kern="0" smtClean="0">
                      <a:solidFill>
                        <a:srgbClr val="FFFFFF"/>
                      </a:solidFill>
                      <a:latin typeface="Calibri"/>
                      <a:ea typeface="ＭＳ Ｐゴシック"/>
                    </a:rPr>
                    <a:t>etc</a:t>
                  </a:r>
                  <a:endParaRPr kumimoji="0" lang="ja-JP" altLang="en-US" kern="0" smtClean="0">
                    <a:solidFill>
                      <a:srgbClr val="FFFFFF"/>
                    </a:solidFill>
                    <a:latin typeface="Calibri"/>
                    <a:ea typeface="ＭＳ Ｐゴシック"/>
                  </a:endParaRPr>
                </a:p>
              </p:txBody>
            </p:sp>
            <p:sp>
              <p:nvSpPr>
                <p:cNvPr id="206" name="フローチャート : 磁気ディスク 20"/>
                <p:cNvSpPr/>
                <p:nvPr/>
              </p:nvSpPr>
              <p:spPr>
                <a:xfrm>
                  <a:off x="5286380" y="5000636"/>
                  <a:ext cx="785818" cy="357191"/>
                </a:xfrm>
                <a:prstGeom prst="flowChartMagneticDisk">
                  <a:avLst/>
                </a:prstGeom>
                <a:solidFill>
                  <a:srgbClr val="4F81BD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ja-JP" kern="0" dirty="0" smtClean="0">
                      <a:solidFill>
                        <a:srgbClr val="FFFFFF"/>
                      </a:solidFill>
                      <a:latin typeface="Calibri"/>
                      <a:ea typeface="ＭＳ Ｐゴシック"/>
                    </a:rPr>
                    <a:t>L0/L1</a:t>
                  </a:r>
                  <a:endParaRPr kumimoji="0" lang="ja-JP" altLang="en-US" kern="0" dirty="0" smtClean="0">
                    <a:solidFill>
                      <a:srgbClr val="FFFFFF"/>
                    </a:solidFill>
                    <a:latin typeface="Calibri"/>
                    <a:ea typeface="ＭＳ Ｐゴシック"/>
                  </a:endParaRPr>
                </a:p>
              </p:txBody>
            </p:sp>
          </p:grpSp>
          <p:grpSp>
            <p:nvGrpSpPr>
              <p:cNvPr id="8" name="グループ化 129"/>
              <p:cNvGrpSpPr>
                <a:grpSpLocks/>
              </p:cNvGrpSpPr>
              <p:nvPr/>
            </p:nvGrpSpPr>
            <p:grpSpPr bwMode="auto">
              <a:xfrm>
                <a:off x="3299251" y="4056648"/>
                <a:ext cx="813845" cy="541422"/>
                <a:chOff x="5214942" y="4214818"/>
                <a:chExt cx="857256" cy="571504"/>
              </a:xfrm>
            </p:grpSpPr>
            <p:sp>
              <p:nvSpPr>
                <p:cNvPr id="201" name="角丸四角形 200"/>
                <p:cNvSpPr/>
                <p:nvPr/>
              </p:nvSpPr>
              <p:spPr>
                <a:xfrm>
                  <a:off x="5214942" y="4214818"/>
                  <a:ext cx="857256" cy="285752"/>
                </a:xfrm>
                <a:prstGeom prst="round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ja-JP" sz="1600" kern="0" smtClean="0">
                      <a:solidFill>
                        <a:srgbClr val="000000"/>
                      </a:solidFill>
                      <a:latin typeface="Calibri"/>
                      <a:ea typeface="ＭＳ Ｐゴシック"/>
                    </a:rPr>
                    <a:t>Apache</a:t>
                  </a:r>
                  <a:endParaRPr kumimoji="0" lang="ja-JP" altLang="en-US" sz="1600" kern="0" smtClean="0">
                    <a:solidFill>
                      <a:srgbClr val="000000"/>
                    </a:solidFill>
                    <a:latin typeface="Calibri"/>
                    <a:ea typeface="ＭＳ Ｐゴシック"/>
                  </a:endParaRPr>
                </a:p>
              </p:txBody>
            </p:sp>
            <p:sp>
              <p:nvSpPr>
                <p:cNvPr id="202" name="角丸四角形 201"/>
                <p:cNvSpPr/>
                <p:nvPr/>
              </p:nvSpPr>
              <p:spPr>
                <a:xfrm>
                  <a:off x="5214942" y="4500570"/>
                  <a:ext cx="857256" cy="285752"/>
                </a:xfrm>
                <a:prstGeom prst="round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ja-JP" sz="1100" b="1" kern="0" smtClean="0">
                      <a:solidFill>
                        <a:srgbClr val="000000"/>
                      </a:solidFill>
                      <a:latin typeface="Calibri"/>
                      <a:ea typeface="ＭＳ Ｐゴシック"/>
                    </a:rPr>
                    <a:t>Mapserver</a:t>
                  </a:r>
                  <a:endParaRPr kumimoji="0" lang="ja-JP" altLang="en-US" sz="1100" b="1" kern="0" smtClean="0">
                    <a:solidFill>
                      <a:srgbClr val="000000"/>
                    </a:solidFill>
                    <a:latin typeface="Calibri"/>
                    <a:ea typeface="ＭＳ Ｐゴシック"/>
                  </a:endParaRPr>
                </a:p>
              </p:txBody>
            </p:sp>
          </p:grpSp>
          <p:sp>
            <p:nvSpPr>
              <p:cNvPr id="177" name="フローチャート : 磁気ディスク 176"/>
              <p:cNvSpPr/>
              <p:nvPr/>
            </p:nvSpPr>
            <p:spPr bwMode="auto">
              <a:xfrm>
                <a:off x="3299251" y="5883937"/>
                <a:ext cx="813845" cy="338389"/>
              </a:xfrm>
              <a:prstGeom prst="flowChartMagneticDisk">
                <a:avLst/>
              </a:prstGeom>
              <a:solidFill>
                <a:srgbClr val="002060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ja-JP" sz="1400" kern="0" smtClean="0">
                    <a:solidFill>
                      <a:prstClr val="white"/>
                    </a:solidFill>
                    <a:latin typeface="Calibri"/>
                    <a:ea typeface="ＭＳ Ｐゴシック"/>
                  </a:rPr>
                  <a:t>QQ</a:t>
                </a:r>
                <a:endParaRPr kumimoji="0" lang="ja-JP" altLang="en-US" sz="1400" kern="0" smtClean="0">
                  <a:solidFill>
                    <a:prstClr val="white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178" name="フローチャート : 磁気ディスク 177"/>
              <p:cNvSpPr/>
              <p:nvPr/>
            </p:nvSpPr>
            <p:spPr bwMode="auto">
              <a:xfrm>
                <a:off x="3299251" y="5613226"/>
                <a:ext cx="813845" cy="338389"/>
              </a:xfrm>
              <a:prstGeom prst="flowChartMagneticDisk">
                <a:avLst/>
              </a:prstGeom>
              <a:solidFill>
                <a:srgbClr val="002060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ja-JP" sz="1400" kern="0" smtClean="0">
                    <a:solidFill>
                      <a:prstClr val="white"/>
                    </a:solidFill>
                    <a:latin typeface="Calibri"/>
                    <a:ea typeface="ＭＳ Ｐゴシック"/>
                  </a:rPr>
                  <a:t>basemap</a:t>
                </a:r>
                <a:endParaRPr kumimoji="0" lang="ja-JP" altLang="en-US" sz="1400" kern="0" smtClean="0">
                  <a:solidFill>
                    <a:prstClr val="white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179" name="正方形/長方形 178"/>
              <p:cNvSpPr/>
              <p:nvPr/>
            </p:nvSpPr>
            <p:spPr bwMode="auto">
              <a:xfrm>
                <a:off x="1332459" y="3988963"/>
                <a:ext cx="949486" cy="2368718"/>
              </a:xfrm>
              <a:prstGeom prst="rect">
                <a:avLst/>
              </a:prstGeom>
              <a:solidFill>
                <a:srgbClr val="9BBB59">
                  <a:lumMod val="60000"/>
                  <a:lumOff val="40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kern="0" smtClean="0">
                  <a:solidFill>
                    <a:srgbClr val="FFFFFF"/>
                  </a:solidFill>
                  <a:latin typeface="Calibri"/>
                  <a:ea typeface="ＭＳ Ｐゴシック"/>
                </a:endParaRPr>
              </a:p>
            </p:txBody>
          </p:sp>
          <p:grpSp>
            <p:nvGrpSpPr>
              <p:cNvPr id="9" name="グループ化 131"/>
              <p:cNvGrpSpPr>
                <a:grpSpLocks/>
              </p:cNvGrpSpPr>
              <p:nvPr/>
            </p:nvGrpSpPr>
            <p:grpSpPr bwMode="auto">
              <a:xfrm>
                <a:off x="1400279" y="4665744"/>
                <a:ext cx="746024" cy="947488"/>
                <a:chOff x="5286380" y="5000636"/>
                <a:chExt cx="785818" cy="1000132"/>
              </a:xfrm>
            </p:grpSpPr>
            <p:sp>
              <p:nvSpPr>
                <p:cNvPr id="197" name="フローチャート : 磁気ディスク 4"/>
                <p:cNvSpPr/>
                <p:nvPr/>
              </p:nvSpPr>
              <p:spPr>
                <a:xfrm>
                  <a:off x="5286380" y="5643579"/>
                  <a:ext cx="785818" cy="357189"/>
                </a:xfrm>
                <a:prstGeom prst="flowChartMagneticDisk">
                  <a:avLst/>
                </a:prstGeom>
                <a:solidFill>
                  <a:srgbClr val="4F81BD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ja-JP" sz="1600" kern="0" dirty="0" err="1" smtClean="0">
                      <a:solidFill>
                        <a:srgbClr val="FFFFFF"/>
                      </a:solidFill>
                      <a:latin typeface="Calibri"/>
                      <a:ea typeface="ＭＳ Ｐゴシック"/>
                    </a:rPr>
                    <a:t>geotiff</a:t>
                  </a:r>
                  <a:endParaRPr kumimoji="0" lang="ja-JP" altLang="en-US" sz="1600" kern="0" dirty="0" smtClean="0">
                    <a:solidFill>
                      <a:srgbClr val="FFFFFF"/>
                    </a:solidFill>
                    <a:latin typeface="Calibri"/>
                    <a:ea typeface="ＭＳ Ｐゴシック"/>
                  </a:endParaRPr>
                </a:p>
              </p:txBody>
            </p:sp>
            <p:sp>
              <p:nvSpPr>
                <p:cNvPr id="198" name="フローチャート : 磁気ディスク 197"/>
                <p:cNvSpPr/>
                <p:nvPr/>
              </p:nvSpPr>
              <p:spPr>
                <a:xfrm>
                  <a:off x="5286380" y="5429264"/>
                  <a:ext cx="785818" cy="357191"/>
                </a:xfrm>
                <a:prstGeom prst="flowChartMagneticDisk">
                  <a:avLst/>
                </a:prstGeom>
                <a:solidFill>
                  <a:srgbClr val="4F81BD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ja-JP" kern="0" smtClean="0">
                      <a:solidFill>
                        <a:srgbClr val="FFFFFF"/>
                      </a:solidFill>
                      <a:latin typeface="Calibri"/>
                      <a:ea typeface="ＭＳ Ｐゴシック"/>
                    </a:rPr>
                    <a:t>L3</a:t>
                  </a:r>
                  <a:endParaRPr kumimoji="0" lang="ja-JP" altLang="en-US" kern="0" smtClean="0">
                    <a:solidFill>
                      <a:srgbClr val="FFFFFF"/>
                    </a:solidFill>
                    <a:latin typeface="Calibri"/>
                    <a:ea typeface="ＭＳ Ｐゴシック"/>
                  </a:endParaRPr>
                </a:p>
              </p:txBody>
            </p:sp>
            <p:sp>
              <p:nvSpPr>
                <p:cNvPr id="199" name="フローチャート : 磁気ディスク 198"/>
                <p:cNvSpPr/>
                <p:nvPr/>
              </p:nvSpPr>
              <p:spPr>
                <a:xfrm>
                  <a:off x="5286380" y="5214951"/>
                  <a:ext cx="785818" cy="357189"/>
                </a:xfrm>
                <a:prstGeom prst="flowChartMagneticDisk">
                  <a:avLst/>
                </a:prstGeom>
                <a:solidFill>
                  <a:srgbClr val="4F81BD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ja-JP" kern="0" smtClean="0">
                      <a:solidFill>
                        <a:srgbClr val="FFFFFF"/>
                      </a:solidFill>
                      <a:latin typeface="Calibri"/>
                      <a:ea typeface="ＭＳ Ｐゴシック"/>
                    </a:rPr>
                    <a:t>etc</a:t>
                  </a:r>
                  <a:endParaRPr kumimoji="0" lang="ja-JP" altLang="en-US" kern="0" smtClean="0">
                    <a:solidFill>
                      <a:srgbClr val="FFFFFF"/>
                    </a:solidFill>
                    <a:latin typeface="Calibri"/>
                    <a:ea typeface="ＭＳ Ｐゴシック"/>
                  </a:endParaRPr>
                </a:p>
              </p:txBody>
            </p:sp>
            <p:sp>
              <p:nvSpPr>
                <p:cNvPr id="200" name="フローチャート : 磁気ディスク 199"/>
                <p:cNvSpPr/>
                <p:nvPr/>
              </p:nvSpPr>
              <p:spPr>
                <a:xfrm>
                  <a:off x="5286380" y="5000636"/>
                  <a:ext cx="785818" cy="357191"/>
                </a:xfrm>
                <a:prstGeom prst="flowChartMagneticDisk">
                  <a:avLst/>
                </a:prstGeom>
                <a:solidFill>
                  <a:srgbClr val="4F81BD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ja-JP" kern="0" smtClean="0">
                      <a:solidFill>
                        <a:srgbClr val="FFFFFF"/>
                      </a:solidFill>
                      <a:latin typeface="Calibri"/>
                      <a:ea typeface="ＭＳ Ｐゴシック"/>
                    </a:rPr>
                    <a:t>L0/L1</a:t>
                  </a:r>
                  <a:endParaRPr kumimoji="0" lang="ja-JP" altLang="en-US" kern="0" smtClean="0">
                    <a:solidFill>
                      <a:srgbClr val="FFFFFF"/>
                    </a:solidFill>
                    <a:latin typeface="Calibri"/>
                    <a:ea typeface="ＭＳ Ｐゴシック"/>
                  </a:endParaRPr>
                </a:p>
              </p:txBody>
            </p:sp>
          </p:grpSp>
          <p:grpSp>
            <p:nvGrpSpPr>
              <p:cNvPr id="10" name="グループ化 129"/>
              <p:cNvGrpSpPr>
                <a:grpSpLocks/>
              </p:cNvGrpSpPr>
              <p:nvPr/>
            </p:nvGrpSpPr>
            <p:grpSpPr bwMode="auto">
              <a:xfrm>
                <a:off x="1400279" y="4056648"/>
                <a:ext cx="813845" cy="541422"/>
                <a:chOff x="5214942" y="4214818"/>
                <a:chExt cx="857256" cy="571504"/>
              </a:xfrm>
            </p:grpSpPr>
            <p:sp>
              <p:nvSpPr>
                <p:cNvPr id="195" name="角丸四角形 194"/>
                <p:cNvSpPr/>
                <p:nvPr/>
              </p:nvSpPr>
              <p:spPr>
                <a:xfrm>
                  <a:off x="5214942" y="4214818"/>
                  <a:ext cx="857256" cy="285752"/>
                </a:xfrm>
                <a:prstGeom prst="round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ja-JP" sz="1600" kern="0" dirty="0" smtClean="0">
                      <a:solidFill>
                        <a:srgbClr val="000000"/>
                      </a:solidFill>
                      <a:latin typeface="Calibri"/>
                      <a:ea typeface="ＭＳ Ｐゴシック"/>
                    </a:rPr>
                    <a:t>Apache</a:t>
                  </a:r>
                  <a:endParaRPr kumimoji="0" lang="ja-JP" altLang="en-US" sz="1600" kern="0" dirty="0" smtClean="0">
                    <a:solidFill>
                      <a:srgbClr val="000000"/>
                    </a:solidFill>
                    <a:latin typeface="Calibri"/>
                    <a:ea typeface="ＭＳ Ｐゴシック"/>
                  </a:endParaRPr>
                </a:p>
              </p:txBody>
            </p:sp>
            <p:sp>
              <p:nvSpPr>
                <p:cNvPr id="196" name="角丸四角形 195"/>
                <p:cNvSpPr/>
                <p:nvPr/>
              </p:nvSpPr>
              <p:spPr>
                <a:xfrm>
                  <a:off x="5214942" y="4500570"/>
                  <a:ext cx="857256" cy="285752"/>
                </a:xfrm>
                <a:prstGeom prst="round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ja-JP" sz="1100" b="1" kern="0" dirty="0" err="1" smtClean="0">
                      <a:solidFill>
                        <a:srgbClr val="000000"/>
                      </a:solidFill>
                      <a:latin typeface="Calibri"/>
                      <a:ea typeface="ＭＳ Ｐゴシック"/>
                    </a:rPr>
                    <a:t>Mapserver</a:t>
                  </a:r>
                  <a:endParaRPr kumimoji="0" lang="ja-JP" altLang="en-US" sz="1100" b="1" kern="0" dirty="0" smtClean="0">
                    <a:solidFill>
                      <a:srgbClr val="000000"/>
                    </a:solidFill>
                    <a:latin typeface="Calibri"/>
                    <a:ea typeface="ＭＳ Ｐゴシック"/>
                  </a:endParaRPr>
                </a:p>
              </p:txBody>
            </p:sp>
          </p:grpSp>
          <p:sp>
            <p:nvSpPr>
              <p:cNvPr id="182" name="フローチャート : 磁気ディスク 181"/>
              <p:cNvSpPr/>
              <p:nvPr/>
            </p:nvSpPr>
            <p:spPr bwMode="auto">
              <a:xfrm>
                <a:off x="1400279" y="5883937"/>
                <a:ext cx="813845" cy="338389"/>
              </a:xfrm>
              <a:prstGeom prst="flowChartMagneticDisk">
                <a:avLst/>
              </a:prstGeom>
              <a:solidFill>
                <a:srgbClr val="002060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ja-JP" sz="1400" kern="0" smtClean="0">
                    <a:solidFill>
                      <a:prstClr val="white"/>
                    </a:solidFill>
                    <a:latin typeface="Calibri"/>
                    <a:ea typeface="ＭＳ Ｐゴシック"/>
                  </a:rPr>
                  <a:t>QQ</a:t>
                </a:r>
                <a:endParaRPr kumimoji="0" lang="ja-JP" altLang="en-US" sz="1400" kern="0" smtClean="0">
                  <a:solidFill>
                    <a:prstClr val="white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183" name="フローチャート : 磁気ディスク 182"/>
              <p:cNvSpPr/>
              <p:nvPr/>
            </p:nvSpPr>
            <p:spPr bwMode="auto">
              <a:xfrm>
                <a:off x="1400279" y="5613226"/>
                <a:ext cx="813845" cy="338389"/>
              </a:xfrm>
              <a:prstGeom prst="flowChartMagneticDisk">
                <a:avLst/>
              </a:prstGeom>
              <a:solidFill>
                <a:srgbClr val="002060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ja-JP" sz="1400" kern="0" smtClean="0">
                    <a:solidFill>
                      <a:prstClr val="white"/>
                    </a:solidFill>
                    <a:latin typeface="Calibri"/>
                    <a:ea typeface="ＭＳ Ｐゴシック"/>
                  </a:rPr>
                  <a:t>basemap</a:t>
                </a:r>
                <a:endParaRPr kumimoji="0" lang="ja-JP" altLang="en-US" sz="1400" kern="0" smtClean="0">
                  <a:solidFill>
                    <a:prstClr val="white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184" name="正方形/長方形 183"/>
              <p:cNvSpPr/>
              <p:nvPr/>
            </p:nvSpPr>
            <p:spPr bwMode="auto">
              <a:xfrm>
                <a:off x="4180916" y="3988963"/>
                <a:ext cx="949486" cy="2368718"/>
              </a:xfrm>
              <a:prstGeom prst="rect">
                <a:avLst/>
              </a:prstGeom>
              <a:solidFill>
                <a:srgbClr val="9BBB59">
                  <a:lumMod val="60000"/>
                  <a:lumOff val="40000"/>
                </a:srgbClr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kern="0" smtClean="0">
                  <a:solidFill>
                    <a:srgbClr val="FFFFFF"/>
                  </a:solidFill>
                  <a:latin typeface="Calibri"/>
                  <a:ea typeface="ＭＳ Ｐゴシック"/>
                </a:endParaRPr>
              </a:p>
            </p:txBody>
          </p:sp>
          <p:grpSp>
            <p:nvGrpSpPr>
              <p:cNvPr id="11" name="グループ化 131"/>
              <p:cNvGrpSpPr>
                <a:grpSpLocks/>
              </p:cNvGrpSpPr>
              <p:nvPr/>
            </p:nvGrpSpPr>
            <p:grpSpPr bwMode="auto">
              <a:xfrm>
                <a:off x="4248737" y="4665744"/>
                <a:ext cx="746024" cy="947488"/>
                <a:chOff x="5286380" y="5000636"/>
                <a:chExt cx="785818" cy="1000132"/>
              </a:xfrm>
            </p:grpSpPr>
            <p:sp>
              <p:nvSpPr>
                <p:cNvPr id="191" name="フローチャート : 磁気ディスク 4"/>
                <p:cNvSpPr/>
                <p:nvPr/>
              </p:nvSpPr>
              <p:spPr>
                <a:xfrm>
                  <a:off x="5286380" y="5643579"/>
                  <a:ext cx="785818" cy="357189"/>
                </a:xfrm>
                <a:prstGeom prst="flowChartMagneticDisk">
                  <a:avLst/>
                </a:prstGeom>
                <a:solidFill>
                  <a:srgbClr val="4F81BD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ja-JP" sz="1600" kern="0" smtClean="0">
                      <a:solidFill>
                        <a:srgbClr val="FFFFFF"/>
                      </a:solidFill>
                      <a:latin typeface="Calibri"/>
                      <a:ea typeface="ＭＳ Ｐゴシック"/>
                    </a:rPr>
                    <a:t>geotiff</a:t>
                  </a:r>
                  <a:endParaRPr kumimoji="0" lang="ja-JP" altLang="en-US" sz="1600" kern="0" smtClean="0">
                    <a:solidFill>
                      <a:srgbClr val="FFFFFF"/>
                    </a:solidFill>
                    <a:latin typeface="Calibri"/>
                    <a:ea typeface="ＭＳ Ｐゴシック"/>
                  </a:endParaRPr>
                </a:p>
              </p:txBody>
            </p:sp>
            <p:sp>
              <p:nvSpPr>
                <p:cNvPr id="192" name="フローチャート : 磁気ディスク 191"/>
                <p:cNvSpPr/>
                <p:nvPr/>
              </p:nvSpPr>
              <p:spPr>
                <a:xfrm>
                  <a:off x="5286380" y="5429264"/>
                  <a:ext cx="785818" cy="357191"/>
                </a:xfrm>
                <a:prstGeom prst="flowChartMagneticDisk">
                  <a:avLst/>
                </a:prstGeom>
                <a:solidFill>
                  <a:srgbClr val="4F81BD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ja-JP" kern="0" smtClean="0">
                      <a:solidFill>
                        <a:srgbClr val="FFFFFF"/>
                      </a:solidFill>
                      <a:latin typeface="Calibri"/>
                      <a:ea typeface="ＭＳ Ｐゴシック"/>
                    </a:rPr>
                    <a:t>L3</a:t>
                  </a:r>
                  <a:endParaRPr kumimoji="0" lang="ja-JP" altLang="en-US" kern="0" smtClean="0">
                    <a:solidFill>
                      <a:srgbClr val="FFFFFF"/>
                    </a:solidFill>
                    <a:latin typeface="Calibri"/>
                    <a:ea typeface="ＭＳ Ｐゴシック"/>
                  </a:endParaRPr>
                </a:p>
              </p:txBody>
            </p:sp>
            <p:sp>
              <p:nvSpPr>
                <p:cNvPr id="193" name="フローチャート : 磁気ディスク 192"/>
                <p:cNvSpPr/>
                <p:nvPr/>
              </p:nvSpPr>
              <p:spPr>
                <a:xfrm>
                  <a:off x="5286380" y="5214951"/>
                  <a:ext cx="785818" cy="357189"/>
                </a:xfrm>
                <a:prstGeom prst="flowChartMagneticDisk">
                  <a:avLst/>
                </a:prstGeom>
                <a:solidFill>
                  <a:srgbClr val="4F81BD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ja-JP" kern="0" smtClean="0">
                      <a:solidFill>
                        <a:srgbClr val="FFFFFF"/>
                      </a:solidFill>
                      <a:latin typeface="Calibri"/>
                      <a:ea typeface="ＭＳ Ｐゴシック"/>
                    </a:rPr>
                    <a:t>etc</a:t>
                  </a:r>
                  <a:endParaRPr kumimoji="0" lang="ja-JP" altLang="en-US" kern="0" smtClean="0">
                    <a:solidFill>
                      <a:srgbClr val="FFFFFF"/>
                    </a:solidFill>
                    <a:latin typeface="Calibri"/>
                    <a:ea typeface="ＭＳ Ｐゴシック"/>
                  </a:endParaRPr>
                </a:p>
              </p:txBody>
            </p:sp>
            <p:sp>
              <p:nvSpPr>
                <p:cNvPr id="194" name="フローチャート : 磁気ディスク 193"/>
                <p:cNvSpPr/>
                <p:nvPr/>
              </p:nvSpPr>
              <p:spPr>
                <a:xfrm>
                  <a:off x="5286380" y="5000636"/>
                  <a:ext cx="785818" cy="357191"/>
                </a:xfrm>
                <a:prstGeom prst="flowChartMagneticDisk">
                  <a:avLst/>
                </a:prstGeom>
                <a:solidFill>
                  <a:srgbClr val="4F81BD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ja-JP" kern="0" smtClean="0">
                      <a:solidFill>
                        <a:srgbClr val="FFFFFF"/>
                      </a:solidFill>
                      <a:latin typeface="Calibri"/>
                      <a:ea typeface="ＭＳ Ｐゴシック"/>
                    </a:rPr>
                    <a:t>L0/L1</a:t>
                  </a:r>
                  <a:endParaRPr kumimoji="0" lang="ja-JP" altLang="en-US" kern="0" smtClean="0">
                    <a:solidFill>
                      <a:srgbClr val="FFFFFF"/>
                    </a:solidFill>
                    <a:latin typeface="Calibri"/>
                    <a:ea typeface="ＭＳ Ｐゴシック"/>
                  </a:endParaRPr>
                </a:p>
              </p:txBody>
            </p:sp>
          </p:grpSp>
          <p:grpSp>
            <p:nvGrpSpPr>
              <p:cNvPr id="12" name="グループ化 129"/>
              <p:cNvGrpSpPr>
                <a:grpSpLocks/>
              </p:cNvGrpSpPr>
              <p:nvPr/>
            </p:nvGrpSpPr>
            <p:grpSpPr bwMode="auto">
              <a:xfrm>
                <a:off x="4248737" y="4056648"/>
                <a:ext cx="813845" cy="541422"/>
                <a:chOff x="5214942" y="4214818"/>
                <a:chExt cx="857256" cy="571504"/>
              </a:xfrm>
            </p:grpSpPr>
            <p:sp>
              <p:nvSpPr>
                <p:cNvPr id="189" name="角丸四角形 188"/>
                <p:cNvSpPr/>
                <p:nvPr/>
              </p:nvSpPr>
              <p:spPr>
                <a:xfrm>
                  <a:off x="5214942" y="4214818"/>
                  <a:ext cx="857256" cy="285752"/>
                </a:xfrm>
                <a:prstGeom prst="round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ja-JP" sz="1600" kern="0" dirty="0" smtClean="0">
                      <a:solidFill>
                        <a:srgbClr val="000000"/>
                      </a:solidFill>
                      <a:latin typeface="Calibri"/>
                      <a:ea typeface="ＭＳ Ｐゴシック"/>
                    </a:rPr>
                    <a:t>Apache</a:t>
                  </a:r>
                  <a:endParaRPr kumimoji="0" lang="ja-JP" altLang="en-US" sz="1600" kern="0" dirty="0" smtClean="0">
                    <a:solidFill>
                      <a:srgbClr val="000000"/>
                    </a:solidFill>
                    <a:latin typeface="Calibri"/>
                    <a:ea typeface="ＭＳ Ｐゴシック"/>
                  </a:endParaRPr>
                </a:p>
              </p:txBody>
            </p:sp>
            <p:sp>
              <p:nvSpPr>
                <p:cNvPr id="190" name="角丸四角形 189"/>
                <p:cNvSpPr/>
                <p:nvPr/>
              </p:nvSpPr>
              <p:spPr>
                <a:xfrm>
                  <a:off x="5214942" y="4500570"/>
                  <a:ext cx="857256" cy="285752"/>
                </a:xfrm>
                <a:prstGeom prst="roundRect">
                  <a:avLst/>
                </a:prstGeom>
                <a:solidFill>
                  <a:srgbClr val="00B0F0"/>
                </a:solidFill>
                <a:ln w="25400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ja-JP" sz="1100" b="1" kern="0" smtClean="0">
                      <a:solidFill>
                        <a:srgbClr val="000000"/>
                      </a:solidFill>
                      <a:latin typeface="Calibri"/>
                      <a:ea typeface="ＭＳ Ｐゴシック"/>
                    </a:rPr>
                    <a:t>Mapserver</a:t>
                  </a:r>
                  <a:endParaRPr kumimoji="0" lang="ja-JP" altLang="en-US" sz="1100" b="1" kern="0" smtClean="0">
                    <a:solidFill>
                      <a:srgbClr val="000000"/>
                    </a:solidFill>
                    <a:latin typeface="Calibri"/>
                    <a:ea typeface="ＭＳ Ｐゴシック"/>
                  </a:endParaRPr>
                </a:p>
              </p:txBody>
            </p:sp>
          </p:grpSp>
          <p:sp>
            <p:nvSpPr>
              <p:cNvPr id="187" name="フローチャート : 磁気ディスク 186"/>
              <p:cNvSpPr/>
              <p:nvPr/>
            </p:nvSpPr>
            <p:spPr bwMode="auto">
              <a:xfrm>
                <a:off x="4248737" y="5883937"/>
                <a:ext cx="813845" cy="338389"/>
              </a:xfrm>
              <a:prstGeom prst="flowChartMagneticDisk">
                <a:avLst/>
              </a:prstGeom>
              <a:solidFill>
                <a:srgbClr val="002060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ja-JP" sz="1400" kern="0" smtClean="0">
                    <a:solidFill>
                      <a:prstClr val="white"/>
                    </a:solidFill>
                    <a:latin typeface="Calibri"/>
                    <a:ea typeface="ＭＳ Ｐゴシック"/>
                  </a:rPr>
                  <a:t>QQ</a:t>
                </a:r>
                <a:endParaRPr kumimoji="0" lang="ja-JP" altLang="en-US" sz="1400" kern="0" smtClean="0">
                  <a:solidFill>
                    <a:prstClr val="white"/>
                  </a:solidFill>
                  <a:latin typeface="Calibri"/>
                  <a:ea typeface="ＭＳ Ｐゴシック"/>
                </a:endParaRPr>
              </a:p>
            </p:txBody>
          </p:sp>
          <p:sp>
            <p:nvSpPr>
              <p:cNvPr id="188" name="フローチャート : 磁気ディスク 187"/>
              <p:cNvSpPr/>
              <p:nvPr/>
            </p:nvSpPr>
            <p:spPr bwMode="auto">
              <a:xfrm>
                <a:off x="4248737" y="5613226"/>
                <a:ext cx="813845" cy="338389"/>
              </a:xfrm>
              <a:prstGeom prst="flowChartMagneticDisk">
                <a:avLst/>
              </a:prstGeom>
              <a:solidFill>
                <a:srgbClr val="002060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ja-JP" sz="1400" kern="0" smtClean="0">
                    <a:solidFill>
                      <a:prstClr val="white"/>
                    </a:solidFill>
                    <a:latin typeface="Calibri"/>
                    <a:ea typeface="ＭＳ Ｐゴシック"/>
                  </a:rPr>
                  <a:t>basemap</a:t>
                </a:r>
                <a:endParaRPr kumimoji="0" lang="ja-JP" altLang="en-US" sz="1400" kern="0" smtClean="0">
                  <a:solidFill>
                    <a:prstClr val="white"/>
                  </a:solidFill>
                  <a:latin typeface="Calibri"/>
                  <a:ea typeface="ＭＳ Ｐゴシック"/>
                </a:endParaRPr>
              </a:p>
            </p:txBody>
          </p:sp>
        </p:grpSp>
        <p:sp>
          <p:nvSpPr>
            <p:cNvPr id="152" name="正方形/長方形 151"/>
            <p:cNvSpPr/>
            <p:nvPr/>
          </p:nvSpPr>
          <p:spPr>
            <a:xfrm>
              <a:off x="179512" y="4665739"/>
              <a:ext cx="4680520" cy="2147637"/>
            </a:xfrm>
            <a:prstGeom prst="rect">
              <a:avLst/>
            </a:prstGeom>
            <a:no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kern="0" smtClean="0">
                <a:solidFill>
                  <a:srgbClr val="FFFFFF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153" name="テキスト ボックス 139"/>
            <p:cNvSpPr txBox="1">
              <a:spLocks noChangeArrowheads="1"/>
            </p:cNvSpPr>
            <p:nvPr/>
          </p:nvSpPr>
          <p:spPr bwMode="auto">
            <a:xfrm>
              <a:off x="735456" y="6407310"/>
              <a:ext cx="373276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ja-JP" sz="2000" b="1" kern="0" dirty="0" smtClean="0">
                  <a:solidFill>
                    <a:prstClr val="black"/>
                  </a:solidFill>
                  <a:latin typeface="Calibri" pitchFamily="34" charset="0"/>
                  <a:ea typeface="ＭＳ Ｐゴシック"/>
                </a:rPr>
                <a:t>ASTER Data Archive</a:t>
              </a:r>
              <a:endParaRPr kumimoji="0" lang="ja-JP" altLang="en-US" sz="2000" b="1" kern="0" dirty="0" smtClean="0">
                <a:solidFill>
                  <a:prstClr val="black"/>
                </a:solidFill>
                <a:latin typeface="Calibri" pitchFamily="34" charset="0"/>
                <a:ea typeface="ＭＳ Ｐゴシック"/>
              </a:endParaRPr>
            </a:p>
          </p:txBody>
        </p:sp>
        <p:cxnSp>
          <p:nvCxnSpPr>
            <p:cNvPr id="154" name="直線コネクタ 153"/>
            <p:cNvCxnSpPr>
              <a:stCxn id="162" idx="2"/>
              <a:endCxn id="195" idx="0"/>
            </p:cNvCxnSpPr>
            <p:nvPr/>
          </p:nvCxnSpPr>
          <p:spPr>
            <a:xfrm rot="5400000">
              <a:off x="2210030" y="2580184"/>
              <a:ext cx="451560" cy="2501354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55" name="直線コネクタ 154"/>
            <p:cNvCxnSpPr>
              <a:stCxn id="162" idx="2"/>
              <a:endCxn id="207" idx="0"/>
            </p:cNvCxnSpPr>
            <p:nvPr/>
          </p:nvCxnSpPr>
          <p:spPr>
            <a:xfrm rot="5400000">
              <a:off x="2711596" y="3081750"/>
              <a:ext cx="451560" cy="1498223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56" name="直線コネクタ 155"/>
            <p:cNvCxnSpPr>
              <a:stCxn id="162" idx="2"/>
              <a:endCxn id="201" idx="0"/>
            </p:cNvCxnSpPr>
            <p:nvPr/>
          </p:nvCxnSpPr>
          <p:spPr>
            <a:xfrm rot="5400000">
              <a:off x="3213161" y="3583315"/>
              <a:ext cx="451560" cy="495093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57" name="直線コネクタ 156"/>
            <p:cNvCxnSpPr>
              <a:stCxn id="162" idx="2"/>
              <a:endCxn id="189" idx="0"/>
            </p:cNvCxnSpPr>
            <p:nvPr/>
          </p:nvCxnSpPr>
          <p:spPr>
            <a:xfrm rot="16200000" flipH="1">
              <a:off x="3714726" y="3576842"/>
              <a:ext cx="451560" cy="508038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158" name="角丸四角形 157"/>
            <p:cNvSpPr/>
            <p:nvPr/>
          </p:nvSpPr>
          <p:spPr bwMode="auto">
            <a:xfrm rot="5400000">
              <a:off x="-147071" y="5123735"/>
              <a:ext cx="1043525" cy="246343"/>
            </a:xfrm>
            <a:prstGeom prst="roundRect">
              <a:avLst/>
            </a:prstGeom>
            <a:solidFill>
              <a:srgbClr val="99CC00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ja-JP" sz="1400" b="1" kern="0" dirty="0" smtClean="0">
                  <a:solidFill>
                    <a:sysClr val="windowText" lastClr="000000"/>
                  </a:solidFill>
                  <a:latin typeface="Calibri"/>
                  <a:ea typeface="ＭＳ Ｐゴシック"/>
                </a:rPr>
                <a:t>Metadata</a:t>
              </a:r>
              <a:endParaRPr kumimoji="0" lang="ja-JP" altLang="en-US" sz="1400" b="1" kern="0" dirty="0" smtClean="0">
                <a:solidFill>
                  <a:sysClr val="windowText" lastClr="000000"/>
                </a:solidFill>
                <a:latin typeface="Calibri"/>
                <a:ea typeface="ＭＳ Ｐゴシック"/>
              </a:endParaRPr>
            </a:p>
          </p:txBody>
        </p:sp>
        <p:cxnSp>
          <p:nvCxnSpPr>
            <p:cNvPr id="159" name="直線コネクタ 158"/>
            <p:cNvCxnSpPr>
              <a:stCxn id="166" idx="2"/>
              <a:endCxn id="158" idx="0"/>
            </p:cNvCxnSpPr>
            <p:nvPr/>
          </p:nvCxnSpPr>
          <p:spPr>
            <a:xfrm rot="5400000">
              <a:off x="62805" y="4042183"/>
              <a:ext cx="1639782" cy="769666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</p:cxnSp>
        <p:grpSp>
          <p:nvGrpSpPr>
            <p:cNvPr id="13" name="グループ化 214"/>
            <p:cNvGrpSpPr/>
            <p:nvPr/>
          </p:nvGrpSpPr>
          <p:grpSpPr>
            <a:xfrm>
              <a:off x="179513" y="2940104"/>
              <a:ext cx="2160240" cy="667021"/>
              <a:chOff x="179512" y="2940104"/>
              <a:chExt cx="2461033" cy="667021"/>
            </a:xfrm>
          </p:grpSpPr>
          <p:sp>
            <p:nvSpPr>
              <p:cNvPr id="166" name="正方形/長方形 165"/>
              <p:cNvSpPr/>
              <p:nvPr/>
            </p:nvSpPr>
            <p:spPr>
              <a:xfrm>
                <a:off x="197503" y="3228154"/>
                <a:ext cx="2443042" cy="378971"/>
              </a:xfrm>
              <a:prstGeom prst="rect">
                <a:avLst/>
              </a:prstGeom>
              <a:solidFill>
                <a:srgbClr val="F79646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ja-JP" b="1" kern="0" dirty="0" smtClean="0">
                    <a:solidFill>
                      <a:prstClr val="black"/>
                    </a:solidFill>
                    <a:latin typeface="Calibri"/>
                    <a:ea typeface="ＭＳ Ｐゴシック"/>
                  </a:rPr>
                  <a:t>csw.geogrid.org</a:t>
                </a:r>
              </a:p>
            </p:txBody>
          </p:sp>
          <p:sp>
            <p:nvSpPr>
              <p:cNvPr id="167" name="片側の 2 つの角を切り取った四角形 166"/>
              <p:cNvSpPr/>
              <p:nvPr/>
            </p:nvSpPr>
            <p:spPr>
              <a:xfrm>
                <a:off x="179512" y="2940104"/>
                <a:ext cx="2461033" cy="272872"/>
              </a:xfrm>
              <a:prstGeom prst="snip2SameRect">
                <a:avLst/>
              </a:prstGeom>
              <a:solidFill>
                <a:srgbClr val="FFFF00"/>
              </a:solidFill>
              <a:ln w="25400" cap="flat" cmpd="sng" algn="ctr">
                <a:solidFill>
                  <a:srgbClr val="BBE0E3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ja-JP" b="1" kern="0" dirty="0" smtClean="0">
                    <a:solidFill>
                      <a:srgbClr val="000000"/>
                    </a:solidFill>
                    <a:latin typeface="Calibri" pitchFamily="34" charset="0"/>
                    <a:ea typeface="ＭＳ Ｐゴシック"/>
                  </a:rPr>
                  <a:t>CS-W</a:t>
                </a:r>
                <a:endParaRPr kumimoji="0" lang="ja-JP" altLang="en-US" b="1" kern="0" dirty="0" smtClean="0">
                  <a:solidFill>
                    <a:srgbClr val="000000"/>
                  </a:solidFill>
                  <a:latin typeface="Calibri" pitchFamily="34" charset="0"/>
                  <a:ea typeface="ＭＳ Ｐゴシック"/>
                </a:endParaRPr>
              </a:p>
            </p:txBody>
          </p:sp>
        </p:grpSp>
        <p:grpSp>
          <p:nvGrpSpPr>
            <p:cNvPr id="14" name="グループ化 213"/>
            <p:cNvGrpSpPr/>
            <p:nvPr/>
          </p:nvGrpSpPr>
          <p:grpSpPr>
            <a:xfrm>
              <a:off x="2555776" y="2924944"/>
              <a:ext cx="2245009" cy="680137"/>
              <a:chOff x="3119079" y="2924944"/>
              <a:chExt cx="2461033" cy="680137"/>
            </a:xfrm>
          </p:grpSpPr>
          <p:sp>
            <p:nvSpPr>
              <p:cNvPr id="162" name="正方形/長方形 161"/>
              <p:cNvSpPr/>
              <p:nvPr/>
            </p:nvSpPr>
            <p:spPr>
              <a:xfrm>
                <a:off x="3137070" y="3226110"/>
                <a:ext cx="2443042" cy="378971"/>
              </a:xfrm>
              <a:prstGeom prst="rect">
                <a:avLst/>
              </a:prstGeom>
              <a:solidFill>
                <a:srgbClr val="F79646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ja-JP" b="1" kern="0" dirty="0" smtClean="0">
                    <a:solidFill>
                      <a:prstClr val="black"/>
                    </a:solidFill>
                    <a:latin typeface="Calibri"/>
                    <a:ea typeface="ＭＳ Ｐゴシック"/>
                  </a:rPr>
                  <a:t>ows.geogrid.org</a:t>
                </a:r>
              </a:p>
            </p:txBody>
          </p:sp>
          <p:sp>
            <p:nvSpPr>
              <p:cNvPr id="163" name="片側の 2 つの角を切り取った四角形 162"/>
              <p:cNvSpPr/>
              <p:nvPr/>
            </p:nvSpPr>
            <p:spPr>
              <a:xfrm>
                <a:off x="3119079" y="2924944"/>
                <a:ext cx="820344" cy="272872"/>
              </a:xfrm>
              <a:prstGeom prst="snip2SameRect">
                <a:avLst/>
              </a:prstGeom>
              <a:solidFill>
                <a:srgbClr val="FFFF00"/>
              </a:solidFill>
              <a:ln w="25400" cap="flat" cmpd="sng" algn="ctr">
                <a:solidFill>
                  <a:srgbClr val="BBE0E3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ja-JP" b="1" kern="0" dirty="0" smtClean="0">
                    <a:solidFill>
                      <a:srgbClr val="000000"/>
                    </a:solidFill>
                    <a:latin typeface="Calibri" pitchFamily="34" charset="0"/>
                    <a:ea typeface="ＭＳ Ｐゴシック"/>
                  </a:rPr>
                  <a:t>WMS</a:t>
                </a:r>
                <a:endParaRPr kumimoji="0" lang="ja-JP" altLang="en-US" b="1" kern="0" dirty="0" smtClean="0">
                  <a:solidFill>
                    <a:srgbClr val="000000"/>
                  </a:solidFill>
                  <a:latin typeface="Calibri" pitchFamily="34" charset="0"/>
                  <a:ea typeface="ＭＳ Ｐゴシック"/>
                </a:endParaRPr>
              </a:p>
            </p:txBody>
          </p:sp>
          <p:sp>
            <p:nvSpPr>
              <p:cNvPr id="164" name="片側の 2 つの角を切り取った四角形 163"/>
              <p:cNvSpPr/>
              <p:nvPr/>
            </p:nvSpPr>
            <p:spPr>
              <a:xfrm>
                <a:off x="3939423" y="2924944"/>
                <a:ext cx="820344" cy="272872"/>
              </a:xfrm>
              <a:prstGeom prst="snip2SameRect">
                <a:avLst/>
              </a:prstGeom>
              <a:solidFill>
                <a:srgbClr val="FFFF00"/>
              </a:solidFill>
              <a:ln w="25400" cap="flat" cmpd="sng" algn="ctr">
                <a:solidFill>
                  <a:srgbClr val="BBE0E3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ja-JP" b="1" kern="0" dirty="0" smtClean="0">
                    <a:solidFill>
                      <a:srgbClr val="000000"/>
                    </a:solidFill>
                    <a:latin typeface="Calibri" pitchFamily="34" charset="0"/>
                    <a:ea typeface="ＭＳ Ｐゴシック"/>
                  </a:rPr>
                  <a:t>WFS</a:t>
                </a:r>
                <a:endParaRPr kumimoji="0" lang="ja-JP" altLang="en-US" b="1" kern="0" dirty="0" smtClean="0">
                  <a:solidFill>
                    <a:srgbClr val="000000"/>
                  </a:solidFill>
                  <a:latin typeface="Calibri" pitchFamily="34" charset="0"/>
                  <a:ea typeface="ＭＳ Ｐゴシック"/>
                </a:endParaRPr>
              </a:p>
            </p:txBody>
          </p:sp>
          <p:sp>
            <p:nvSpPr>
              <p:cNvPr id="165" name="片側の 2 つの角を切り取った四角形 164"/>
              <p:cNvSpPr/>
              <p:nvPr/>
            </p:nvSpPr>
            <p:spPr>
              <a:xfrm>
                <a:off x="4759768" y="2924944"/>
                <a:ext cx="820344" cy="272872"/>
              </a:xfrm>
              <a:prstGeom prst="snip2SameRect">
                <a:avLst/>
              </a:prstGeom>
              <a:solidFill>
                <a:srgbClr val="FFFF00"/>
              </a:solidFill>
              <a:ln w="25400" cap="flat" cmpd="sng" algn="ctr">
                <a:solidFill>
                  <a:srgbClr val="BBE0E3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ja-JP" b="1" kern="0" dirty="0" smtClean="0">
                    <a:solidFill>
                      <a:srgbClr val="000000"/>
                    </a:solidFill>
                    <a:latin typeface="Calibri" pitchFamily="34" charset="0"/>
                    <a:ea typeface="ＭＳ Ｐゴシック"/>
                  </a:rPr>
                  <a:t>WCS</a:t>
                </a:r>
                <a:endParaRPr kumimoji="0" lang="ja-JP" altLang="en-US" b="1" kern="0" dirty="0" smtClean="0">
                  <a:solidFill>
                    <a:srgbClr val="000000"/>
                  </a:solidFill>
                  <a:latin typeface="Calibri" pitchFamily="34" charset="0"/>
                  <a:ea typeface="ＭＳ Ｐゴシック"/>
                </a:endParaRPr>
              </a:p>
            </p:txBody>
          </p:sp>
        </p:grpSp>
      </p:grpSp>
      <p:grpSp>
        <p:nvGrpSpPr>
          <p:cNvPr id="15" name="グループ化 216"/>
          <p:cNvGrpSpPr/>
          <p:nvPr/>
        </p:nvGrpSpPr>
        <p:grpSpPr>
          <a:xfrm>
            <a:off x="4932040" y="2964456"/>
            <a:ext cx="2520280" cy="688057"/>
            <a:chOff x="6228184" y="2708920"/>
            <a:chExt cx="2592288" cy="688057"/>
          </a:xfrm>
        </p:grpSpPr>
        <p:sp>
          <p:nvSpPr>
            <p:cNvPr id="149" name="正方形/長方形 148"/>
            <p:cNvSpPr/>
            <p:nvPr/>
          </p:nvSpPr>
          <p:spPr>
            <a:xfrm>
              <a:off x="6247134" y="2996952"/>
              <a:ext cx="2573338" cy="400025"/>
            </a:xfrm>
            <a:prstGeom prst="rect">
              <a:avLst/>
            </a:prstGeom>
            <a:solidFill>
              <a:srgbClr val="F79646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ja-JP" b="1" kern="0" dirty="0" smtClean="0">
                  <a:solidFill>
                    <a:prstClr val="black"/>
                  </a:solidFill>
                  <a:latin typeface="Calibri"/>
                  <a:ea typeface="ＭＳ Ｐゴシック"/>
                </a:rPr>
                <a:t>wps.geogrid.org</a:t>
              </a:r>
            </a:p>
          </p:txBody>
        </p:sp>
        <p:sp>
          <p:nvSpPr>
            <p:cNvPr id="150" name="片側の 2 つの角を切り取った四角形 149"/>
            <p:cNvSpPr/>
            <p:nvPr/>
          </p:nvSpPr>
          <p:spPr>
            <a:xfrm>
              <a:off x="6228184" y="2708920"/>
              <a:ext cx="2592288" cy="288032"/>
            </a:xfrm>
            <a:prstGeom prst="snip2SameRect">
              <a:avLst/>
            </a:prstGeom>
            <a:solidFill>
              <a:srgbClr val="FFFF00"/>
            </a:solidFill>
            <a:ln w="25400" cap="flat" cmpd="sng" algn="ctr">
              <a:solidFill>
                <a:srgbClr val="BBE0E3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ja-JP" b="1" kern="0" dirty="0" smtClean="0">
                  <a:solidFill>
                    <a:srgbClr val="000000"/>
                  </a:solidFill>
                  <a:latin typeface="Calibri" pitchFamily="34" charset="0"/>
                  <a:ea typeface="ＭＳ Ｐゴシック"/>
                </a:rPr>
                <a:t>WPS</a:t>
              </a:r>
              <a:endParaRPr kumimoji="0" lang="ja-JP" altLang="en-US" b="1" kern="0" dirty="0" smtClean="0">
                <a:solidFill>
                  <a:srgbClr val="000000"/>
                </a:solidFill>
                <a:latin typeface="Calibri" pitchFamily="34" charset="0"/>
                <a:ea typeface="ＭＳ Ｐゴシック"/>
              </a:endParaRPr>
            </a:p>
          </p:txBody>
        </p:sp>
      </p:grpSp>
      <p:grpSp>
        <p:nvGrpSpPr>
          <p:cNvPr id="16" name="Group 86"/>
          <p:cNvGrpSpPr>
            <a:grpSpLocks/>
          </p:cNvGrpSpPr>
          <p:nvPr/>
        </p:nvGrpSpPr>
        <p:grpSpPr bwMode="auto">
          <a:xfrm>
            <a:off x="7524328" y="4908674"/>
            <a:ext cx="1512168" cy="1512167"/>
            <a:chOff x="285720" y="1500176"/>
            <a:chExt cx="3314723" cy="1143006"/>
          </a:xfrm>
        </p:grpSpPr>
        <p:sp>
          <p:nvSpPr>
            <p:cNvPr id="146" name="Rectangle 55"/>
            <p:cNvSpPr/>
            <p:nvPr/>
          </p:nvSpPr>
          <p:spPr bwMode="auto">
            <a:xfrm>
              <a:off x="285720" y="1643504"/>
              <a:ext cx="3314723" cy="999678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BBE0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th-TH" kern="0" smtClean="0">
                <a:solidFill>
                  <a:srgbClr val="000000"/>
                </a:solidFill>
                <a:latin typeface="Arial"/>
                <a:ea typeface="ＭＳ Ｐゴシック"/>
                <a:cs typeface="Angsana New" pitchFamily="18" charset="-34"/>
              </a:endParaRPr>
            </a:p>
          </p:txBody>
        </p:sp>
        <p:sp>
          <p:nvSpPr>
            <p:cNvPr id="147" name="Rounded Rectangle 56"/>
            <p:cNvSpPr/>
            <p:nvPr/>
          </p:nvSpPr>
          <p:spPr bwMode="auto">
            <a:xfrm>
              <a:off x="428338" y="1826748"/>
              <a:ext cx="3029482" cy="571503"/>
            </a:xfrm>
            <a:prstGeom prst="roundRect">
              <a:avLst/>
            </a:prstGeom>
            <a:solidFill>
              <a:srgbClr val="DAEDEF"/>
            </a:solidFill>
            <a:ln w="38100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 smtClean="0">
                  <a:solidFill>
                    <a:srgbClr val="000000"/>
                  </a:solidFill>
                  <a:latin typeface="Constantia" pitchFamily="18" charset="0"/>
                  <a:ea typeface="ＭＳ Ｐゴシック"/>
                  <a:cs typeface="Angsana New" pitchFamily="18" charset="-34"/>
                </a:rPr>
                <a:t>Sensor Node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400" kern="0" dirty="0" smtClean="0">
                  <a:solidFill>
                    <a:srgbClr val="000000"/>
                  </a:solidFill>
                  <a:latin typeface="Constantia" pitchFamily="18" charset="0"/>
                  <a:ea typeface="ＭＳ Ｐゴシック"/>
                  <a:cs typeface="Angsana New" pitchFamily="18" charset="-34"/>
                </a:rPr>
                <a:t>(e.g. Live E!, </a:t>
              </a:r>
              <a:r>
                <a:rPr kumimoji="0" lang="en-US" sz="1400" kern="0" dirty="0" err="1" smtClean="0">
                  <a:solidFill>
                    <a:srgbClr val="000000"/>
                  </a:solidFill>
                  <a:latin typeface="Constantia" pitchFamily="18" charset="0"/>
                  <a:ea typeface="ＭＳ Ｐゴシック"/>
                  <a:cs typeface="Angsana New" pitchFamily="18" charset="-34"/>
                </a:rPr>
                <a:t>JapanFlux</a:t>
              </a:r>
              <a:r>
                <a:rPr kumimoji="0" lang="en-US" sz="1400" kern="0" dirty="0" smtClean="0">
                  <a:solidFill>
                    <a:srgbClr val="000000"/>
                  </a:solidFill>
                  <a:latin typeface="Constantia" pitchFamily="18" charset="0"/>
                  <a:ea typeface="ＭＳ Ｐゴシック"/>
                  <a:cs typeface="Angsana New" pitchFamily="18" charset="-34"/>
                </a:rPr>
                <a:t>)</a:t>
              </a:r>
              <a:endParaRPr kumimoji="0" lang="th-TH" sz="1400" kern="0" dirty="0" smtClean="0">
                <a:solidFill>
                  <a:srgbClr val="000000"/>
                </a:solidFill>
                <a:latin typeface="Constantia" pitchFamily="18" charset="0"/>
                <a:ea typeface="ＭＳ Ｐゴシック"/>
                <a:cs typeface="Angsana New" pitchFamily="18" charset="-34"/>
              </a:endParaRPr>
            </a:p>
          </p:txBody>
        </p:sp>
        <p:sp>
          <p:nvSpPr>
            <p:cNvPr id="148" name="Rectangle 57"/>
            <p:cNvSpPr/>
            <p:nvPr/>
          </p:nvSpPr>
          <p:spPr bwMode="auto">
            <a:xfrm>
              <a:off x="1232784" y="1500176"/>
              <a:ext cx="1420596" cy="217716"/>
            </a:xfrm>
            <a:prstGeom prst="rect">
              <a:avLst/>
            </a:prstGeom>
            <a:solidFill>
              <a:srgbClr val="2D2D8A"/>
            </a:solidFill>
            <a:ln w="38100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1200" b="1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" pitchFamily="34" charset="-128"/>
                  <a:ea typeface="Meiryo" pitchFamily="34" charset="-128"/>
                </a:rPr>
                <a:t>Node</a:t>
              </a:r>
              <a:endParaRPr kumimoji="0" lang="th-TH" sz="12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" pitchFamily="34" charset="-128"/>
                <a:ea typeface="Meiryo" pitchFamily="34" charset="-128"/>
              </a:endParaRPr>
            </a:p>
          </p:txBody>
        </p:sp>
      </p:grpSp>
      <p:sp>
        <p:nvSpPr>
          <p:cNvPr id="133" name="Right Arrow 90"/>
          <p:cNvSpPr/>
          <p:nvPr/>
        </p:nvSpPr>
        <p:spPr bwMode="auto">
          <a:xfrm rot="16200000">
            <a:off x="8136681" y="4656359"/>
            <a:ext cx="285750" cy="214312"/>
          </a:xfrm>
          <a:prstGeom prst="rightArrow">
            <a:avLst/>
          </a:prstGeom>
          <a:gradFill rotWithShape="1">
            <a:gsLst>
              <a:gs pos="0">
                <a:srgbClr val="2D2D8A">
                  <a:tint val="50000"/>
                  <a:satMod val="300000"/>
                </a:srgbClr>
              </a:gs>
              <a:gs pos="35000">
                <a:srgbClr val="2D2D8A">
                  <a:tint val="37000"/>
                  <a:satMod val="300000"/>
                </a:srgbClr>
              </a:gs>
              <a:gs pos="100000">
                <a:srgbClr val="2D2D8A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th-TH" kern="0" smtClean="0">
              <a:solidFill>
                <a:srgbClr val="000000"/>
              </a:solidFill>
              <a:latin typeface="Arial"/>
              <a:ea typeface="ＭＳ Ｐゴシック"/>
              <a:cs typeface="Angsana New" pitchFamily="18" charset="-34"/>
            </a:endParaRPr>
          </a:p>
        </p:txBody>
      </p:sp>
      <p:grpSp>
        <p:nvGrpSpPr>
          <p:cNvPr id="17" name="グループ化 198"/>
          <p:cNvGrpSpPr/>
          <p:nvPr/>
        </p:nvGrpSpPr>
        <p:grpSpPr>
          <a:xfrm>
            <a:off x="7524328" y="3396504"/>
            <a:ext cx="1547664" cy="1196440"/>
            <a:chOff x="1691680" y="332656"/>
            <a:chExt cx="2123728" cy="1728191"/>
          </a:xfrm>
        </p:grpSpPr>
        <p:sp>
          <p:nvSpPr>
            <p:cNvPr id="143" name="Rectangle 84"/>
            <p:cNvSpPr/>
            <p:nvPr/>
          </p:nvSpPr>
          <p:spPr bwMode="auto">
            <a:xfrm>
              <a:off x="1691680" y="332656"/>
              <a:ext cx="2123728" cy="1728191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BBE0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th-TH" kern="0" smtClean="0">
                <a:solidFill>
                  <a:srgbClr val="000000"/>
                </a:solidFill>
                <a:latin typeface="Arial"/>
                <a:ea typeface="ＭＳ Ｐゴシック"/>
                <a:cs typeface="Angsana New" pitchFamily="18" charset="-34"/>
              </a:endParaRPr>
            </a:p>
          </p:txBody>
        </p:sp>
        <p:sp>
          <p:nvSpPr>
            <p:cNvPr id="144" name="Rounded Rectangle 67"/>
            <p:cNvSpPr/>
            <p:nvPr/>
          </p:nvSpPr>
          <p:spPr bwMode="auto">
            <a:xfrm>
              <a:off x="1851670" y="563513"/>
              <a:ext cx="1747714" cy="1353319"/>
            </a:xfrm>
            <a:prstGeom prst="roundRect">
              <a:avLst/>
            </a:prstGeom>
            <a:gradFill rotWithShape="1">
              <a:gsLst>
                <a:gs pos="0">
                  <a:srgbClr val="DAEDEF">
                    <a:tint val="50000"/>
                    <a:satMod val="300000"/>
                  </a:srgbClr>
                </a:gs>
                <a:gs pos="35000">
                  <a:srgbClr val="DAEDEF">
                    <a:tint val="37000"/>
                    <a:satMod val="300000"/>
                  </a:srgbClr>
                </a:gs>
                <a:gs pos="100000">
                  <a:srgbClr val="DAEDEF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DAEDEF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kern="0" dirty="0">
                  <a:solidFill>
                    <a:srgbClr val="000000"/>
                  </a:solidFill>
                  <a:latin typeface="Constantia" pitchFamily="18" charset="0"/>
                  <a:ea typeface="ＭＳ Ｐゴシック"/>
                </a:rPr>
                <a:t>52NorthSOS</a:t>
              </a:r>
            </a:p>
          </p:txBody>
        </p:sp>
        <p:pic>
          <p:nvPicPr>
            <p:cNvPr id="145" name="Picture 87" descr="DB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5248" y="1016203"/>
              <a:ext cx="720080" cy="683262"/>
            </a:xfrm>
            <a:prstGeom prst="rect">
              <a:avLst/>
            </a:prstGeom>
          </p:spPr>
        </p:pic>
      </p:grpSp>
      <p:sp>
        <p:nvSpPr>
          <p:cNvPr id="135" name="Rounded Rectangle 81"/>
          <p:cNvSpPr/>
          <p:nvPr/>
        </p:nvSpPr>
        <p:spPr bwMode="auto">
          <a:xfrm>
            <a:off x="4860032" y="4188592"/>
            <a:ext cx="716082" cy="242072"/>
          </a:xfrm>
          <a:prstGeom prst="roundRect">
            <a:avLst/>
          </a:prstGeom>
          <a:gradFill rotWithShape="1">
            <a:gsLst>
              <a:gs pos="0">
                <a:srgbClr val="DAEDEF">
                  <a:tint val="50000"/>
                  <a:satMod val="300000"/>
                </a:srgbClr>
              </a:gs>
              <a:gs pos="35000">
                <a:srgbClr val="DAEDEF">
                  <a:tint val="37000"/>
                  <a:satMod val="300000"/>
                </a:srgbClr>
              </a:gs>
              <a:gs pos="100000">
                <a:srgbClr val="DAEDEF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1200" b="1" kern="0" dirty="0" smtClean="0">
                <a:solidFill>
                  <a:srgbClr val="FF3399"/>
                </a:solidFill>
                <a:effectLst>
                  <a:glow rad="101600">
                    <a:srgbClr val="FFFFFF">
                      <a:lumMod val="95000"/>
                      <a:alpha val="40000"/>
                    </a:srgbClr>
                  </a:glow>
                </a:effectLst>
                <a:latin typeface="Arial"/>
                <a:ea typeface="ＭＳ Ｐゴシック"/>
              </a:rPr>
              <a:t>rpy2</a:t>
            </a:r>
            <a:endParaRPr kumimoji="0" lang="th-TH" sz="1200" b="1" kern="0" dirty="0">
              <a:solidFill>
                <a:srgbClr val="FF3399"/>
              </a:solidFill>
              <a:effectLst>
                <a:glow rad="101600">
                  <a:srgbClr val="FFFFFF">
                    <a:lumMod val="95000"/>
                    <a:alpha val="40000"/>
                  </a:srgbClr>
                </a:glow>
              </a:effectLst>
              <a:latin typeface="Arial"/>
              <a:ea typeface="ＭＳ Ｐゴシック"/>
            </a:endParaRPr>
          </a:p>
        </p:txBody>
      </p:sp>
      <p:sp>
        <p:nvSpPr>
          <p:cNvPr id="136" name="片側の 2 つの角を切り取った四角形 135"/>
          <p:cNvSpPr/>
          <p:nvPr/>
        </p:nvSpPr>
        <p:spPr>
          <a:xfrm>
            <a:off x="7668344" y="2964456"/>
            <a:ext cx="1224136" cy="288032"/>
          </a:xfrm>
          <a:prstGeom prst="snip2SameRect">
            <a:avLst/>
          </a:prstGeom>
          <a:solidFill>
            <a:srgbClr val="FFFF00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b="1" kern="0" dirty="0" smtClean="0">
                <a:solidFill>
                  <a:srgbClr val="000000"/>
                </a:solidFill>
                <a:latin typeface="Calibri" pitchFamily="34" charset="0"/>
                <a:ea typeface="ＭＳ Ｐゴシック"/>
              </a:rPr>
              <a:t>SOS</a:t>
            </a:r>
            <a:endParaRPr kumimoji="0" lang="ja-JP" altLang="en-US" b="1" kern="0" dirty="0" smtClean="0">
              <a:solidFill>
                <a:srgbClr val="000000"/>
              </a:solidFill>
              <a:latin typeface="Calibri" pitchFamily="34" charset="0"/>
              <a:ea typeface="ＭＳ Ｐゴシック"/>
            </a:endParaRPr>
          </a:p>
        </p:txBody>
      </p:sp>
      <p:pic>
        <p:nvPicPr>
          <p:cNvPr id="216" name="Picture 10" descr="MCj04348450000[1]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97582" y="774791"/>
            <a:ext cx="12954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7" name="AutoShape 25"/>
          <p:cNvSpPr>
            <a:spLocks noChangeArrowheads="1"/>
          </p:cNvSpPr>
          <p:nvPr/>
        </p:nvSpPr>
        <p:spPr bwMode="auto">
          <a:xfrm>
            <a:off x="7530970" y="1422491"/>
            <a:ext cx="1295400" cy="792162"/>
          </a:xfrm>
          <a:prstGeom prst="can">
            <a:avLst>
              <a:gd name="adj" fmla="val 45894"/>
            </a:avLst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auto">
              <a:spcAft>
                <a:spcPts val="0"/>
              </a:spcAft>
              <a:defRPr/>
            </a:pPr>
            <a:endParaRPr kumimoji="0" lang="ja-JP" altLang="en-US" kern="0" smtClean="0">
              <a:solidFill>
                <a:sysClr val="windowText" lastClr="000000"/>
              </a:solidFill>
              <a:latin typeface="Verdana" pitchFamily="34" charset="0"/>
              <a:ea typeface="ＭＳ Ｐゴシック" pitchFamily="50" charset="-128"/>
            </a:endParaRPr>
          </a:p>
        </p:txBody>
      </p:sp>
      <p:sp>
        <p:nvSpPr>
          <p:cNvPr id="218" name="Text Box 26"/>
          <p:cNvSpPr txBox="1">
            <a:spLocks noChangeArrowheads="1"/>
          </p:cNvSpPr>
          <p:nvPr/>
        </p:nvSpPr>
        <p:spPr bwMode="auto">
          <a:xfrm>
            <a:off x="7602407" y="1782853"/>
            <a:ext cx="1295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kern="0" dirty="0" smtClean="0">
                <a:solidFill>
                  <a:sysClr val="windowText" lastClr="000000"/>
                </a:solidFill>
                <a:latin typeface="Verdana" pitchFamily="34" charset="0"/>
                <a:ea typeface="ＭＳ Ｐゴシック" pitchFamily="50" charset="-128"/>
              </a:rPr>
              <a:t>Storage</a:t>
            </a:r>
            <a:endParaRPr kumimoji="0" lang="ja-JP" altLang="en-US" kern="0" dirty="0" smtClean="0">
              <a:solidFill>
                <a:sysClr val="windowText" lastClr="000000"/>
              </a:solidFill>
              <a:latin typeface="Verdana" pitchFamily="34" charset="0"/>
              <a:ea typeface="ＭＳ Ｐゴシック" pitchFamily="50" charset="-128"/>
            </a:endParaRPr>
          </a:p>
        </p:txBody>
      </p:sp>
      <p:sp>
        <p:nvSpPr>
          <p:cNvPr id="219" name="テキスト ボックス 218"/>
          <p:cNvSpPr txBox="1"/>
          <p:nvPr/>
        </p:nvSpPr>
        <p:spPr>
          <a:xfrm>
            <a:off x="7472493" y="2214653"/>
            <a:ext cx="1329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b="1" dirty="0" smtClean="0">
                <a:solidFill>
                  <a:srgbClr val="000000"/>
                </a:solidFill>
                <a:latin typeface="Verdana" pitchFamily="34" charset="0"/>
                <a:ea typeface="ＭＳ Ｐゴシック" pitchFamily="50" charset="-128"/>
              </a:rPr>
              <a:t>Other site</a:t>
            </a:r>
            <a:endParaRPr lang="ja-JP" altLang="en-US" sz="1600" b="1" dirty="0">
              <a:solidFill>
                <a:srgbClr val="000000"/>
              </a:solidFill>
              <a:latin typeface="Verdana" pitchFamily="34" charset="0"/>
              <a:ea typeface="ＭＳ Ｐゴシック" pitchFamily="50" charset="-128"/>
            </a:endParaRPr>
          </a:p>
        </p:txBody>
      </p:sp>
      <p:sp>
        <p:nvSpPr>
          <p:cNvPr id="221" name="片側の 2 つの角を切り取った四角形 220"/>
          <p:cNvSpPr/>
          <p:nvPr/>
        </p:nvSpPr>
        <p:spPr>
          <a:xfrm>
            <a:off x="6430829" y="1286055"/>
            <a:ext cx="748336" cy="272872"/>
          </a:xfrm>
          <a:prstGeom prst="snip2SameRect">
            <a:avLst/>
          </a:prstGeom>
          <a:solidFill>
            <a:srgbClr val="FFFF00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b="1" kern="0" dirty="0" smtClean="0">
                <a:solidFill>
                  <a:srgbClr val="000000"/>
                </a:solidFill>
                <a:latin typeface="Calibri" pitchFamily="34" charset="0"/>
                <a:ea typeface="ＭＳ Ｐゴシック"/>
              </a:rPr>
              <a:t>WMS</a:t>
            </a:r>
            <a:endParaRPr kumimoji="0" lang="ja-JP" altLang="en-US" b="1" kern="0" dirty="0" smtClean="0">
              <a:solidFill>
                <a:srgbClr val="000000"/>
              </a:solidFill>
              <a:latin typeface="Calibri" pitchFamily="34" charset="0"/>
              <a:ea typeface="ＭＳ Ｐゴシック"/>
            </a:endParaRPr>
          </a:p>
        </p:txBody>
      </p:sp>
      <p:sp>
        <p:nvSpPr>
          <p:cNvPr id="222" name="片側の 2 つの角を切り取った四角形 221"/>
          <p:cNvSpPr/>
          <p:nvPr/>
        </p:nvSpPr>
        <p:spPr>
          <a:xfrm>
            <a:off x="6430827" y="1620291"/>
            <a:ext cx="748336" cy="272872"/>
          </a:xfrm>
          <a:prstGeom prst="snip2SameRect">
            <a:avLst/>
          </a:prstGeom>
          <a:solidFill>
            <a:srgbClr val="FFFF00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b="1" kern="0" dirty="0" smtClean="0">
                <a:solidFill>
                  <a:srgbClr val="000000"/>
                </a:solidFill>
                <a:latin typeface="Calibri" pitchFamily="34" charset="0"/>
                <a:ea typeface="ＭＳ Ｐゴシック"/>
              </a:rPr>
              <a:t>WFS</a:t>
            </a:r>
            <a:endParaRPr kumimoji="0" lang="ja-JP" altLang="en-US" b="1" kern="0" dirty="0" smtClean="0">
              <a:solidFill>
                <a:srgbClr val="000000"/>
              </a:solidFill>
              <a:latin typeface="Calibri" pitchFamily="34" charset="0"/>
              <a:ea typeface="ＭＳ Ｐゴシック"/>
            </a:endParaRPr>
          </a:p>
        </p:txBody>
      </p:sp>
      <p:sp>
        <p:nvSpPr>
          <p:cNvPr id="223" name="片側の 2 つの角を切り取った四角形 222"/>
          <p:cNvSpPr/>
          <p:nvPr/>
        </p:nvSpPr>
        <p:spPr>
          <a:xfrm>
            <a:off x="6430829" y="1941781"/>
            <a:ext cx="748336" cy="272872"/>
          </a:xfrm>
          <a:prstGeom prst="snip2SameRect">
            <a:avLst/>
          </a:prstGeom>
          <a:solidFill>
            <a:srgbClr val="FFFF00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b="1" kern="0" dirty="0" smtClean="0">
                <a:solidFill>
                  <a:srgbClr val="000000"/>
                </a:solidFill>
                <a:latin typeface="Calibri" pitchFamily="34" charset="0"/>
                <a:ea typeface="ＭＳ Ｐゴシック"/>
              </a:rPr>
              <a:t>WCS</a:t>
            </a:r>
            <a:endParaRPr kumimoji="0" lang="ja-JP" altLang="en-US" b="1" kern="0" dirty="0" smtClean="0">
              <a:solidFill>
                <a:srgbClr val="000000"/>
              </a:solidFill>
              <a:latin typeface="Calibri" pitchFamily="34" charset="0"/>
              <a:ea typeface="ＭＳ Ｐゴシック"/>
            </a:endParaRPr>
          </a:p>
        </p:txBody>
      </p:sp>
      <p:sp>
        <p:nvSpPr>
          <p:cNvPr id="224" name="片側の 2 つの角を切り取った四角形 223"/>
          <p:cNvSpPr/>
          <p:nvPr/>
        </p:nvSpPr>
        <p:spPr>
          <a:xfrm>
            <a:off x="6430827" y="951455"/>
            <a:ext cx="748336" cy="272872"/>
          </a:xfrm>
          <a:prstGeom prst="snip2SameRect">
            <a:avLst/>
          </a:prstGeom>
          <a:solidFill>
            <a:srgbClr val="FFFF00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b="1" kern="0" dirty="0" smtClean="0">
                <a:solidFill>
                  <a:srgbClr val="000000"/>
                </a:solidFill>
                <a:latin typeface="Calibri" pitchFamily="34" charset="0"/>
                <a:ea typeface="ＭＳ Ｐゴシック"/>
              </a:rPr>
              <a:t>CSW</a:t>
            </a:r>
            <a:endParaRPr kumimoji="0" lang="ja-JP" altLang="en-US" b="1" kern="0" dirty="0" smtClean="0">
              <a:solidFill>
                <a:srgbClr val="000000"/>
              </a:solidFill>
              <a:latin typeface="Calibri" pitchFamily="34" charset="0"/>
              <a:ea typeface="ＭＳ Ｐゴシック"/>
            </a:endParaRPr>
          </a:p>
        </p:txBody>
      </p:sp>
      <p:cxnSp>
        <p:nvCxnSpPr>
          <p:cNvPr id="229" name="曲線コネクタ 228"/>
          <p:cNvCxnSpPr>
            <a:endCxn id="167" idx="3"/>
          </p:cNvCxnSpPr>
          <p:nvPr/>
        </p:nvCxnSpPr>
        <p:spPr bwMode="auto">
          <a:xfrm rot="5400000">
            <a:off x="1985043" y="695484"/>
            <a:ext cx="1434463" cy="313380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0" name="曲線コネクタ 229"/>
          <p:cNvCxnSpPr>
            <a:endCxn id="224" idx="2"/>
          </p:cNvCxnSpPr>
          <p:nvPr/>
        </p:nvCxnSpPr>
        <p:spPr bwMode="auto">
          <a:xfrm rot="5400000" flipH="1" flipV="1">
            <a:off x="5147495" y="261821"/>
            <a:ext cx="457262" cy="2109401"/>
          </a:xfrm>
          <a:prstGeom prst="curvedConnector4">
            <a:avLst>
              <a:gd name="adj1" fmla="val -49993"/>
              <a:gd name="adj2" fmla="val 6106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4" name="曲線コネクタ 233"/>
          <p:cNvCxnSpPr>
            <a:endCxn id="164" idx="3"/>
          </p:cNvCxnSpPr>
          <p:nvPr/>
        </p:nvCxnSpPr>
        <p:spPr bwMode="auto">
          <a:xfrm rot="5400000">
            <a:off x="3201946" y="1897227"/>
            <a:ext cx="1419303" cy="715154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7" name="曲線コネクタ 236"/>
          <p:cNvCxnSpPr>
            <a:endCxn id="222" idx="2"/>
          </p:cNvCxnSpPr>
          <p:nvPr/>
        </p:nvCxnSpPr>
        <p:spPr bwMode="auto">
          <a:xfrm rot="16200000" flipH="1">
            <a:off x="5270339" y="596239"/>
            <a:ext cx="211574" cy="2109401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0" name="曲線コネクタ 236"/>
          <p:cNvCxnSpPr>
            <a:endCxn id="136" idx="3"/>
          </p:cNvCxnSpPr>
          <p:nvPr/>
        </p:nvCxnSpPr>
        <p:spPr bwMode="auto">
          <a:xfrm rot="16200000" flipH="1">
            <a:off x="5591268" y="275311"/>
            <a:ext cx="1419303" cy="3958986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3" name="曲線コネクタ 236"/>
          <p:cNvCxnSpPr>
            <a:endCxn id="150" idx="3"/>
          </p:cNvCxnSpPr>
          <p:nvPr/>
        </p:nvCxnSpPr>
        <p:spPr bwMode="auto">
          <a:xfrm rot="16200000" flipH="1">
            <a:off x="4547152" y="1319427"/>
            <a:ext cx="1419303" cy="1870754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253" name="図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323795"/>
            <a:ext cx="776287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4" name="片側の 2 つの角を切り取った四角形 253"/>
          <p:cNvSpPr/>
          <p:nvPr/>
        </p:nvSpPr>
        <p:spPr>
          <a:xfrm>
            <a:off x="485151" y="1026473"/>
            <a:ext cx="748336" cy="272872"/>
          </a:xfrm>
          <a:prstGeom prst="snip2SameRect">
            <a:avLst/>
          </a:prstGeom>
          <a:solidFill>
            <a:srgbClr val="FFFF00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b="1" kern="0" dirty="0" smtClean="0">
                <a:solidFill>
                  <a:srgbClr val="000000"/>
                </a:solidFill>
                <a:latin typeface="Calibri" pitchFamily="34" charset="0"/>
                <a:ea typeface="ＭＳ Ｐゴシック"/>
              </a:rPr>
              <a:t>WPS</a:t>
            </a:r>
            <a:endParaRPr kumimoji="0" lang="ja-JP" altLang="en-US" b="1" kern="0" dirty="0" smtClean="0">
              <a:solidFill>
                <a:srgbClr val="000000"/>
              </a:solidFill>
              <a:latin typeface="Calibri" pitchFamily="34" charset="0"/>
              <a:ea typeface="ＭＳ Ｐゴシック"/>
            </a:endParaRPr>
          </a:p>
        </p:txBody>
      </p:sp>
      <p:cxnSp>
        <p:nvCxnSpPr>
          <p:cNvPr id="255" name="曲線コネクタ 236"/>
          <p:cNvCxnSpPr>
            <a:endCxn id="254" idx="3"/>
          </p:cNvCxnSpPr>
          <p:nvPr/>
        </p:nvCxnSpPr>
        <p:spPr bwMode="auto">
          <a:xfrm rot="5400000" flipH="1">
            <a:off x="2278781" y="-392988"/>
            <a:ext cx="623184" cy="3462107"/>
          </a:xfrm>
          <a:prstGeom prst="curvedConnector5">
            <a:avLst>
              <a:gd name="adj1" fmla="val -36683"/>
              <a:gd name="adj2" fmla="val 51335"/>
              <a:gd name="adj3" fmla="val 13668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8" name="テキスト ボックス 257"/>
          <p:cNvSpPr txBox="1"/>
          <p:nvPr/>
        </p:nvSpPr>
        <p:spPr>
          <a:xfrm>
            <a:off x="66502" y="2084793"/>
            <a:ext cx="1329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b="1" dirty="0" smtClean="0">
                <a:solidFill>
                  <a:srgbClr val="000000"/>
                </a:solidFill>
                <a:latin typeface="Verdana" pitchFamily="34" charset="0"/>
                <a:ea typeface="ＭＳ Ｐゴシック" pitchFamily="50" charset="-128"/>
              </a:rPr>
              <a:t>Other site</a:t>
            </a:r>
            <a:endParaRPr lang="ja-JP" altLang="en-US" sz="1600" b="1" dirty="0">
              <a:solidFill>
                <a:srgbClr val="000000"/>
              </a:solidFill>
              <a:latin typeface="Verdana" pitchFamily="34" charset="0"/>
              <a:ea typeface="ＭＳ Ｐゴシック" pitchFamily="50" charset="-128"/>
            </a:endParaRPr>
          </a:p>
        </p:txBody>
      </p:sp>
      <p:sp>
        <p:nvSpPr>
          <p:cNvPr id="266" name="雲形吹き出し 265"/>
          <p:cNvSpPr/>
          <p:nvPr/>
        </p:nvSpPr>
        <p:spPr bwMode="auto">
          <a:xfrm>
            <a:off x="3606272" y="1194841"/>
            <a:ext cx="1439200" cy="746940"/>
          </a:xfrm>
          <a:prstGeom prst="cloudCallout">
            <a:avLst>
              <a:gd name="adj1" fmla="val -17202"/>
              <a:gd name="adj2" fmla="val 39765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ja-JP" altLang="en-US" sz="1600">
              <a:solidFill>
                <a:srgbClr val="000000"/>
              </a:solidFill>
              <a:latin typeface="Verdana" charset="0"/>
            </a:endParaRPr>
          </a:p>
        </p:txBody>
      </p:sp>
      <p:pic>
        <p:nvPicPr>
          <p:cNvPr id="267" name="Picture 115" descr="ユーザ１"/>
          <p:cNvPicPr>
            <a:picLocks noChangeAspect="1" noChangeArrowheads="1"/>
          </p:cNvPicPr>
          <p:nvPr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>
            <a:off x="2611481" y="793602"/>
            <a:ext cx="933194" cy="511023"/>
          </a:xfrm>
          <a:prstGeom prst="rect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0"/>
          </a:gradFill>
          <a:ln w="9525">
            <a:noFill/>
            <a:miter lim="800000"/>
            <a:headEnd/>
            <a:tailEnd/>
          </a:ln>
        </p:spPr>
      </p:pic>
      <p:cxnSp>
        <p:nvCxnSpPr>
          <p:cNvPr id="269" name="曲線コネクタ 268"/>
          <p:cNvCxnSpPr>
            <a:stCxn id="267" idx="2"/>
            <a:endCxn id="266" idx="0"/>
          </p:cNvCxnSpPr>
          <p:nvPr/>
        </p:nvCxnSpPr>
        <p:spPr bwMode="auto">
          <a:xfrm rot="16200000" flipH="1">
            <a:off x="3212564" y="1170139"/>
            <a:ext cx="263686" cy="532658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0" name="直線コネクタ 129"/>
          <p:cNvCxnSpPr/>
          <p:nvPr/>
        </p:nvCxnSpPr>
        <p:spPr bwMode="auto">
          <a:xfrm rot="16200000" flipH="1">
            <a:off x="2697966" y="4754879"/>
            <a:ext cx="4206240" cy="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直線コネクタ 130"/>
          <p:cNvCxnSpPr/>
          <p:nvPr/>
        </p:nvCxnSpPr>
        <p:spPr bwMode="auto">
          <a:xfrm rot="16200000" flipH="1">
            <a:off x="5421208" y="4764656"/>
            <a:ext cx="4206240" cy="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87928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ja-JP" altLang="en-US" dirty="0" smtClean="0">
                <a:latin typeface="+mj-lt"/>
              </a:rPr>
              <a:t>G</a:t>
            </a:r>
            <a:r>
              <a:rPr lang="en-US" altLang="ja-JP" dirty="0" smtClean="0">
                <a:latin typeface="+mj-lt"/>
              </a:rPr>
              <a:t>EO Grid Service Examples</a:t>
            </a:r>
            <a:endParaRPr lang="ja-JP" altLang="en-US" dirty="0">
              <a:latin typeface="+mj-lt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33400" y="1447086"/>
            <a:ext cx="8610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indent="-268288">
              <a:buFont typeface="Arial"/>
              <a:buChar char="•"/>
            </a:pPr>
            <a:r>
              <a:rPr kumimoji="1" lang="en-US" altLang="ja-JP" dirty="0" smtClean="0"/>
              <a:t>Satellite data archive</a:t>
            </a:r>
            <a:r>
              <a:rPr lang="en-US" altLang="ja-JP" dirty="0" smtClean="0"/>
              <a:t> and</a:t>
            </a:r>
            <a:r>
              <a:rPr kumimoji="1" lang="en-US" altLang="ja-JP" dirty="0" smtClean="0"/>
              <a:t> processing</a:t>
            </a:r>
          </a:p>
          <a:p>
            <a:pPr marL="725488" lvl="1" indent="-268288">
              <a:buFont typeface="Arial"/>
              <a:buChar char="•"/>
            </a:pPr>
            <a:r>
              <a:rPr lang="en-US" altLang="ja-JP" sz="1800" dirty="0" smtClean="0"/>
              <a:t>ASTER, PALSAR, MODIS, etc.</a:t>
            </a:r>
            <a:endParaRPr lang="en-US" altLang="ja-JP" dirty="0" smtClean="0"/>
          </a:p>
          <a:p>
            <a:pPr marL="268288" indent="-268288">
              <a:spcBef>
                <a:spcPts val="1200"/>
              </a:spcBef>
              <a:buFont typeface="Arial"/>
              <a:buChar char="•"/>
            </a:pPr>
            <a:r>
              <a:rPr kumimoji="1" lang="en-US" altLang="ja-JP" dirty="0" smtClean="0"/>
              <a:t>Satellite data application</a:t>
            </a:r>
          </a:p>
          <a:p>
            <a:pPr marL="725488" lvl="1" indent="-268288">
              <a:buFont typeface="Arial"/>
              <a:buChar char="•"/>
            </a:pPr>
            <a:r>
              <a:rPr lang="en-US" altLang="ja-JP" sz="1800" dirty="0" smtClean="0"/>
              <a:t>Application of Satellite-Field data Integrator (SFI) for aerosol monitoring Description </a:t>
            </a:r>
            <a:r>
              <a:rPr lang="en-US" altLang="ja-JP" sz="1800" dirty="0" smtClean="0">
                <a:hlinkClick r:id="rId2"/>
              </a:rPr>
              <a:t>http://fon.geogrid.org/aerosol/</a:t>
            </a:r>
            <a:endParaRPr lang="en-US" altLang="ja-JP" sz="1800" dirty="0" smtClean="0"/>
          </a:p>
          <a:p>
            <a:pPr marL="725488" lvl="1" indent="-268288">
              <a:buFont typeface="Arial"/>
              <a:buChar char="•"/>
            </a:pPr>
            <a:r>
              <a:rPr lang="en-US" altLang="ja-JP" sz="1800" dirty="0" smtClean="0"/>
              <a:t>SDCP (Science Degree Confluence Project) –Community validation tool for global land-cover &amp; digital elevation models </a:t>
            </a:r>
            <a:r>
              <a:rPr lang="en-US" altLang="ja-JP" sz="1800" dirty="0" smtClean="0">
                <a:hlinkClick r:id="rId3"/>
              </a:rPr>
              <a:t>http://eco.geogrid.org/sdcp/</a:t>
            </a:r>
            <a:endParaRPr lang="en-US" altLang="ja-JP" dirty="0" smtClean="0"/>
          </a:p>
          <a:p>
            <a:pPr marL="268288" indent="-268288">
              <a:spcBef>
                <a:spcPts val="1200"/>
              </a:spcBef>
              <a:buFont typeface="Arial"/>
              <a:buChar char="•"/>
            </a:pPr>
            <a:r>
              <a:rPr lang="en-US" altLang="ja-JP" dirty="0" smtClean="0"/>
              <a:t>Hazard information</a:t>
            </a:r>
          </a:p>
          <a:p>
            <a:pPr marL="725488" lvl="1" indent="-268288">
              <a:buFont typeface="Arial"/>
              <a:buChar char="•"/>
            </a:pPr>
            <a:r>
              <a:rPr lang="en-US" altLang="ja-JP" sz="1800" dirty="0" err="1" smtClean="0"/>
              <a:t>QuiQuake</a:t>
            </a:r>
            <a:r>
              <a:rPr lang="en-US" altLang="ja-JP" sz="1800" dirty="0" smtClean="0"/>
              <a:t> (Quick Estimation System for Earthquake Maps Triggered by Observation Records) </a:t>
            </a:r>
            <a:r>
              <a:rPr lang="en-US" altLang="ja-JP" sz="1800" dirty="0" smtClean="0">
                <a:hlinkClick r:id="rId4"/>
              </a:rPr>
              <a:t>http://qq.ghz.geogrid.org/QuakeMap/index.en.html</a:t>
            </a:r>
            <a:endParaRPr lang="en-US" altLang="ja-JP" sz="1800" dirty="0" smtClean="0"/>
          </a:p>
          <a:p>
            <a:pPr marL="725488" lvl="1" indent="-268288">
              <a:buFont typeface="Arial"/>
              <a:buChar char="•"/>
            </a:pPr>
            <a:r>
              <a:rPr lang="en-US" altLang="ja-JP" sz="1800" dirty="0" smtClean="0"/>
              <a:t>Volcanic Gravity Flow Simulations on Volcanic Area </a:t>
            </a:r>
            <a:r>
              <a:rPr lang="en-US" altLang="ja-JP" sz="1800" dirty="0" smtClean="0">
                <a:hlinkClick r:id="rId5"/>
              </a:rPr>
              <a:t>http://volcano.geogrid.org/applications/EnergyCone/</a:t>
            </a:r>
            <a:endParaRPr kumimoji="1" lang="en-US" altLang="ja-JP" dirty="0" smtClean="0"/>
          </a:p>
          <a:p>
            <a:pPr marL="268288" indent="-268288">
              <a:spcBef>
                <a:spcPts val="1200"/>
              </a:spcBef>
              <a:buFont typeface="Arial"/>
              <a:buChar char="•"/>
            </a:pPr>
            <a:r>
              <a:rPr lang="en-US" altLang="ja-JP" dirty="0" err="1" smtClean="0"/>
              <a:t>Geoscience</a:t>
            </a:r>
            <a:r>
              <a:rPr lang="en-US" altLang="ja-JP" dirty="0" smtClean="0"/>
              <a:t> data</a:t>
            </a:r>
            <a:endParaRPr lang="en-US" altLang="ja-JP" sz="1800" dirty="0" smtClean="0"/>
          </a:p>
          <a:p>
            <a:pPr marL="725488" lvl="1" indent="-268288">
              <a:spcBef>
                <a:spcPts val="0"/>
              </a:spcBef>
              <a:buFont typeface="Arial"/>
              <a:buChar char="•"/>
            </a:pPr>
            <a:r>
              <a:rPr lang="en-US" altLang="ja-JP" sz="1800" dirty="0" smtClean="0"/>
              <a:t>Geological maps, Active fault data, etc.</a:t>
            </a:r>
          </a:p>
        </p:txBody>
      </p:sp>
    </p:spTree>
    <p:extLst>
      <p:ext uri="{BB962C8B-B14F-4D97-AF65-F5344CB8AC3E}">
        <p14:creationId xmlns:p14="http://schemas.microsoft.com/office/powerpoint/2010/main" val="69262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519113"/>
          </a:xfrm>
        </p:spPr>
        <p:txBody>
          <a:bodyPr/>
          <a:lstStyle/>
          <a:p>
            <a:r>
              <a:rPr kumimoji="1" lang="en-US" altLang="ja-JP" dirty="0" smtClean="0"/>
              <a:t>GEO Grid Applications (examples)</a:t>
            </a:r>
            <a:endParaRPr kumimoji="1" lang="ja-JP" altLang="en-US" dirty="0"/>
          </a:p>
        </p:txBody>
      </p:sp>
      <p:pic>
        <p:nvPicPr>
          <p:cNvPr id="3" name="図 6" descr="suruga_ge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080" y="3861048"/>
            <a:ext cx="3024336" cy="2433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図 3" descr="GE-AS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92080" y="980728"/>
            <a:ext cx="3024336" cy="2292403"/>
          </a:xfrm>
          <a:prstGeom prst="rect">
            <a:avLst/>
          </a:prstGeom>
        </p:spPr>
      </p:pic>
      <p:grpSp>
        <p:nvGrpSpPr>
          <p:cNvPr id="5" name="グループ化 4"/>
          <p:cNvGrpSpPr/>
          <p:nvPr/>
        </p:nvGrpSpPr>
        <p:grpSpPr>
          <a:xfrm>
            <a:off x="683568" y="3933056"/>
            <a:ext cx="3024336" cy="2232248"/>
            <a:chOff x="3275856" y="3803640"/>
            <a:chExt cx="2592288" cy="2649696"/>
          </a:xfrm>
        </p:grpSpPr>
        <p:pic>
          <p:nvPicPr>
            <p:cNvPr id="6" name="Picture 6" descr="s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275856" y="3803640"/>
              <a:ext cx="2592288" cy="2649696"/>
            </a:xfrm>
            <a:prstGeom prst="rect">
              <a:avLst/>
            </a:prstGeom>
            <a:noFill/>
          </p:spPr>
        </p:pic>
        <p:sp>
          <p:nvSpPr>
            <p:cNvPr id="7" name="Line 34"/>
            <p:cNvSpPr>
              <a:spLocks noChangeShapeType="1"/>
            </p:cNvSpPr>
            <p:nvPr/>
          </p:nvSpPr>
          <p:spPr bwMode="auto">
            <a:xfrm flipV="1">
              <a:off x="4934761" y="4929499"/>
              <a:ext cx="369841" cy="938865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triangle" w="med" len="med"/>
              <a:tailEnd w="lg" len="med"/>
            </a:ln>
            <a:effectLst/>
          </p:spPr>
          <p:txBody>
            <a:bodyPr/>
            <a:lstStyle/>
            <a:p>
              <a:endParaRPr lang="en-GB">
                <a:solidFill>
                  <a:srgbClr val="000000"/>
                </a:solidFill>
              </a:endParaRPr>
            </a:p>
          </p:txBody>
        </p:sp>
      </p:grpSp>
      <p:sp>
        <p:nvSpPr>
          <p:cNvPr id="8" name="テキスト ボックス 7"/>
          <p:cNvSpPr txBox="1"/>
          <p:nvPr/>
        </p:nvSpPr>
        <p:spPr>
          <a:xfrm>
            <a:off x="5580112" y="3429000"/>
            <a:ext cx="215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>
                <a:solidFill>
                  <a:srgbClr val="000000"/>
                </a:solidFill>
              </a:rPr>
              <a:t>WMS Viewer on GEE</a:t>
            </a:r>
            <a:endParaRPr lang="ja-JP" altLang="en-US" b="1" dirty="0">
              <a:solidFill>
                <a:srgbClr val="00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83568" y="6330806"/>
            <a:ext cx="2901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 smtClean="0">
                <a:solidFill>
                  <a:srgbClr val="000000"/>
                </a:solidFill>
              </a:rPr>
              <a:t>Monitoring of diastrophism</a:t>
            </a:r>
            <a:endParaRPr lang="ja-JP" altLang="en-US" sz="1600" b="1" dirty="0">
              <a:solidFill>
                <a:srgbClr val="000000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4520618" y="6330806"/>
            <a:ext cx="46233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600" b="1" dirty="0" smtClean="0">
                <a:solidFill>
                  <a:srgbClr val="000000"/>
                </a:solidFill>
              </a:rPr>
              <a:t>Quick Estimation System for Earthquake Map</a:t>
            </a:r>
            <a:endParaRPr lang="ja-JP" altLang="en-US" sz="1600" b="1" dirty="0">
              <a:solidFill>
                <a:srgbClr val="000000"/>
              </a:solidFill>
            </a:endParaRPr>
          </a:p>
        </p:txBody>
      </p:sp>
      <p:pic>
        <p:nvPicPr>
          <p:cNvPr id="11" name="図 10" descr="gleon.t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6064" y="1124744"/>
            <a:ext cx="3059832" cy="2257929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708934" y="3347700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>
                <a:solidFill>
                  <a:srgbClr val="000000"/>
                </a:solidFill>
              </a:rPr>
              <a:t>Satellite-Field Integrator</a:t>
            </a:r>
            <a:endParaRPr lang="ja-JP" alt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98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図 2" descr="temp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81200"/>
            <a:ext cx="39624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9" name="TextBox 3"/>
          <p:cNvSpPr txBox="1">
            <a:spLocks noChangeArrowheads="1"/>
          </p:cNvSpPr>
          <p:nvPr/>
        </p:nvSpPr>
        <p:spPr bwMode="auto">
          <a:xfrm>
            <a:off x="357158" y="571480"/>
            <a:ext cx="842968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3600" dirty="0">
                <a:solidFill>
                  <a:srgbClr val="000000"/>
                </a:solidFill>
                <a:latin typeface="Arial"/>
                <a:ea typeface="ＭＳ Ｐゴシック"/>
              </a:rPr>
              <a:t>Synergy between Satellite imagery and in-situ data</a:t>
            </a:r>
            <a:endParaRPr lang="ja-JP" altLang="en-US" sz="3600" dirty="0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pic>
        <p:nvPicPr>
          <p:cNvPr id="14340" name="図 4" descr="rotorua_400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6200" y="1981200"/>
            <a:ext cx="52832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1" name="TextBox 4"/>
          <p:cNvSpPr txBox="1">
            <a:spLocks noChangeArrowheads="1"/>
          </p:cNvSpPr>
          <p:nvPr/>
        </p:nvSpPr>
        <p:spPr bwMode="auto">
          <a:xfrm>
            <a:off x="533400" y="6019800"/>
            <a:ext cx="331311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>
                <a:solidFill>
                  <a:srgbClr val="000000"/>
                </a:solidFill>
                <a:latin typeface="Arial"/>
                <a:ea typeface="ＭＳ Ｐゴシック"/>
              </a:rPr>
              <a:t>ASTER temperature map</a:t>
            </a:r>
            <a:endParaRPr lang="ja-JP" altLang="en-US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14342" name="TextBox 5"/>
          <p:cNvSpPr txBox="1">
            <a:spLocks noChangeArrowheads="1"/>
          </p:cNvSpPr>
          <p:nvPr/>
        </p:nvSpPr>
        <p:spPr bwMode="auto">
          <a:xfrm>
            <a:off x="4495800" y="6019800"/>
            <a:ext cx="43719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>
                <a:solidFill>
                  <a:srgbClr val="000000"/>
                </a:solidFill>
                <a:latin typeface="Arial"/>
                <a:ea typeface="ＭＳ Ｐゴシック"/>
              </a:rPr>
              <a:t>In-situ temperature measurements</a:t>
            </a:r>
            <a:endParaRPr lang="ja-JP" altLang="en-US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94519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6"/>
          <p:cNvGrpSpPr>
            <a:grpSpLocks/>
          </p:cNvGrpSpPr>
          <p:nvPr/>
        </p:nvGrpSpPr>
        <p:grpSpPr bwMode="auto">
          <a:xfrm>
            <a:off x="463550" y="928688"/>
            <a:ext cx="8355013" cy="5197475"/>
            <a:chOff x="177800" y="146050"/>
            <a:chExt cx="8846110" cy="6628385"/>
          </a:xfrm>
        </p:grpSpPr>
        <p:sp>
          <p:nvSpPr>
            <p:cNvPr id="15369" name="右矢印 38"/>
            <p:cNvSpPr>
              <a:spLocks noChangeArrowheads="1"/>
            </p:cNvSpPr>
            <p:nvPr/>
          </p:nvSpPr>
          <p:spPr bwMode="auto">
            <a:xfrm>
              <a:off x="1295400" y="5486400"/>
              <a:ext cx="3276600" cy="533400"/>
            </a:xfrm>
            <a:prstGeom prst="rightArrow">
              <a:avLst>
                <a:gd name="adj1" fmla="val 50000"/>
                <a:gd name="adj2" fmla="val 49996"/>
              </a:avLst>
            </a:prstGeom>
            <a:solidFill>
              <a:schemeClr val="accent1">
                <a:alpha val="43921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ja-JP" altLang="en-US">
                <a:solidFill>
                  <a:srgbClr val="000000"/>
                </a:solidFill>
                <a:latin typeface="Calibri" pitchFamily="34" charset="0"/>
                <a:ea typeface="ＭＳ Ｐゴシック"/>
              </a:endParaRPr>
            </a:p>
          </p:txBody>
        </p:sp>
        <p:sp>
          <p:nvSpPr>
            <p:cNvPr id="67" name="曲折矢印 66"/>
            <p:cNvSpPr/>
            <p:nvPr/>
          </p:nvSpPr>
          <p:spPr bwMode="auto">
            <a:xfrm rot="10800000" flipH="1">
              <a:off x="2107371" y="1974220"/>
              <a:ext cx="3581809" cy="4800215"/>
            </a:xfrm>
            <a:prstGeom prst="bentArrow">
              <a:avLst>
                <a:gd name="adj1" fmla="val 9359"/>
                <a:gd name="adj2" fmla="val 11582"/>
                <a:gd name="adj3" fmla="val 8165"/>
                <a:gd name="adj4" fmla="val 33906"/>
              </a:avLst>
            </a:prstGeom>
            <a:solidFill>
              <a:schemeClr val="accent1">
                <a:alpha val="34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Arial" pitchFamily="34" charset="0"/>
                <a:ea typeface="ＭＳ Ｐゴシック" pitchFamily="50" charset="-128"/>
              </a:endParaRPr>
            </a:p>
          </p:txBody>
        </p:sp>
        <p:pic>
          <p:nvPicPr>
            <p:cNvPr id="15371" name="Picture 4" descr="Rotorua lakes Chl a 2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648200" y="244475"/>
              <a:ext cx="4267200" cy="3016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37" name="Chart 6"/>
            <p:cNvGraphicFramePr>
              <a:graphicFrameLocks/>
            </p:cNvGraphicFramePr>
            <p:nvPr/>
          </p:nvGraphicFramePr>
          <p:xfrm>
            <a:off x="4528110" y="3334719"/>
            <a:ext cx="4495800" cy="327659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pic>
          <p:nvPicPr>
            <p:cNvPr id="15373" name="Picture 36" descr="businessman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158971" y="1099614"/>
              <a:ext cx="609600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74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249363" y="146050"/>
              <a:ext cx="2439987" cy="1841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75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04800" y="2286000"/>
              <a:ext cx="4137025" cy="304800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15376" name="Line 39"/>
            <p:cNvSpPr>
              <a:spLocks noChangeShapeType="1"/>
            </p:cNvSpPr>
            <p:nvPr/>
          </p:nvSpPr>
          <p:spPr bwMode="auto">
            <a:xfrm flipV="1">
              <a:off x="838200" y="3581400"/>
              <a:ext cx="457200" cy="1828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ja-JP" altLang="en-US">
                <a:solidFill>
                  <a:srgbClr val="000000"/>
                </a:solidFill>
                <a:latin typeface="Arial"/>
                <a:ea typeface="ＭＳ Ｐゴシック"/>
              </a:endParaRPr>
            </a:p>
          </p:txBody>
        </p:sp>
        <p:cxnSp>
          <p:nvCxnSpPr>
            <p:cNvPr id="15377" name="直線コネクタ 22"/>
            <p:cNvCxnSpPr>
              <a:cxnSpLocks noChangeShapeType="1"/>
            </p:cNvCxnSpPr>
            <p:nvPr/>
          </p:nvCxnSpPr>
          <p:spPr bwMode="auto">
            <a:xfrm rot="10800000" flipV="1">
              <a:off x="381000" y="1219200"/>
              <a:ext cx="1143000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5378" name="直線コネクタ 23"/>
            <p:cNvCxnSpPr>
              <a:cxnSpLocks noChangeShapeType="1"/>
            </p:cNvCxnSpPr>
            <p:nvPr/>
          </p:nvCxnSpPr>
          <p:spPr bwMode="auto">
            <a:xfrm rot="16200000" flipH="1">
              <a:off x="3521075" y="1387475"/>
              <a:ext cx="1066800" cy="730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pic>
          <p:nvPicPr>
            <p:cNvPr id="15379" name="Picture 3" descr="IMG_0510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77800" y="4838700"/>
              <a:ext cx="1155700" cy="163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380" name="上矢印 40"/>
            <p:cNvSpPr>
              <a:spLocks noChangeArrowheads="1"/>
            </p:cNvSpPr>
            <p:nvPr/>
          </p:nvSpPr>
          <p:spPr bwMode="auto">
            <a:xfrm rot="3209704">
              <a:off x="4324298" y="2612295"/>
              <a:ext cx="583159" cy="1265354"/>
            </a:xfrm>
            <a:prstGeom prst="upArrow">
              <a:avLst>
                <a:gd name="adj1" fmla="val 50000"/>
                <a:gd name="adj2" fmla="val 50037"/>
              </a:avLst>
            </a:prstGeom>
            <a:solidFill>
              <a:schemeClr val="accent1">
                <a:alpha val="56862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ja-JP" altLang="en-US">
                <a:solidFill>
                  <a:srgbClr val="000000"/>
                </a:solidFill>
                <a:latin typeface="Calibri" pitchFamily="34" charset="0"/>
                <a:ea typeface="ＭＳ Ｐゴシック"/>
              </a:endParaRPr>
            </a:p>
          </p:txBody>
        </p:sp>
      </p:grpSp>
      <p:sp>
        <p:nvSpPr>
          <p:cNvPr id="15363" name="タイトル 1"/>
          <p:cNvSpPr>
            <a:spLocks noGrp="1"/>
          </p:cNvSpPr>
          <p:nvPr>
            <p:ph type="title"/>
          </p:nvPr>
        </p:nvSpPr>
        <p:spPr>
          <a:xfrm>
            <a:off x="0" y="285750"/>
            <a:ext cx="9144000" cy="668338"/>
          </a:xfrm>
        </p:spPr>
        <p:txBody>
          <a:bodyPr/>
          <a:lstStyle/>
          <a:p>
            <a:pPr eaLnBrk="1" hangingPunct="1"/>
            <a:r>
              <a:rPr lang="en-US" altLang="ja-JP" sz="2800" smtClean="0"/>
              <a:t>Synergy of satellite and field data</a:t>
            </a:r>
            <a:endParaRPr lang="ja-JP" altLang="en-US" sz="2800" smtClean="0"/>
          </a:p>
        </p:txBody>
      </p:sp>
      <p:sp>
        <p:nvSpPr>
          <p:cNvPr id="17" name="角丸四角形 16"/>
          <p:cNvSpPr>
            <a:spLocks noChangeArrowheads="1"/>
          </p:cNvSpPr>
          <p:nvPr/>
        </p:nvSpPr>
        <p:spPr bwMode="auto">
          <a:xfrm>
            <a:off x="1752600" y="5943600"/>
            <a:ext cx="5867400" cy="657225"/>
          </a:xfrm>
          <a:prstGeom prst="roundRect">
            <a:avLst>
              <a:gd name="adj" fmla="val 16667"/>
            </a:avLst>
          </a:prstGeom>
          <a:solidFill>
            <a:srgbClr val="FFCCFF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>
                <a:solidFill>
                  <a:srgbClr val="000000"/>
                </a:solidFill>
                <a:latin typeface="Arial"/>
                <a:ea typeface="ＭＳ Ｐゴシック"/>
              </a:rPr>
              <a:t>Accurate water quality map production with GLEON</a:t>
            </a:r>
          </a:p>
        </p:txBody>
      </p:sp>
      <p:sp>
        <p:nvSpPr>
          <p:cNvPr id="19" name="Text Box 31"/>
          <p:cNvSpPr txBox="1">
            <a:spLocks noChangeArrowheads="1"/>
          </p:cNvSpPr>
          <p:nvPr/>
        </p:nvSpPr>
        <p:spPr bwMode="auto">
          <a:xfrm>
            <a:off x="3124200" y="5638800"/>
            <a:ext cx="1955800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77400" tIns="38699" rIns="77400" bIns="38699">
            <a:spAutoFit/>
          </a:bodyPr>
          <a:lstStyle/>
          <a:p>
            <a:pPr defTabSz="774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1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ＭＳ Ｐゴシック"/>
                <a:cs typeface="Arial" pitchFamily="34" charset="0"/>
              </a:rPr>
              <a:t>WPS= Satellite data processing</a:t>
            </a:r>
          </a:p>
        </p:txBody>
      </p:sp>
      <p:sp>
        <p:nvSpPr>
          <p:cNvPr id="18" name="Text Box 25"/>
          <p:cNvSpPr txBox="1">
            <a:spLocks noChangeArrowheads="1"/>
          </p:cNvSpPr>
          <p:nvPr/>
        </p:nvSpPr>
        <p:spPr bwMode="auto">
          <a:xfrm>
            <a:off x="1905000" y="5181600"/>
            <a:ext cx="2057400" cy="263525"/>
          </a:xfrm>
          <a:prstGeom prst="rect">
            <a:avLst/>
          </a:prstGeom>
          <a:solidFill>
            <a:schemeClr val="bg1">
              <a:alpha val="6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77404" tIns="38702" rIns="77404" bIns="38702">
            <a:spAutoFit/>
          </a:bodyPr>
          <a:lstStyle/>
          <a:p>
            <a:pPr defTabSz="91916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12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ＭＳ Ｐゴシック"/>
                <a:cs typeface="Arial" pitchFamily="34" charset="0"/>
              </a:rPr>
              <a:t>SOS=Sensor Net </a:t>
            </a:r>
          </a:p>
        </p:txBody>
      </p:sp>
      <p:sp>
        <p:nvSpPr>
          <p:cNvPr id="15367" name="上矢印 40"/>
          <p:cNvSpPr>
            <a:spLocks noChangeArrowheads="1"/>
          </p:cNvSpPr>
          <p:nvPr/>
        </p:nvSpPr>
        <p:spPr bwMode="auto">
          <a:xfrm>
            <a:off x="8077200" y="2514600"/>
            <a:ext cx="457200" cy="1195388"/>
          </a:xfrm>
          <a:prstGeom prst="upArrow">
            <a:avLst>
              <a:gd name="adj1" fmla="val 50000"/>
              <a:gd name="adj2" fmla="val 50064"/>
            </a:avLst>
          </a:prstGeom>
          <a:solidFill>
            <a:schemeClr val="accent1">
              <a:alpha val="56862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ja-JP" altLang="en-US">
              <a:solidFill>
                <a:srgbClr val="000000"/>
              </a:solidFill>
              <a:latin typeface="Calibri" pitchFamily="34" charset="0"/>
              <a:ea typeface="ＭＳ Ｐゴシック"/>
            </a:endParaRPr>
          </a:p>
        </p:txBody>
      </p:sp>
      <p:sp>
        <p:nvSpPr>
          <p:cNvPr id="15368" name="スライド番号プレースホルダ 19"/>
          <p:cNvSpPr>
            <a:spLocks noGrp="1"/>
          </p:cNvSpPr>
          <p:nvPr>
            <p:ph type="sldNum" sz="quarter" idx="4294967295"/>
          </p:nvPr>
        </p:nvSpPr>
        <p:spPr>
          <a:xfrm>
            <a:off x="7010400" y="6575425"/>
            <a:ext cx="2133600" cy="503238"/>
          </a:xfrm>
          <a:prstGeom prst="rect">
            <a:avLst/>
          </a:prstGeom>
          <a:noFill/>
        </p:spPr>
        <p:txBody>
          <a:bodyPr/>
          <a:lstStyle/>
          <a:p>
            <a:fld id="{28DA7294-07AC-420A-AC4B-84BEE5264D37}" type="slidenum">
              <a:rPr lang="ja-JP" altLang="en-US">
                <a:solidFill>
                  <a:srgbClr val="000000"/>
                </a:solidFill>
              </a:rPr>
              <a:pPr/>
              <a:t>16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89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85728"/>
            <a:ext cx="9144000" cy="511175"/>
          </a:xfrm>
        </p:spPr>
        <p:txBody>
          <a:bodyPr/>
          <a:lstStyle/>
          <a:p>
            <a:pPr>
              <a:lnSpc>
                <a:spcPts val="3000"/>
              </a:lnSpc>
            </a:pPr>
            <a:r>
              <a:rPr lang="en-US" altLang="ja-JP" sz="2400" dirty="0" smtClean="0"/>
              <a:t>Calibration / validation of Satellite Data using Field Sensor Data</a:t>
            </a:r>
          </a:p>
        </p:txBody>
      </p:sp>
      <p:grpSp>
        <p:nvGrpSpPr>
          <p:cNvPr id="2" name="グループ化 469"/>
          <p:cNvGrpSpPr>
            <a:grpSpLocks/>
          </p:cNvGrpSpPr>
          <p:nvPr/>
        </p:nvGrpSpPr>
        <p:grpSpPr bwMode="auto">
          <a:xfrm>
            <a:off x="5143500" y="4429125"/>
            <a:ext cx="3786188" cy="2357438"/>
            <a:chOff x="5212106" y="4559866"/>
            <a:chExt cx="3934694" cy="2298158"/>
          </a:xfrm>
        </p:grpSpPr>
        <p:sp>
          <p:nvSpPr>
            <p:cNvPr id="1204" name="Text Box 8"/>
            <p:cNvSpPr txBox="1">
              <a:spLocks noChangeArrowheads="1"/>
            </p:cNvSpPr>
            <p:nvPr/>
          </p:nvSpPr>
          <p:spPr bwMode="auto">
            <a:xfrm>
              <a:off x="5212106" y="4559866"/>
              <a:ext cx="3934694" cy="369332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ja-JP">
                  <a:solidFill>
                    <a:prstClr val="black"/>
                  </a:solidFill>
                </a:rPr>
                <a:t>Sensor Observation Service (SOS)</a:t>
              </a:r>
            </a:p>
          </p:txBody>
        </p:sp>
        <p:pic>
          <p:nvPicPr>
            <p:cNvPr id="1205" name="Picture 16"/>
            <p:cNvPicPr preferRelativeResize="0"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925635" y="5014945"/>
              <a:ext cx="1793799" cy="12906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06" name="Text Box 49"/>
            <p:cNvSpPr txBox="1">
              <a:spLocks noChangeArrowheads="1"/>
            </p:cNvSpPr>
            <p:nvPr/>
          </p:nvSpPr>
          <p:spPr bwMode="auto">
            <a:xfrm>
              <a:off x="6312263" y="6521474"/>
              <a:ext cx="1423987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ja-JP">
                  <a:solidFill>
                    <a:prstClr val="black"/>
                  </a:solidFill>
                </a:rPr>
                <a:t>Field Sensors</a:t>
              </a:r>
            </a:p>
          </p:txBody>
        </p:sp>
        <p:pic>
          <p:nvPicPr>
            <p:cNvPr id="1207" name="Picture 3" descr="IMG_051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643570" y="5014945"/>
              <a:ext cx="1092200" cy="1284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08" name="Text Box 50"/>
            <p:cNvSpPr txBox="1">
              <a:spLocks noChangeArrowheads="1"/>
            </p:cNvSpPr>
            <p:nvPr/>
          </p:nvSpPr>
          <p:spPr bwMode="auto">
            <a:xfrm>
              <a:off x="5719038" y="6286520"/>
              <a:ext cx="90281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ja-JP" sz="1600">
                  <a:solidFill>
                    <a:prstClr val="black"/>
                  </a:solidFill>
                </a:rPr>
                <a:t>GLEON</a:t>
              </a:r>
            </a:p>
          </p:txBody>
        </p:sp>
        <p:sp>
          <p:nvSpPr>
            <p:cNvPr id="1209" name="Text Box 50"/>
            <p:cNvSpPr txBox="1">
              <a:spLocks noChangeArrowheads="1"/>
            </p:cNvSpPr>
            <p:nvPr/>
          </p:nvSpPr>
          <p:spPr bwMode="auto">
            <a:xfrm>
              <a:off x="7076360" y="6286520"/>
              <a:ext cx="140455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ja-JP" sz="1600">
                  <a:solidFill>
                    <a:prstClr val="black"/>
                  </a:solidFill>
                </a:rPr>
                <a:t>PEN / Live E!</a:t>
              </a:r>
            </a:p>
          </p:txBody>
        </p:sp>
      </p:grpSp>
      <p:sp>
        <p:nvSpPr>
          <p:cNvPr id="1029" name="Text Box 50"/>
          <p:cNvSpPr txBox="1">
            <a:spLocks noChangeArrowheads="1"/>
          </p:cNvSpPr>
          <p:nvPr/>
        </p:nvSpPr>
        <p:spPr bwMode="auto">
          <a:xfrm>
            <a:off x="1247775" y="6405563"/>
            <a:ext cx="1520825" cy="309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>
                <a:solidFill>
                  <a:prstClr val="black"/>
                </a:solidFill>
              </a:rPr>
              <a:t>Satellite Sensors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03425" y="5008563"/>
            <a:ext cx="1782763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1" name="Text Box 50"/>
          <p:cNvSpPr txBox="1">
            <a:spLocks noChangeArrowheads="1"/>
          </p:cNvSpPr>
          <p:nvPr/>
        </p:nvSpPr>
        <p:spPr bwMode="auto">
          <a:xfrm>
            <a:off x="603250" y="6189663"/>
            <a:ext cx="998538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1600">
                <a:solidFill>
                  <a:prstClr val="black"/>
                </a:solidFill>
              </a:rPr>
              <a:t>Formsat-2</a:t>
            </a:r>
          </a:p>
        </p:txBody>
      </p:sp>
      <p:sp>
        <p:nvSpPr>
          <p:cNvPr id="1032" name="Text Box 50"/>
          <p:cNvSpPr txBox="1">
            <a:spLocks noChangeArrowheads="1"/>
          </p:cNvSpPr>
          <p:nvPr/>
        </p:nvSpPr>
        <p:spPr bwMode="auto">
          <a:xfrm>
            <a:off x="2132013" y="6189663"/>
            <a:ext cx="1525587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1600">
                <a:solidFill>
                  <a:prstClr val="black"/>
                </a:solidFill>
              </a:rPr>
              <a:t>ASTER / MODIS</a:t>
            </a:r>
          </a:p>
        </p:txBody>
      </p:sp>
      <p:sp>
        <p:nvSpPr>
          <p:cNvPr id="1033" name="Text Box 8"/>
          <p:cNvSpPr txBox="1">
            <a:spLocks noChangeArrowheads="1"/>
          </p:cNvSpPr>
          <p:nvPr/>
        </p:nvSpPr>
        <p:spPr bwMode="auto">
          <a:xfrm>
            <a:off x="349250" y="4603750"/>
            <a:ext cx="3373438" cy="339725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ja-JP">
                <a:solidFill>
                  <a:prstClr val="black"/>
                </a:solidFill>
              </a:rPr>
              <a:t>Web  Coverage Service (WCS)</a:t>
            </a:r>
          </a:p>
        </p:txBody>
      </p:sp>
      <p:sp>
        <p:nvSpPr>
          <p:cNvPr id="164" name="角丸四角形 163"/>
          <p:cNvSpPr/>
          <p:nvPr/>
        </p:nvSpPr>
        <p:spPr>
          <a:xfrm>
            <a:off x="349250" y="4286250"/>
            <a:ext cx="3373438" cy="26193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dirty="0">
                <a:solidFill>
                  <a:prstClr val="white"/>
                </a:solidFill>
                <a:latin typeface="Calibri"/>
              </a:rPr>
              <a:t>Access Control by GSI + VOMS</a:t>
            </a:r>
            <a:endParaRPr lang="ja-JP" altLang="en-US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423" name="図形 422"/>
          <p:cNvCxnSpPr>
            <a:endCxn id="164" idx="0"/>
          </p:cNvCxnSpPr>
          <p:nvPr/>
        </p:nvCxnSpPr>
        <p:spPr>
          <a:xfrm rot="10800000" flipV="1">
            <a:off x="2035175" y="3929063"/>
            <a:ext cx="1751013" cy="357187"/>
          </a:xfrm>
          <a:prstGeom prst="curvedConnector2">
            <a:avLst/>
          </a:prstGeom>
          <a:ln w="28575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図形 424"/>
          <p:cNvCxnSpPr>
            <a:endCxn id="1204" idx="0"/>
          </p:cNvCxnSpPr>
          <p:nvPr/>
        </p:nvCxnSpPr>
        <p:spPr>
          <a:xfrm>
            <a:off x="4929188" y="3786188"/>
            <a:ext cx="2108200" cy="642937"/>
          </a:xfrm>
          <a:prstGeom prst="curvedConnector2">
            <a:avLst/>
          </a:prstGeom>
          <a:ln w="28575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Text Box 50"/>
          <p:cNvSpPr txBox="1">
            <a:spLocks noChangeArrowheads="1"/>
          </p:cNvSpPr>
          <p:nvPr/>
        </p:nvSpPr>
        <p:spPr bwMode="auto">
          <a:xfrm>
            <a:off x="4357688" y="3857625"/>
            <a:ext cx="1096962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1600" b="1">
                <a:solidFill>
                  <a:prstClr val="black"/>
                </a:solidFill>
              </a:rPr>
              <a:t>3. Search</a:t>
            </a:r>
          </a:p>
        </p:txBody>
      </p:sp>
      <p:grpSp>
        <p:nvGrpSpPr>
          <p:cNvPr id="3" name="グループ化 467"/>
          <p:cNvGrpSpPr>
            <a:grpSpLocks/>
          </p:cNvGrpSpPr>
          <p:nvPr/>
        </p:nvGrpSpPr>
        <p:grpSpPr bwMode="auto">
          <a:xfrm>
            <a:off x="142875" y="915988"/>
            <a:ext cx="3643313" cy="1984375"/>
            <a:chOff x="127677" y="916528"/>
            <a:chExt cx="4418485" cy="2203056"/>
          </a:xfrm>
        </p:grpSpPr>
        <p:sp>
          <p:nvSpPr>
            <p:cNvPr id="1197" name="Text Box 8"/>
            <p:cNvSpPr txBox="1">
              <a:spLocks noChangeArrowheads="1"/>
            </p:cNvSpPr>
            <p:nvPr/>
          </p:nvSpPr>
          <p:spPr bwMode="auto">
            <a:xfrm>
              <a:off x="214276" y="2366938"/>
              <a:ext cx="4158611" cy="410112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ja-JP">
                  <a:solidFill>
                    <a:prstClr val="black"/>
                  </a:solidFill>
                </a:rPr>
                <a:t>Web Processing Service (WPS)</a:t>
              </a:r>
            </a:p>
          </p:txBody>
        </p:sp>
        <p:sp>
          <p:nvSpPr>
            <p:cNvPr id="451" name="角丸四角形 450"/>
            <p:cNvSpPr/>
            <p:nvPr/>
          </p:nvSpPr>
          <p:spPr>
            <a:xfrm>
              <a:off x="214315" y="2834068"/>
              <a:ext cx="4158574" cy="285516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dirty="0">
                  <a:solidFill>
                    <a:prstClr val="white"/>
                  </a:solidFill>
                  <a:latin typeface="Calibri"/>
                </a:rPr>
                <a:t>Access Control by GSI + VOMS</a:t>
              </a:r>
              <a:endParaRPr lang="ja-JP" altLang="en-US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99" name="Text Box 50"/>
            <p:cNvSpPr txBox="1">
              <a:spLocks noChangeArrowheads="1"/>
            </p:cNvSpPr>
            <p:nvPr/>
          </p:nvSpPr>
          <p:spPr bwMode="auto">
            <a:xfrm>
              <a:off x="127677" y="916528"/>
              <a:ext cx="4418485" cy="3759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ja-JP" sz="1600">
                  <a:solidFill>
                    <a:prstClr val="black"/>
                  </a:solidFill>
                </a:rPr>
                <a:t>Calibration and Validation processing</a:t>
              </a:r>
            </a:p>
          </p:txBody>
        </p:sp>
        <p:pic>
          <p:nvPicPr>
            <p:cNvPr id="1200" name="Picture 2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31808" y="1285860"/>
              <a:ext cx="1439862" cy="958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" name="グループ化 457"/>
            <p:cNvGrpSpPr>
              <a:grpSpLocks/>
            </p:cNvGrpSpPr>
            <p:nvPr/>
          </p:nvGrpSpPr>
          <p:grpSpPr bwMode="auto">
            <a:xfrm>
              <a:off x="2357422" y="1285860"/>
              <a:ext cx="1428760" cy="952506"/>
              <a:chOff x="2143108" y="1142984"/>
              <a:chExt cx="1428760" cy="952506"/>
            </a:xfrm>
          </p:grpSpPr>
          <p:pic>
            <p:nvPicPr>
              <p:cNvPr id="1202" name="図 454" descr="DSC01343.JPG"/>
              <p:cNvPicPr>
                <a:picLocks noChangeAspect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2143108" y="1142984"/>
                <a:ext cx="714380" cy="9525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203" name="図 455" descr="DSC01343.JPG"/>
              <p:cNvPicPr>
                <a:picLocks noChangeAspect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2857488" y="1142984"/>
                <a:ext cx="714380" cy="9525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cxnSp>
        <p:nvCxnSpPr>
          <p:cNvPr id="460" name="曲線コネクタ 459"/>
          <p:cNvCxnSpPr>
            <a:stCxn id="1204" idx="1"/>
            <a:endCxn id="451" idx="2"/>
          </p:cNvCxnSpPr>
          <p:nvPr/>
        </p:nvCxnSpPr>
        <p:spPr>
          <a:xfrm rot="10800000">
            <a:off x="1928813" y="2900363"/>
            <a:ext cx="3214687" cy="1717675"/>
          </a:xfrm>
          <a:prstGeom prst="curvedConnector2">
            <a:avLst/>
          </a:prstGeom>
          <a:ln w="28575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曲線コネクタ 461"/>
          <p:cNvCxnSpPr>
            <a:stCxn id="164" idx="0"/>
            <a:endCxn id="451" idx="2"/>
          </p:cNvCxnSpPr>
          <p:nvPr/>
        </p:nvCxnSpPr>
        <p:spPr>
          <a:xfrm rot="16200000" flipV="1">
            <a:off x="1289050" y="3540126"/>
            <a:ext cx="1385887" cy="106362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1" name="Text Box 50"/>
          <p:cNvSpPr txBox="1">
            <a:spLocks noChangeArrowheads="1"/>
          </p:cNvSpPr>
          <p:nvPr/>
        </p:nvSpPr>
        <p:spPr bwMode="auto">
          <a:xfrm>
            <a:off x="900113" y="3286125"/>
            <a:ext cx="10287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1600" b="1">
                <a:solidFill>
                  <a:prstClr val="black"/>
                </a:solidFill>
              </a:rPr>
              <a:t>4. Inputs</a:t>
            </a:r>
          </a:p>
        </p:txBody>
      </p:sp>
      <p:cxnSp>
        <p:nvCxnSpPr>
          <p:cNvPr id="465" name="曲線コネクタ 464"/>
          <p:cNvCxnSpPr>
            <a:stCxn id="451" idx="2"/>
          </p:cNvCxnSpPr>
          <p:nvPr/>
        </p:nvCxnSpPr>
        <p:spPr>
          <a:xfrm rot="16200000" flipH="1">
            <a:off x="2874963" y="1954213"/>
            <a:ext cx="214312" cy="2106612"/>
          </a:xfrm>
          <a:prstGeom prst="curvedConnector2">
            <a:avLst/>
          </a:prstGeom>
          <a:ln w="28575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グループ化 526"/>
          <p:cNvGrpSpPr>
            <a:grpSpLocks/>
          </p:cNvGrpSpPr>
          <p:nvPr/>
        </p:nvGrpSpPr>
        <p:grpSpPr bwMode="auto">
          <a:xfrm>
            <a:off x="4035425" y="2400300"/>
            <a:ext cx="1679575" cy="1243013"/>
            <a:chOff x="4143372" y="1928802"/>
            <a:chExt cx="1679450" cy="1242706"/>
          </a:xfrm>
        </p:grpSpPr>
        <p:graphicFrame>
          <p:nvGraphicFramePr>
            <p:cNvPr id="1026" name="Object 2"/>
            <p:cNvGraphicFramePr>
              <a:graphicFrameLocks noChangeAspect="1"/>
            </p:cNvGraphicFramePr>
            <p:nvPr/>
          </p:nvGraphicFramePr>
          <p:xfrm>
            <a:off x="4143372" y="1928802"/>
            <a:ext cx="1679450" cy="12427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6" name="Image" r:id="rId9" imgW="12647619" imgH="9358730" progId="">
                    <p:embed/>
                  </p:oleObj>
                </mc:Choice>
                <mc:Fallback>
                  <p:oleObj name="Image" r:id="rId9" imgW="12647619" imgH="935873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43372" y="1928802"/>
                          <a:ext cx="1679450" cy="12427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196" name="Picture 3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143372" y="2357430"/>
              <a:ext cx="1071570" cy="5715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44" name="Text Box 50"/>
          <p:cNvSpPr txBox="1">
            <a:spLocks noChangeArrowheads="1"/>
          </p:cNvSpPr>
          <p:nvPr/>
        </p:nvSpPr>
        <p:spPr bwMode="auto">
          <a:xfrm>
            <a:off x="2500313" y="3143250"/>
            <a:ext cx="1154112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1600" b="1">
                <a:solidFill>
                  <a:prstClr val="black"/>
                </a:solidFill>
              </a:rPr>
              <a:t>5. Results</a:t>
            </a:r>
          </a:p>
        </p:txBody>
      </p:sp>
      <p:grpSp>
        <p:nvGrpSpPr>
          <p:cNvPr id="6" name="Group 176"/>
          <p:cNvGrpSpPr>
            <a:grpSpLocks/>
          </p:cNvGrpSpPr>
          <p:nvPr/>
        </p:nvGrpSpPr>
        <p:grpSpPr bwMode="auto">
          <a:xfrm flipH="1">
            <a:off x="5286375" y="1143000"/>
            <a:ext cx="857250" cy="571500"/>
            <a:chOff x="384" y="2596"/>
            <a:chExt cx="620" cy="402"/>
          </a:xfrm>
        </p:grpSpPr>
        <p:sp>
          <p:nvSpPr>
            <p:cNvPr id="286" name="Freeform 177"/>
            <p:cNvSpPr>
              <a:spLocks/>
            </p:cNvSpPr>
            <p:nvPr/>
          </p:nvSpPr>
          <p:spPr bwMode="auto">
            <a:xfrm>
              <a:off x="384" y="2979"/>
              <a:ext cx="613" cy="19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0" y="94"/>
                </a:cxn>
                <a:cxn ang="0">
                  <a:pos x="3065" y="94"/>
                </a:cxn>
                <a:cxn ang="0">
                  <a:pos x="2706" y="0"/>
                </a:cxn>
                <a:cxn ang="0">
                  <a:pos x="0" y="11"/>
                </a:cxn>
                <a:cxn ang="0">
                  <a:pos x="0" y="11"/>
                </a:cxn>
              </a:cxnLst>
              <a:rect l="0" t="0" r="r" b="b"/>
              <a:pathLst>
                <a:path w="3065" h="94">
                  <a:moveTo>
                    <a:pt x="0" y="11"/>
                  </a:moveTo>
                  <a:lnTo>
                    <a:pt x="0" y="94"/>
                  </a:lnTo>
                  <a:lnTo>
                    <a:pt x="3065" y="94"/>
                  </a:lnTo>
                  <a:lnTo>
                    <a:pt x="2706" y="0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287" name="Freeform 178"/>
            <p:cNvSpPr>
              <a:spLocks/>
            </p:cNvSpPr>
            <p:nvPr/>
          </p:nvSpPr>
          <p:spPr bwMode="auto">
            <a:xfrm>
              <a:off x="384" y="2972"/>
              <a:ext cx="479" cy="18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0" y="93"/>
                </a:cxn>
                <a:cxn ang="0">
                  <a:pos x="2397" y="93"/>
                </a:cxn>
                <a:cxn ang="0">
                  <a:pos x="1836" y="0"/>
                </a:cxn>
                <a:cxn ang="0">
                  <a:pos x="0" y="16"/>
                </a:cxn>
                <a:cxn ang="0">
                  <a:pos x="0" y="16"/>
                </a:cxn>
              </a:cxnLst>
              <a:rect l="0" t="0" r="r" b="b"/>
              <a:pathLst>
                <a:path w="2397" h="93">
                  <a:moveTo>
                    <a:pt x="0" y="16"/>
                  </a:moveTo>
                  <a:lnTo>
                    <a:pt x="0" y="93"/>
                  </a:lnTo>
                  <a:lnTo>
                    <a:pt x="2397" y="93"/>
                  </a:lnTo>
                  <a:lnTo>
                    <a:pt x="1836" y="0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B2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288" name="Freeform 179"/>
            <p:cNvSpPr>
              <a:spLocks/>
            </p:cNvSpPr>
            <p:nvPr/>
          </p:nvSpPr>
          <p:spPr bwMode="auto">
            <a:xfrm>
              <a:off x="631" y="2726"/>
              <a:ext cx="370" cy="260"/>
            </a:xfrm>
            <a:custGeom>
              <a:avLst/>
              <a:gdLst/>
              <a:ahLst/>
              <a:cxnLst>
                <a:cxn ang="0">
                  <a:pos x="309" y="258"/>
                </a:cxn>
                <a:cxn ang="0">
                  <a:pos x="141" y="333"/>
                </a:cxn>
                <a:cxn ang="0">
                  <a:pos x="64" y="406"/>
                </a:cxn>
                <a:cxn ang="0">
                  <a:pos x="0" y="603"/>
                </a:cxn>
                <a:cxn ang="0">
                  <a:pos x="60" y="924"/>
                </a:cxn>
                <a:cxn ang="0">
                  <a:pos x="335" y="888"/>
                </a:cxn>
                <a:cxn ang="0">
                  <a:pos x="424" y="906"/>
                </a:cxn>
                <a:cxn ang="0">
                  <a:pos x="577" y="930"/>
                </a:cxn>
                <a:cxn ang="0">
                  <a:pos x="741" y="1031"/>
                </a:cxn>
                <a:cxn ang="0">
                  <a:pos x="795" y="1123"/>
                </a:cxn>
                <a:cxn ang="0">
                  <a:pos x="784" y="1266"/>
                </a:cxn>
                <a:cxn ang="0">
                  <a:pos x="819" y="1286"/>
                </a:cxn>
                <a:cxn ang="0">
                  <a:pos x="1609" y="1300"/>
                </a:cxn>
                <a:cxn ang="0">
                  <a:pos x="1783" y="1261"/>
                </a:cxn>
                <a:cxn ang="0">
                  <a:pos x="1849" y="1091"/>
                </a:cxn>
                <a:cxn ang="0">
                  <a:pos x="1843" y="1011"/>
                </a:cxn>
                <a:cxn ang="0">
                  <a:pos x="1782" y="852"/>
                </a:cxn>
                <a:cxn ang="0">
                  <a:pos x="1716" y="740"/>
                </a:cxn>
                <a:cxn ang="0">
                  <a:pos x="1479" y="450"/>
                </a:cxn>
                <a:cxn ang="0">
                  <a:pos x="1474" y="383"/>
                </a:cxn>
                <a:cxn ang="0">
                  <a:pos x="1388" y="348"/>
                </a:cxn>
                <a:cxn ang="0">
                  <a:pos x="1360" y="309"/>
                </a:cxn>
                <a:cxn ang="0">
                  <a:pos x="1311" y="276"/>
                </a:cxn>
                <a:cxn ang="0">
                  <a:pos x="1142" y="224"/>
                </a:cxn>
                <a:cxn ang="0">
                  <a:pos x="1009" y="199"/>
                </a:cxn>
                <a:cxn ang="0">
                  <a:pos x="887" y="177"/>
                </a:cxn>
                <a:cxn ang="0">
                  <a:pos x="832" y="59"/>
                </a:cxn>
                <a:cxn ang="0">
                  <a:pos x="791" y="0"/>
                </a:cxn>
                <a:cxn ang="0">
                  <a:pos x="763" y="31"/>
                </a:cxn>
                <a:cxn ang="0">
                  <a:pos x="774" y="171"/>
                </a:cxn>
                <a:cxn ang="0">
                  <a:pos x="717" y="317"/>
                </a:cxn>
                <a:cxn ang="0">
                  <a:pos x="618" y="419"/>
                </a:cxn>
                <a:cxn ang="0">
                  <a:pos x="503" y="453"/>
                </a:cxn>
                <a:cxn ang="0">
                  <a:pos x="436" y="341"/>
                </a:cxn>
                <a:cxn ang="0">
                  <a:pos x="363" y="337"/>
                </a:cxn>
                <a:cxn ang="0">
                  <a:pos x="327" y="303"/>
                </a:cxn>
                <a:cxn ang="0">
                  <a:pos x="309" y="258"/>
                </a:cxn>
                <a:cxn ang="0">
                  <a:pos x="309" y="258"/>
                </a:cxn>
              </a:cxnLst>
              <a:rect l="0" t="0" r="r" b="b"/>
              <a:pathLst>
                <a:path w="1849" h="1300">
                  <a:moveTo>
                    <a:pt x="309" y="258"/>
                  </a:moveTo>
                  <a:lnTo>
                    <a:pt x="141" y="333"/>
                  </a:lnTo>
                  <a:lnTo>
                    <a:pt x="64" y="406"/>
                  </a:lnTo>
                  <a:lnTo>
                    <a:pt x="0" y="603"/>
                  </a:lnTo>
                  <a:lnTo>
                    <a:pt x="60" y="924"/>
                  </a:lnTo>
                  <a:lnTo>
                    <a:pt x="335" y="888"/>
                  </a:lnTo>
                  <a:lnTo>
                    <a:pt x="424" y="906"/>
                  </a:lnTo>
                  <a:lnTo>
                    <a:pt x="577" y="930"/>
                  </a:lnTo>
                  <a:lnTo>
                    <a:pt x="741" y="1031"/>
                  </a:lnTo>
                  <a:lnTo>
                    <a:pt x="795" y="1123"/>
                  </a:lnTo>
                  <a:lnTo>
                    <a:pt x="784" y="1266"/>
                  </a:lnTo>
                  <a:lnTo>
                    <a:pt x="819" y="1286"/>
                  </a:lnTo>
                  <a:lnTo>
                    <a:pt x="1609" y="1300"/>
                  </a:lnTo>
                  <a:lnTo>
                    <a:pt x="1783" y="1261"/>
                  </a:lnTo>
                  <a:lnTo>
                    <a:pt x="1849" y="1091"/>
                  </a:lnTo>
                  <a:lnTo>
                    <a:pt x="1843" y="1011"/>
                  </a:lnTo>
                  <a:lnTo>
                    <a:pt x="1782" y="852"/>
                  </a:lnTo>
                  <a:lnTo>
                    <a:pt x="1716" y="740"/>
                  </a:lnTo>
                  <a:lnTo>
                    <a:pt x="1479" y="450"/>
                  </a:lnTo>
                  <a:lnTo>
                    <a:pt x="1474" y="383"/>
                  </a:lnTo>
                  <a:lnTo>
                    <a:pt x="1388" y="348"/>
                  </a:lnTo>
                  <a:lnTo>
                    <a:pt x="1360" y="309"/>
                  </a:lnTo>
                  <a:lnTo>
                    <a:pt x="1311" y="276"/>
                  </a:lnTo>
                  <a:lnTo>
                    <a:pt x="1142" y="224"/>
                  </a:lnTo>
                  <a:lnTo>
                    <a:pt x="1009" y="199"/>
                  </a:lnTo>
                  <a:lnTo>
                    <a:pt x="887" y="177"/>
                  </a:lnTo>
                  <a:lnTo>
                    <a:pt x="832" y="59"/>
                  </a:lnTo>
                  <a:lnTo>
                    <a:pt x="791" y="0"/>
                  </a:lnTo>
                  <a:lnTo>
                    <a:pt x="763" y="31"/>
                  </a:lnTo>
                  <a:lnTo>
                    <a:pt x="774" y="171"/>
                  </a:lnTo>
                  <a:lnTo>
                    <a:pt x="717" y="317"/>
                  </a:lnTo>
                  <a:lnTo>
                    <a:pt x="618" y="419"/>
                  </a:lnTo>
                  <a:lnTo>
                    <a:pt x="503" y="453"/>
                  </a:lnTo>
                  <a:lnTo>
                    <a:pt x="436" y="341"/>
                  </a:lnTo>
                  <a:lnTo>
                    <a:pt x="363" y="337"/>
                  </a:lnTo>
                  <a:lnTo>
                    <a:pt x="327" y="303"/>
                  </a:lnTo>
                  <a:lnTo>
                    <a:pt x="309" y="258"/>
                  </a:lnTo>
                  <a:lnTo>
                    <a:pt x="309" y="258"/>
                  </a:lnTo>
                  <a:close/>
                </a:path>
              </a:pathLst>
            </a:custGeom>
            <a:solidFill>
              <a:srgbClr val="B8B8D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289" name="Freeform 180"/>
            <p:cNvSpPr>
              <a:spLocks/>
            </p:cNvSpPr>
            <p:nvPr/>
          </p:nvSpPr>
          <p:spPr bwMode="auto">
            <a:xfrm>
              <a:off x="757" y="2729"/>
              <a:ext cx="156" cy="205"/>
            </a:xfrm>
            <a:custGeom>
              <a:avLst/>
              <a:gdLst/>
              <a:ahLst/>
              <a:cxnLst>
                <a:cxn ang="0">
                  <a:pos x="159" y="0"/>
                </a:cxn>
                <a:cxn ang="0">
                  <a:pos x="163" y="60"/>
                </a:cxn>
                <a:cxn ang="0">
                  <a:pos x="189" y="80"/>
                </a:cxn>
                <a:cxn ang="0">
                  <a:pos x="208" y="134"/>
                </a:cxn>
                <a:cxn ang="0">
                  <a:pos x="174" y="270"/>
                </a:cxn>
                <a:cxn ang="0">
                  <a:pos x="99" y="409"/>
                </a:cxn>
                <a:cxn ang="0">
                  <a:pos x="124" y="509"/>
                </a:cxn>
                <a:cxn ang="0">
                  <a:pos x="104" y="569"/>
                </a:cxn>
                <a:cxn ang="0">
                  <a:pos x="163" y="548"/>
                </a:cxn>
                <a:cxn ang="0">
                  <a:pos x="201" y="529"/>
                </a:cxn>
                <a:cxn ang="0">
                  <a:pos x="224" y="482"/>
                </a:cxn>
                <a:cxn ang="0">
                  <a:pos x="282" y="429"/>
                </a:cxn>
                <a:cxn ang="0">
                  <a:pos x="344" y="255"/>
                </a:cxn>
                <a:cxn ang="0">
                  <a:pos x="391" y="285"/>
                </a:cxn>
                <a:cxn ang="0">
                  <a:pos x="422" y="399"/>
                </a:cxn>
                <a:cxn ang="0">
                  <a:pos x="491" y="264"/>
                </a:cxn>
                <a:cxn ang="0">
                  <a:pos x="576" y="309"/>
                </a:cxn>
                <a:cxn ang="0">
                  <a:pos x="535" y="408"/>
                </a:cxn>
                <a:cxn ang="0">
                  <a:pos x="521" y="509"/>
                </a:cxn>
                <a:cxn ang="0">
                  <a:pos x="587" y="382"/>
                </a:cxn>
                <a:cxn ang="0">
                  <a:pos x="547" y="601"/>
                </a:cxn>
                <a:cxn ang="0">
                  <a:pos x="547" y="717"/>
                </a:cxn>
                <a:cxn ang="0">
                  <a:pos x="517" y="812"/>
                </a:cxn>
                <a:cxn ang="0">
                  <a:pos x="462" y="721"/>
                </a:cxn>
                <a:cxn ang="0">
                  <a:pos x="458" y="596"/>
                </a:cxn>
                <a:cxn ang="0">
                  <a:pos x="418" y="721"/>
                </a:cxn>
                <a:cxn ang="0">
                  <a:pos x="427" y="856"/>
                </a:cxn>
                <a:cxn ang="0">
                  <a:pos x="437" y="944"/>
                </a:cxn>
                <a:cxn ang="0">
                  <a:pos x="367" y="980"/>
                </a:cxn>
                <a:cxn ang="0">
                  <a:pos x="292" y="973"/>
                </a:cxn>
                <a:cxn ang="0">
                  <a:pos x="263" y="888"/>
                </a:cxn>
                <a:cxn ang="0">
                  <a:pos x="195" y="819"/>
                </a:cxn>
                <a:cxn ang="0">
                  <a:pos x="155" y="681"/>
                </a:cxn>
                <a:cxn ang="0">
                  <a:pos x="143" y="788"/>
                </a:cxn>
                <a:cxn ang="0">
                  <a:pos x="173" y="973"/>
                </a:cxn>
                <a:cxn ang="0">
                  <a:pos x="115" y="940"/>
                </a:cxn>
                <a:cxn ang="0">
                  <a:pos x="65" y="810"/>
                </a:cxn>
                <a:cxn ang="0">
                  <a:pos x="0" y="879"/>
                </a:cxn>
                <a:cxn ang="0">
                  <a:pos x="124" y="1009"/>
                </a:cxn>
                <a:cxn ang="0">
                  <a:pos x="488" y="1028"/>
                </a:cxn>
                <a:cxn ang="0">
                  <a:pos x="662" y="606"/>
                </a:cxn>
                <a:cxn ang="0">
                  <a:pos x="652" y="492"/>
                </a:cxn>
                <a:cxn ang="0">
                  <a:pos x="780" y="347"/>
                </a:cxn>
                <a:cxn ang="0">
                  <a:pos x="660" y="251"/>
                </a:cxn>
                <a:cxn ang="0">
                  <a:pos x="527" y="201"/>
                </a:cxn>
                <a:cxn ang="0">
                  <a:pos x="258" y="167"/>
                </a:cxn>
                <a:cxn ang="0">
                  <a:pos x="183" y="26"/>
                </a:cxn>
                <a:cxn ang="0">
                  <a:pos x="159" y="0"/>
                </a:cxn>
                <a:cxn ang="0">
                  <a:pos x="159" y="0"/>
                </a:cxn>
              </a:cxnLst>
              <a:rect l="0" t="0" r="r" b="b"/>
              <a:pathLst>
                <a:path w="780" h="1028">
                  <a:moveTo>
                    <a:pt x="159" y="0"/>
                  </a:moveTo>
                  <a:lnTo>
                    <a:pt x="163" y="60"/>
                  </a:lnTo>
                  <a:lnTo>
                    <a:pt x="189" y="80"/>
                  </a:lnTo>
                  <a:lnTo>
                    <a:pt x="208" y="134"/>
                  </a:lnTo>
                  <a:lnTo>
                    <a:pt x="174" y="270"/>
                  </a:lnTo>
                  <a:lnTo>
                    <a:pt x="99" y="409"/>
                  </a:lnTo>
                  <a:lnTo>
                    <a:pt x="124" y="509"/>
                  </a:lnTo>
                  <a:lnTo>
                    <a:pt x="104" y="569"/>
                  </a:lnTo>
                  <a:lnTo>
                    <a:pt x="163" y="548"/>
                  </a:lnTo>
                  <a:lnTo>
                    <a:pt x="201" y="529"/>
                  </a:lnTo>
                  <a:lnTo>
                    <a:pt x="224" y="482"/>
                  </a:lnTo>
                  <a:lnTo>
                    <a:pt x="282" y="429"/>
                  </a:lnTo>
                  <a:lnTo>
                    <a:pt x="344" y="255"/>
                  </a:lnTo>
                  <a:lnTo>
                    <a:pt x="391" y="285"/>
                  </a:lnTo>
                  <a:lnTo>
                    <a:pt x="422" y="399"/>
                  </a:lnTo>
                  <a:lnTo>
                    <a:pt x="491" y="264"/>
                  </a:lnTo>
                  <a:lnTo>
                    <a:pt x="576" y="309"/>
                  </a:lnTo>
                  <a:lnTo>
                    <a:pt x="535" y="408"/>
                  </a:lnTo>
                  <a:lnTo>
                    <a:pt x="521" y="509"/>
                  </a:lnTo>
                  <a:lnTo>
                    <a:pt x="587" y="382"/>
                  </a:lnTo>
                  <a:lnTo>
                    <a:pt x="547" y="601"/>
                  </a:lnTo>
                  <a:lnTo>
                    <a:pt x="547" y="717"/>
                  </a:lnTo>
                  <a:lnTo>
                    <a:pt x="517" y="812"/>
                  </a:lnTo>
                  <a:lnTo>
                    <a:pt x="462" y="721"/>
                  </a:lnTo>
                  <a:lnTo>
                    <a:pt x="458" y="596"/>
                  </a:lnTo>
                  <a:lnTo>
                    <a:pt x="418" y="721"/>
                  </a:lnTo>
                  <a:lnTo>
                    <a:pt x="427" y="856"/>
                  </a:lnTo>
                  <a:lnTo>
                    <a:pt x="437" y="944"/>
                  </a:lnTo>
                  <a:lnTo>
                    <a:pt x="367" y="980"/>
                  </a:lnTo>
                  <a:lnTo>
                    <a:pt x="292" y="973"/>
                  </a:lnTo>
                  <a:lnTo>
                    <a:pt x="263" y="888"/>
                  </a:lnTo>
                  <a:lnTo>
                    <a:pt x="195" y="819"/>
                  </a:lnTo>
                  <a:lnTo>
                    <a:pt x="155" y="681"/>
                  </a:lnTo>
                  <a:lnTo>
                    <a:pt x="143" y="788"/>
                  </a:lnTo>
                  <a:lnTo>
                    <a:pt x="173" y="973"/>
                  </a:lnTo>
                  <a:lnTo>
                    <a:pt x="115" y="940"/>
                  </a:lnTo>
                  <a:lnTo>
                    <a:pt x="65" y="810"/>
                  </a:lnTo>
                  <a:lnTo>
                    <a:pt x="0" y="879"/>
                  </a:lnTo>
                  <a:lnTo>
                    <a:pt x="124" y="1009"/>
                  </a:lnTo>
                  <a:lnTo>
                    <a:pt x="488" y="1028"/>
                  </a:lnTo>
                  <a:lnTo>
                    <a:pt x="662" y="606"/>
                  </a:lnTo>
                  <a:lnTo>
                    <a:pt x="652" y="492"/>
                  </a:lnTo>
                  <a:lnTo>
                    <a:pt x="780" y="347"/>
                  </a:lnTo>
                  <a:lnTo>
                    <a:pt x="660" y="251"/>
                  </a:lnTo>
                  <a:lnTo>
                    <a:pt x="527" y="201"/>
                  </a:lnTo>
                  <a:lnTo>
                    <a:pt x="258" y="167"/>
                  </a:lnTo>
                  <a:lnTo>
                    <a:pt x="183" y="26"/>
                  </a:lnTo>
                  <a:lnTo>
                    <a:pt x="159" y="0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8989A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290" name="Freeform 181"/>
            <p:cNvSpPr>
              <a:spLocks/>
            </p:cNvSpPr>
            <p:nvPr/>
          </p:nvSpPr>
          <p:spPr bwMode="auto">
            <a:xfrm>
              <a:off x="664" y="2646"/>
              <a:ext cx="131" cy="170"/>
            </a:xfrm>
            <a:custGeom>
              <a:avLst/>
              <a:gdLst/>
              <a:ahLst/>
              <a:cxnLst>
                <a:cxn ang="0">
                  <a:pos x="55" y="36"/>
                </a:cxn>
                <a:cxn ang="0">
                  <a:pos x="9" y="69"/>
                </a:cxn>
                <a:cxn ang="0">
                  <a:pos x="0" y="94"/>
                </a:cxn>
                <a:cxn ang="0">
                  <a:pos x="18" y="300"/>
                </a:cxn>
                <a:cxn ang="0">
                  <a:pos x="45" y="345"/>
                </a:cxn>
                <a:cxn ang="0">
                  <a:pos x="59" y="450"/>
                </a:cxn>
                <a:cxn ang="0">
                  <a:pos x="84" y="525"/>
                </a:cxn>
                <a:cxn ang="0">
                  <a:pos x="142" y="646"/>
                </a:cxn>
                <a:cxn ang="0">
                  <a:pos x="165" y="714"/>
                </a:cxn>
                <a:cxn ang="0">
                  <a:pos x="202" y="740"/>
                </a:cxn>
                <a:cxn ang="0">
                  <a:pos x="291" y="739"/>
                </a:cxn>
                <a:cxn ang="0">
                  <a:pos x="364" y="833"/>
                </a:cxn>
                <a:cxn ang="0">
                  <a:pos x="412" y="852"/>
                </a:cxn>
                <a:cxn ang="0">
                  <a:pos x="514" y="768"/>
                </a:cxn>
                <a:cxn ang="0">
                  <a:pos x="616" y="581"/>
                </a:cxn>
                <a:cxn ang="0">
                  <a:pos x="615" y="420"/>
                </a:cxn>
                <a:cxn ang="0">
                  <a:pos x="634" y="390"/>
                </a:cxn>
                <a:cxn ang="0">
                  <a:pos x="646" y="325"/>
                </a:cxn>
                <a:cxn ang="0">
                  <a:pos x="653" y="258"/>
                </a:cxn>
                <a:cxn ang="0">
                  <a:pos x="655" y="217"/>
                </a:cxn>
                <a:cxn ang="0">
                  <a:pos x="616" y="162"/>
                </a:cxn>
                <a:cxn ang="0">
                  <a:pos x="581" y="165"/>
                </a:cxn>
                <a:cxn ang="0">
                  <a:pos x="529" y="203"/>
                </a:cxn>
                <a:cxn ang="0">
                  <a:pos x="456" y="173"/>
                </a:cxn>
                <a:cxn ang="0">
                  <a:pos x="337" y="20"/>
                </a:cxn>
                <a:cxn ang="0">
                  <a:pos x="257" y="0"/>
                </a:cxn>
                <a:cxn ang="0">
                  <a:pos x="113" y="31"/>
                </a:cxn>
                <a:cxn ang="0">
                  <a:pos x="55" y="36"/>
                </a:cxn>
                <a:cxn ang="0">
                  <a:pos x="55" y="36"/>
                </a:cxn>
              </a:cxnLst>
              <a:rect l="0" t="0" r="r" b="b"/>
              <a:pathLst>
                <a:path w="655" h="852">
                  <a:moveTo>
                    <a:pt x="55" y="36"/>
                  </a:moveTo>
                  <a:lnTo>
                    <a:pt x="9" y="69"/>
                  </a:lnTo>
                  <a:lnTo>
                    <a:pt x="0" y="94"/>
                  </a:lnTo>
                  <a:lnTo>
                    <a:pt x="18" y="300"/>
                  </a:lnTo>
                  <a:lnTo>
                    <a:pt x="45" y="345"/>
                  </a:lnTo>
                  <a:lnTo>
                    <a:pt x="59" y="450"/>
                  </a:lnTo>
                  <a:lnTo>
                    <a:pt x="84" y="525"/>
                  </a:lnTo>
                  <a:lnTo>
                    <a:pt x="142" y="646"/>
                  </a:lnTo>
                  <a:lnTo>
                    <a:pt x="165" y="714"/>
                  </a:lnTo>
                  <a:lnTo>
                    <a:pt x="202" y="740"/>
                  </a:lnTo>
                  <a:lnTo>
                    <a:pt x="291" y="739"/>
                  </a:lnTo>
                  <a:lnTo>
                    <a:pt x="364" y="833"/>
                  </a:lnTo>
                  <a:lnTo>
                    <a:pt x="412" y="852"/>
                  </a:lnTo>
                  <a:lnTo>
                    <a:pt x="514" y="768"/>
                  </a:lnTo>
                  <a:lnTo>
                    <a:pt x="616" y="581"/>
                  </a:lnTo>
                  <a:lnTo>
                    <a:pt x="615" y="420"/>
                  </a:lnTo>
                  <a:lnTo>
                    <a:pt x="634" y="390"/>
                  </a:lnTo>
                  <a:lnTo>
                    <a:pt x="646" y="325"/>
                  </a:lnTo>
                  <a:lnTo>
                    <a:pt x="653" y="258"/>
                  </a:lnTo>
                  <a:lnTo>
                    <a:pt x="655" y="217"/>
                  </a:lnTo>
                  <a:lnTo>
                    <a:pt x="616" y="162"/>
                  </a:lnTo>
                  <a:lnTo>
                    <a:pt x="581" y="165"/>
                  </a:lnTo>
                  <a:lnTo>
                    <a:pt x="529" y="203"/>
                  </a:lnTo>
                  <a:lnTo>
                    <a:pt x="456" y="173"/>
                  </a:lnTo>
                  <a:lnTo>
                    <a:pt x="337" y="20"/>
                  </a:lnTo>
                  <a:lnTo>
                    <a:pt x="257" y="0"/>
                  </a:lnTo>
                  <a:lnTo>
                    <a:pt x="113" y="31"/>
                  </a:lnTo>
                  <a:lnTo>
                    <a:pt x="55" y="36"/>
                  </a:lnTo>
                  <a:lnTo>
                    <a:pt x="55" y="36"/>
                  </a:lnTo>
                  <a:close/>
                </a:path>
              </a:pathLst>
            </a:custGeom>
            <a:solidFill>
              <a:srgbClr val="FFB5A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291" name="Freeform 182"/>
            <p:cNvSpPr>
              <a:spLocks/>
            </p:cNvSpPr>
            <p:nvPr/>
          </p:nvSpPr>
          <p:spPr bwMode="auto">
            <a:xfrm>
              <a:off x="696" y="2749"/>
              <a:ext cx="25" cy="10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34"/>
                </a:cxn>
                <a:cxn ang="0">
                  <a:pos x="10" y="45"/>
                </a:cxn>
                <a:cxn ang="0">
                  <a:pos x="25" y="45"/>
                </a:cxn>
                <a:cxn ang="0">
                  <a:pos x="35" y="24"/>
                </a:cxn>
                <a:cxn ang="0">
                  <a:pos x="70" y="42"/>
                </a:cxn>
                <a:cxn ang="0">
                  <a:pos x="129" y="52"/>
                </a:cxn>
                <a:cxn ang="0">
                  <a:pos x="114" y="29"/>
                </a:cxn>
                <a:cxn ang="0">
                  <a:pos x="62" y="0"/>
                </a:cxn>
                <a:cxn ang="0">
                  <a:pos x="33" y="7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129" h="52">
                  <a:moveTo>
                    <a:pt x="0" y="10"/>
                  </a:moveTo>
                  <a:lnTo>
                    <a:pt x="0" y="34"/>
                  </a:lnTo>
                  <a:lnTo>
                    <a:pt x="10" y="45"/>
                  </a:lnTo>
                  <a:lnTo>
                    <a:pt x="25" y="45"/>
                  </a:lnTo>
                  <a:lnTo>
                    <a:pt x="35" y="24"/>
                  </a:lnTo>
                  <a:lnTo>
                    <a:pt x="70" y="42"/>
                  </a:lnTo>
                  <a:lnTo>
                    <a:pt x="129" y="52"/>
                  </a:lnTo>
                  <a:lnTo>
                    <a:pt x="114" y="29"/>
                  </a:lnTo>
                  <a:lnTo>
                    <a:pt x="62" y="0"/>
                  </a:lnTo>
                  <a:lnTo>
                    <a:pt x="33" y="7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59E9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292" name="Freeform 183"/>
            <p:cNvSpPr>
              <a:spLocks/>
            </p:cNvSpPr>
            <p:nvPr/>
          </p:nvSpPr>
          <p:spPr bwMode="auto">
            <a:xfrm>
              <a:off x="652" y="2596"/>
              <a:ext cx="142" cy="90"/>
            </a:xfrm>
            <a:custGeom>
              <a:avLst/>
              <a:gdLst/>
              <a:ahLst/>
              <a:cxnLst>
                <a:cxn ang="0">
                  <a:pos x="38" y="359"/>
                </a:cxn>
                <a:cxn ang="0">
                  <a:pos x="0" y="300"/>
                </a:cxn>
                <a:cxn ang="0">
                  <a:pos x="9" y="190"/>
                </a:cxn>
                <a:cxn ang="0">
                  <a:pos x="48" y="117"/>
                </a:cxn>
                <a:cxn ang="0">
                  <a:pos x="175" y="28"/>
                </a:cxn>
                <a:cxn ang="0">
                  <a:pos x="300" y="0"/>
                </a:cxn>
                <a:cxn ang="0">
                  <a:pos x="477" y="15"/>
                </a:cxn>
                <a:cxn ang="0">
                  <a:pos x="564" y="46"/>
                </a:cxn>
                <a:cxn ang="0">
                  <a:pos x="611" y="87"/>
                </a:cxn>
                <a:cxn ang="0">
                  <a:pos x="691" y="200"/>
                </a:cxn>
                <a:cxn ang="0">
                  <a:pos x="712" y="377"/>
                </a:cxn>
                <a:cxn ang="0">
                  <a:pos x="705" y="435"/>
                </a:cxn>
                <a:cxn ang="0">
                  <a:pos x="653" y="415"/>
                </a:cxn>
                <a:cxn ang="0">
                  <a:pos x="573" y="453"/>
                </a:cxn>
                <a:cxn ang="0">
                  <a:pos x="512" y="426"/>
                </a:cxn>
                <a:cxn ang="0">
                  <a:pos x="371" y="228"/>
                </a:cxn>
                <a:cxn ang="0">
                  <a:pos x="190" y="281"/>
                </a:cxn>
                <a:cxn ang="0">
                  <a:pos x="62" y="286"/>
                </a:cxn>
                <a:cxn ang="0">
                  <a:pos x="38" y="359"/>
                </a:cxn>
                <a:cxn ang="0">
                  <a:pos x="38" y="359"/>
                </a:cxn>
              </a:cxnLst>
              <a:rect l="0" t="0" r="r" b="b"/>
              <a:pathLst>
                <a:path w="712" h="453">
                  <a:moveTo>
                    <a:pt x="38" y="359"/>
                  </a:moveTo>
                  <a:lnTo>
                    <a:pt x="0" y="300"/>
                  </a:lnTo>
                  <a:lnTo>
                    <a:pt x="9" y="190"/>
                  </a:lnTo>
                  <a:lnTo>
                    <a:pt x="48" y="117"/>
                  </a:lnTo>
                  <a:lnTo>
                    <a:pt x="175" y="28"/>
                  </a:lnTo>
                  <a:lnTo>
                    <a:pt x="300" y="0"/>
                  </a:lnTo>
                  <a:lnTo>
                    <a:pt x="477" y="15"/>
                  </a:lnTo>
                  <a:lnTo>
                    <a:pt x="564" y="46"/>
                  </a:lnTo>
                  <a:lnTo>
                    <a:pt x="611" y="87"/>
                  </a:lnTo>
                  <a:lnTo>
                    <a:pt x="691" y="200"/>
                  </a:lnTo>
                  <a:lnTo>
                    <a:pt x="712" y="377"/>
                  </a:lnTo>
                  <a:lnTo>
                    <a:pt x="705" y="435"/>
                  </a:lnTo>
                  <a:lnTo>
                    <a:pt x="653" y="415"/>
                  </a:lnTo>
                  <a:lnTo>
                    <a:pt x="573" y="453"/>
                  </a:lnTo>
                  <a:lnTo>
                    <a:pt x="512" y="426"/>
                  </a:lnTo>
                  <a:lnTo>
                    <a:pt x="371" y="228"/>
                  </a:lnTo>
                  <a:lnTo>
                    <a:pt x="190" y="281"/>
                  </a:lnTo>
                  <a:lnTo>
                    <a:pt x="62" y="286"/>
                  </a:lnTo>
                  <a:lnTo>
                    <a:pt x="38" y="359"/>
                  </a:lnTo>
                  <a:lnTo>
                    <a:pt x="38" y="359"/>
                  </a:lnTo>
                  <a:close/>
                </a:path>
              </a:pathLst>
            </a:custGeom>
            <a:solidFill>
              <a:srgbClr val="D999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293" name="Freeform 184"/>
            <p:cNvSpPr>
              <a:spLocks/>
            </p:cNvSpPr>
            <p:nvPr/>
          </p:nvSpPr>
          <p:spPr bwMode="auto">
            <a:xfrm>
              <a:off x="653" y="2632"/>
              <a:ext cx="45" cy="30"/>
            </a:xfrm>
            <a:custGeom>
              <a:avLst/>
              <a:gdLst/>
              <a:ahLst/>
              <a:cxnLst>
                <a:cxn ang="0">
                  <a:pos x="0" y="31"/>
                </a:cxn>
                <a:cxn ang="0">
                  <a:pos x="23" y="52"/>
                </a:cxn>
                <a:cxn ang="0">
                  <a:pos x="31" y="78"/>
                </a:cxn>
                <a:cxn ang="0">
                  <a:pos x="74" y="25"/>
                </a:cxn>
                <a:cxn ang="0">
                  <a:pos x="98" y="0"/>
                </a:cxn>
                <a:cxn ang="0">
                  <a:pos x="106" y="45"/>
                </a:cxn>
                <a:cxn ang="0">
                  <a:pos x="107" y="58"/>
                </a:cxn>
                <a:cxn ang="0">
                  <a:pos x="138" y="55"/>
                </a:cxn>
                <a:cxn ang="0">
                  <a:pos x="170" y="73"/>
                </a:cxn>
                <a:cxn ang="0">
                  <a:pos x="218" y="45"/>
                </a:cxn>
                <a:cxn ang="0">
                  <a:pos x="226" y="88"/>
                </a:cxn>
                <a:cxn ang="0">
                  <a:pos x="204" y="103"/>
                </a:cxn>
                <a:cxn ang="0">
                  <a:pos x="92" y="94"/>
                </a:cxn>
                <a:cxn ang="0">
                  <a:pos x="17" y="150"/>
                </a:cxn>
                <a:cxn ang="0">
                  <a:pos x="0" y="31"/>
                </a:cxn>
                <a:cxn ang="0">
                  <a:pos x="0" y="31"/>
                </a:cxn>
              </a:cxnLst>
              <a:rect l="0" t="0" r="r" b="b"/>
              <a:pathLst>
                <a:path w="226" h="150">
                  <a:moveTo>
                    <a:pt x="0" y="31"/>
                  </a:moveTo>
                  <a:lnTo>
                    <a:pt x="23" y="52"/>
                  </a:lnTo>
                  <a:lnTo>
                    <a:pt x="31" y="78"/>
                  </a:lnTo>
                  <a:lnTo>
                    <a:pt x="74" y="25"/>
                  </a:lnTo>
                  <a:lnTo>
                    <a:pt x="98" y="0"/>
                  </a:lnTo>
                  <a:lnTo>
                    <a:pt x="106" y="45"/>
                  </a:lnTo>
                  <a:lnTo>
                    <a:pt x="107" y="58"/>
                  </a:lnTo>
                  <a:lnTo>
                    <a:pt x="138" y="55"/>
                  </a:lnTo>
                  <a:lnTo>
                    <a:pt x="170" y="73"/>
                  </a:lnTo>
                  <a:lnTo>
                    <a:pt x="218" y="45"/>
                  </a:lnTo>
                  <a:lnTo>
                    <a:pt x="226" y="88"/>
                  </a:lnTo>
                  <a:lnTo>
                    <a:pt x="204" y="103"/>
                  </a:lnTo>
                  <a:lnTo>
                    <a:pt x="92" y="94"/>
                  </a:lnTo>
                  <a:lnTo>
                    <a:pt x="17" y="150"/>
                  </a:lnTo>
                  <a:lnTo>
                    <a:pt x="0" y="3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B24C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294" name="Freeform 185"/>
            <p:cNvSpPr>
              <a:spLocks/>
            </p:cNvSpPr>
            <p:nvPr/>
          </p:nvSpPr>
          <p:spPr bwMode="auto">
            <a:xfrm>
              <a:off x="674" y="2600"/>
              <a:ext cx="121" cy="90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71" y="14"/>
                </a:cxn>
                <a:cxn ang="0">
                  <a:pos x="128" y="0"/>
                </a:cxn>
                <a:cxn ang="0">
                  <a:pos x="113" y="19"/>
                </a:cxn>
                <a:cxn ang="0">
                  <a:pos x="153" y="28"/>
                </a:cxn>
                <a:cxn ang="0">
                  <a:pos x="177" y="48"/>
                </a:cxn>
                <a:cxn ang="0">
                  <a:pos x="263" y="55"/>
                </a:cxn>
                <a:cxn ang="0">
                  <a:pos x="242" y="78"/>
                </a:cxn>
                <a:cxn ang="0">
                  <a:pos x="324" y="107"/>
                </a:cxn>
                <a:cxn ang="0">
                  <a:pos x="321" y="126"/>
                </a:cxn>
                <a:cxn ang="0">
                  <a:pos x="377" y="152"/>
                </a:cxn>
                <a:cxn ang="0">
                  <a:pos x="319" y="157"/>
                </a:cxn>
                <a:cxn ang="0">
                  <a:pos x="357" y="189"/>
                </a:cxn>
                <a:cxn ang="0">
                  <a:pos x="442" y="204"/>
                </a:cxn>
                <a:cxn ang="0">
                  <a:pos x="449" y="163"/>
                </a:cxn>
                <a:cxn ang="0">
                  <a:pos x="424" y="87"/>
                </a:cxn>
                <a:cxn ang="0">
                  <a:pos x="470" y="104"/>
                </a:cxn>
                <a:cxn ang="0">
                  <a:pos x="511" y="131"/>
                </a:cxn>
                <a:cxn ang="0">
                  <a:pos x="553" y="203"/>
                </a:cxn>
                <a:cxn ang="0">
                  <a:pos x="596" y="239"/>
                </a:cxn>
                <a:cxn ang="0">
                  <a:pos x="604" y="376"/>
                </a:cxn>
                <a:cxn ang="0">
                  <a:pos x="539" y="387"/>
                </a:cxn>
                <a:cxn ang="0">
                  <a:pos x="473" y="449"/>
                </a:cxn>
                <a:cxn ang="0">
                  <a:pos x="384" y="395"/>
                </a:cxn>
                <a:cxn ang="0">
                  <a:pos x="253" y="157"/>
                </a:cxn>
                <a:cxn ang="0">
                  <a:pos x="10" y="63"/>
                </a:cxn>
                <a:cxn ang="0">
                  <a:pos x="0" y="52"/>
                </a:cxn>
                <a:cxn ang="0">
                  <a:pos x="0" y="52"/>
                </a:cxn>
              </a:cxnLst>
              <a:rect l="0" t="0" r="r" b="b"/>
              <a:pathLst>
                <a:path w="604" h="449">
                  <a:moveTo>
                    <a:pt x="0" y="52"/>
                  </a:moveTo>
                  <a:lnTo>
                    <a:pt x="71" y="14"/>
                  </a:lnTo>
                  <a:lnTo>
                    <a:pt x="128" y="0"/>
                  </a:lnTo>
                  <a:lnTo>
                    <a:pt x="113" y="19"/>
                  </a:lnTo>
                  <a:lnTo>
                    <a:pt x="153" y="28"/>
                  </a:lnTo>
                  <a:lnTo>
                    <a:pt x="177" y="48"/>
                  </a:lnTo>
                  <a:lnTo>
                    <a:pt x="263" y="55"/>
                  </a:lnTo>
                  <a:lnTo>
                    <a:pt x="242" y="78"/>
                  </a:lnTo>
                  <a:lnTo>
                    <a:pt x="324" y="107"/>
                  </a:lnTo>
                  <a:lnTo>
                    <a:pt x="321" y="126"/>
                  </a:lnTo>
                  <a:lnTo>
                    <a:pt x="377" y="152"/>
                  </a:lnTo>
                  <a:lnTo>
                    <a:pt x="319" y="157"/>
                  </a:lnTo>
                  <a:lnTo>
                    <a:pt x="357" y="189"/>
                  </a:lnTo>
                  <a:lnTo>
                    <a:pt x="442" y="204"/>
                  </a:lnTo>
                  <a:lnTo>
                    <a:pt x="449" y="163"/>
                  </a:lnTo>
                  <a:lnTo>
                    <a:pt x="424" y="87"/>
                  </a:lnTo>
                  <a:lnTo>
                    <a:pt x="470" y="104"/>
                  </a:lnTo>
                  <a:lnTo>
                    <a:pt x="511" y="131"/>
                  </a:lnTo>
                  <a:lnTo>
                    <a:pt x="553" y="203"/>
                  </a:lnTo>
                  <a:lnTo>
                    <a:pt x="596" y="239"/>
                  </a:lnTo>
                  <a:lnTo>
                    <a:pt x="604" y="376"/>
                  </a:lnTo>
                  <a:lnTo>
                    <a:pt x="539" y="387"/>
                  </a:lnTo>
                  <a:lnTo>
                    <a:pt x="473" y="449"/>
                  </a:lnTo>
                  <a:lnTo>
                    <a:pt x="384" y="395"/>
                  </a:lnTo>
                  <a:lnTo>
                    <a:pt x="253" y="157"/>
                  </a:lnTo>
                  <a:lnTo>
                    <a:pt x="10" y="63"/>
                  </a:lnTo>
                  <a:lnTo>
                    <a:pt x="0" y="52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B24C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295" name="Freeform 186"/>
            <p:cNvSpPr>
              <a:spLocks/>
            </p:cNvSpPr>
            <p:nvPr/>
          </p:nvSpPr>
          <p:spPr bwMode="auto">
            <a:xfrm>
              <a:off x="657" y="2903"/>
              <a:ext cx="135" cy="77"/>
            </a:xfrm>
            <a:custGeom>
              <a:avLst/>
              <a:gdLst/>
              <a:ahLst/>
              <a:cxnLst>
                <a:cxn ang="0">
                  <a:pos x="0" y="184"/>
                </a:cxn>
                <a:cxn ang="0">
                  <a:pos x="49" y="201"/>
                </a:cxn>
                <a:cxn ang="0">
                  <a:pos x="219" y="237"/>
                </a:cxn>
                <a:cxn ang="0">
                  <a:pos x="492" y="293"/>
                </a:cxn>
                <a:cxn ang="0">
                  <a:pos x="557" y="381"/>
                </a:cxn>
                <a:cxn ang="0">
                  <a:pos x="647" y="385"/>
                </a:cxn>
                <a:cxn ang="0">
                  <a:pos x="676" y="298"/>
                </a:cxn>
                <a:cxn ang="0">
                  <a:pos x="680" y="252"/>
                </a:cxn>
                <a:cxn ang="0">
                  <a:pos x="661" y="218"/>
                </a:cxn>
                <a:cxn ang="0">
                  <a:pos x="619" y="149"/>
                </a:cxn>
                <a:cxn ang="0">
                  <a:pos x="405" y="24"/>
                </a:cxn>
                <a:cxn ang="0">
                  <a:pos x="249" y="7"/>
                </a:cxn>
                <a:cxn ang="0">
                  <a:pos x="191" y="0"/>
                </a:cxn>
                <a:cxn ang="0">
                  <a:pos x="55" y="77"/>
                </a:cxn>
                <a:cxn ang="0">
                  <a:pos x="0" y="184"/>
                </a:cxn>
                <a:cxn ang="0">
                  <a:pos x="0" y="184"/>
                </a:cxn>
              </a:cxnLst>
              <a:rect l="0" t="0" r="r" b="b"/>
              <a:pathLst>
                <a:path w="680" h="385">
                  <a:moveTo>
                    <a:pt x="0" y="184"/>
                  </a:moveTo>
                  <a:lnTo>
                    <a:pt x="49" y="201"/>
                  </a:lnTo>
                  <a:lnTo>
                    <a:pt x="219" y="237"/>
                  </a:lnTo>
                  <a:lnTo>
                    <a:pt x="492" y="293"/>
                  </a:lnTo>
                  <a:lnTo>
                    <a:pt x="557" y="381"/>
                  </a:lnTo>
                  <a:lnTo>
                    <a:pt x="647" y="385"/>
                  </a:lnTo>
                  <a:lnTo>
                    <a:pt x="676" y="298"/>
                  </a:lnTo>
                  <a:lnTo>
                    <a:pt x="680" y="252"/>
                  </a:lnTo>
                  <a:lnTo>
                    <a:pt x="661" y="218"/>
                  </a:lnTo>
                  <a:lnTo>
                    <a:pt x="619" y="149"/>
                  </a:lnTo>
                  <a:lnTo>
                    <a:pt x="405" y="24"/>
                  </a:lnTo>
                  <a:lnTo>
                    <a:pt x="249" y="7"/>
                  </a:lnTo>
                  <a:lnTo>
                    <a:pt x="191" y="0"/>
                  </a:lnTo>
                  <a:lnTo>
                    <a:pt x="55" y="77"/>
                  </a:lnTo>
                  <a:lnTo>
                    <a:pt x="0" y="184"/>
                  </a:lnTo>
                  <a:lnTo>
                    <a:pt x="0" y="184"/>
                  </a:lnTo>
                  <a:close/>
                </a:path>
              </a:pathLst>
            </a:custGeom>
            <a:solidFill>
              <a:srgbClr val="FFB5A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296" name="Freeform 187"/>
            <p:cNvSpPr>
              <a:spLocks/>
            </p:cNvSpPr>
            <p:nvPr/>
          </p:nvSpPr>
          <p:spPr bwMode="auto">
            <a:xfrm>
              <a:off x="471" y="2935"/>
              <a:ext cx="289" cy="47"/>
            </a:xfrm>
            <a:custGeom>
              <a:avLst/>
              <a:gdLst/>
              <a:ahLst/>
              <a:cxnLst>
                <a:cxn ang="0">
                  <a:pos x="0" y="124"/>
                </a:cxn>
                <a:cxn ang="0">
                  <a:pos x="172" y="32"/>
                </a:cxn>
                <a:cxn ang="0">
                  <a:pos x="169" y="98"/>
                </a:cxn>
                <a:cxn ang="0">
                  <a:pos x="624" y="80"/>
                </a:cxn>
                <a:cxn ang="0">
                  <a:pos x="769" y="0"/>
                </a:cxn>
                <a:cxn ang="0">
                  <a:pos x="815" y="4"/>
                </a:cxn>
                <a:cxn ang="0">
                  <a:pos x="837" y="60"/>
                </a:cxn>
                <a:cxn ang="0">
                  <a:pos x="925" y="52"/>
                </a:cxn>
                <a:cxn ang="0">
                  <a:pos x="966" y="43"/>
                </a:cxn>
                <a:cxn ang="0">
                  <a:pos x="1425" y="126"/>
                </a:cxn>
                <a:cxn ang="0">
                  <a:pos x="1454" y="235"/>
                </a:cxn>
                <a:cxn ang="0">
                  <a:pos x="846" y="232"/>
                </a:cxn>
                <a:cxn ang="0">
                  <a:pos x="18" y="237"/>
                </a:cxn>
                <a:cxn ang="0">
                  <a:pos x="0" y="124"/>
                </a:cxn>
                <a:cxn ang="0">
                  <a:pos x="0" y="124"/>
                </a:cxn>
              </a:cxnLst>
              <a:rect l="0" t="0" r="r" b="b"/>
              <a:pathLst>
                <a:path w="1454" h="237">
                  <a:moveTo>
                    <a:pt x="0" y="124"/>
                  </a:moveTo>
                  <a:lnTo>
                    <a:pt x="172" y="32"/>
                  </a:lnTo>
                  <a:lnTo>
                    <a:pt x="169" y="98"/>
                  </a:lnTo>
                  <a:lnTo>
                    <a:pt x="624" y="80"/>
                  </a:lnTo>
                  <a:lnTo>
                    <a:pt x="769" y="0"/>
                  </a:lnTo>
                  <a:lnTo>
                    <a:pt x="815" y="4"/>
                  </a:lnTo>
                  <a:lnTo>
                    <a:pt x="837" y="60"/>
                  </a:lnTo>
                  <a:lnTo>
                    <a:pt x="925" y="52"/>
                  </a:lnTo>
                  <a:lnTo>
                    <a:pt x="966" y="43"/>
                  </a:lnTo>
                  <a:lnTo>
                    <a:pt x="1425" y="126"/>
                  </a:lnTo>
                  <a:lnTo>
                    <a:pt x="1454" y="235"/>
                  </a:lnTo>
                  <a:lnTo>
                    <a:pt x="846" y="232"/>
                  </a:lnTo>
                  <a:lnTo>
                    <a:pt x="18" y="237"/>
                  </a:lnTo>
                  <a:lnTo>
                    <a:pt x="0" y="124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E8D9D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297" name="Freeform 188"/>
            <p:cNvSpPr>
              <a:spLocks/>
            </p:cNvSpPr>
            <p:nvPr/>
          </p:nvSpPr>
          <p:spPr bwMode="auto">
            <a:xfrm>
              <a:off x="649" y="2960"/>
              <a:ext cx="102" cy="21"/>
            </a:xfrm>
            <a:custGeom>
              <a:avLst/>
              <a:gdLst/>
              <a:ahLst/>
              <a:cxnLst>
                <a:cxn ang="0">
                  <a:pos x="0" y="103"/>
                </a:cxn>
                <a:cxn ang="0">
                  <a:pos x="31" y="13"/>
                </a:cxn>
                <a:cxn ang="0">
                  <a:pos x="90" y="0"/>
                </a:cxn>
                <a:cxn ang="0">
                  <a:pos x="512" y="49"/>
                </a:cxn>
                <a:cxn ang="0">
                  <a:pos x="506" y="106"/>
                </a:cxn>
                <a:cxn ang="0">
                  <a:pos x="0" y="103"/>
                </a:cxn>
                <a:cxn ang="0">
                  <a:pos x="0" y="103"/>
                </a:cxn>
              </a:cxnLst>
              <a:rect l="0" t="0" r="r" b="b"/>
              <a:pathLst>
                <a:path w="512" h="106">
                  <a:moveTo>
                    <a:pt x="0" y="103"/>
                  </a:moveTo>
                  <a:lnTo>
                    <a:pt x="31" y="13"/>
                  </a:lnTo>
                  <a:lnTo>
                    <a:pt x="90" y="0"/>
                  </a:lnTo>
                  <a:lnTo>
                    <a:pt x="512" y="49"/>
                  </a:lnTo>
                  <a:lnTo>
                    <a:pt x="506" y="106"/>
                  </a:lnTo>
                  <a:lnTo>
                    <a:pt x="0" y="103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rgbClr val="D1BDB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298" name="Freeform 189"/>
            <p:cNvSpPr>
              <a:spLocks/>
            </p:cNvSpPr>
            <p:nvPr/>
          </p:nvSpPr>
          <p:spPr bwMode="auto">
            <a:xfrm>
              <a:off x="435" y="2774"/>
              <a:ext cx="216" cy="163"/>
            </a:xfrm>
            <a:custGeom>
              <a:avLst/>
              <a:gdLst/>
              <a:ahLst/>
              <a:cxnLst>
                <a:cxn ang="0">
                  <a:pos x="0" y="95"/>
                </a:cxn>
                <a:cxn ang="0">
                  <a:pos x="898" y="0"/>
                </a:cxn>
                <a:cxn ang="0">
                  <a:pos x="1077" y="814"/>
                </a:cxn>
                <a:cxn ang="0">
                  <a:pos x="1000" y="814"/>
                </a:cxn>
                <a:cxn ang="0">
                  <a:pos x="817" y="72"/>
                </a:cxn>
                <a:cxn ang="0">
                  <a:pos x="15" y="186"/>
                </a:cxn>
                <a:cxn ang="0">
                  <a:pos x="0" y="95"/>
                </a:cxn>
                <a:cxn ang="0">
                  <a:pos x="0" y="95"/>
                </a:cxn>
              </a:cxnLst>
              <a:rect l="0" t="0" r="r" b="b"/>
              <a:pathLst>
                <a:path w="1077" h="814">
                  <a:moveTo>
                    <a:pt x="0" y="95"/>
                  </a:moveTo>
                  <a:lnTo>
                    <a:pt x="898" y="0"/>
                  </a:lnTo>
                  <a:lnTo>
                    <a:pt x="1077" y="814"/>
                  </a:lnTo>
                  <a:lnTo>
                    <a:pt x="1000" y="814"/>
                  </a:lnTo>
                  <a:lnTo>
                    <a:pt x="817" y="72"/>
                  </a:lnTo>
                  <a:lnTo>
                    <a:pt x="15" y="186"/>
                  </a:lnTo>
                  <a:lnTo>
                    <a:pt x="0" y="95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E8D9D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299" name="Freeform 190"/>
            <p:cNvSpPr>
              <a:spLocks/>
            </p:cNvSpPr>
            <p:nvPr/>
          </p:nvSpPr>
          <p:spPr bwMode="auto">
            <a:xfrm>
              <a:off x="704" y="2938"/>
              <a:ext cx="88" cy="42"/>
            </a:xfrm>
            <a:custGeom>
              <a:avLst/>
              <a:gdLst/>
              <a:ahLst/>
              <a:cxnLst>
                <a:cxn ang="0">
                  <a:pos x="0" y="61"/>
                </a:cxn>
                <a:cxn ang="0">
                  <a:pos x="60" y="42"/>
                </a:cxn>
                <a:cxn ang="0">
                  <a:pos x="104" y="12"/>
                </a:cxn>
                <a:cxn ang="0">
                  <a:pos x="141" y="0"/>
                </a:cxn>
                <a:cxn ang="0">
                  <a:pos x="200" y="14"/>
                </a:cxn>
                <a:cxn ang="0">
                  <a:pos x="243" y="71"/>
                </a:cxn>
                <a:cxn ang="0">
                  <a:pos x="342" y="137"/>
                </a:cxn>
                <a:cxn ang="0">
                  <a:pos x="387" y="153"/>
                </a:cxn>
                <a:cxn ang="0">
                  <a:pos x="414" y="131"/>
                </a:cxn>
                <a:cxn ang="0">
                  <a:pos x="425" y="36"/>
                </a:cxn>
                <a:cxn ang="0">
                  <a:pos x="448" y="94"/>
                </a:cxn>
                <a:cxn ang="0">
                  <a:pos x="428" y="190"/>
                </a:cxn>
                <a:cxn ang="0">
                  <a:pos x="344" y="206"/>
                </a:cxn>
                <a:cxn ang="0">
                  <a:pos x="235" y="96"/>
                </a:cxn>
                <a:cxn ang="0">
                  <a:pos x="0" y="61"/>
                </a:cxn>
                <a:cxn ang="0">
                  <a:pos x="0" y="61"/>
                </a:cxn>
              </a:cxnLst>
              <a:rect l="0" t="0" r="r" b="b"/>
              <a:pathLst>
                <a:path w="448" h="206">
                  <a:moveTo>
                    <a:pt x="0" y="61"/>
                  </a:moveTo>
                  <a:lnTo>
                    <a:pt x="60" y="42"/>
                  </a:lnTo>
                  <a:lnTo>
                    <a:pt x="104" y="12"/>
                  </a:lnTo>
                  <a:lnTo>
                    <a:pt x="141" y="0"/>
                  </a:lnTo>
                  <a:lnTo>
                    <a:pt x="200" y="14"/>
                  </a:lnTo>
                  <a:lnTo>
                    <a:pt x="243" y="71"/>
                  </a:lnTo>
                  <a:lnTo>
                    <a:pt x="342" y="137"/>
                  </a:lnTo>
                  <a:lnTo>
                    <a:pt x="387" y="153"/>
                  </a:lnTo>
                  <a:lnTo>
                    <a:pt x="414" y="131"/>
                  </a:lnTo>
                  <a:lnTo>
                    <a:pt x="425" y="36"/>
                  </a:lnTo>
                  <a:lnTo>
                    <a:pt x="448" y="94"/>
                  </a:lnTo>
                  <a:lnTo>
                    <a:pt x="428" y="190"/>
                  </a:lnTo>
                  <a:lnTo>
                    <a:pt x="344" y="206"/>
                  </a:lnTo>
                  <a:lnTo>
                    <a:pt x="235" y="96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0847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00" name="Freeform 191"/>
            <p:cNvSpPr>
              <a:spLocks/>
            </p:cNvSpPr>
            <p:nvPr/>
          </p:nvSpPr>
          <p:spPr bwMode="auto">
            <a:xfrm>
              <a:off x="685" y="2922"/>
              <a:ext cx="59" cy="27"/>
            </a:xfrm>
            <a:custGeom>
              <a:avLst/>
              <a:gdLst/>
              <a:ahLst/>
              <a:cxnLst>
                <a:cxn ang="0">
                  <a:pos x="0" y="131"/>
                </a:cxn>
                <a:cxn ang="0">
                  <a:pos x="41" y="105"/>
                </a:cxn>
                <a:cxn ang="0">
                  <a:pos x="70" y="53"/>
                </a:cxn>
                <a:cxn ang="0">
                  <a:pos x="97" y="21"/>
                </a:cxn>
                <a:cxn ang="0">
                  <a:pos x="175" y="0"/>
                </a:cxn>
                <a:cxn ang="0">
                  <a:pos x="259" y="27"/>
                </a:cxn>
                <a:cxn ang="0">
                  <a:pos x="289" y="44"/>
                </a:cxn>
                <a:cxn ang="0">
                  <a:pos x="274" y="45"/>
                </a:cxn>
                <a:cxn ang="0">
                  <a:pos x="191" y="29"/>
                </a:cxn>
                <a:cxn ang="0">
                  <a:pos x="106" y="80"/>
                </a:cxn>
                <a:cxn ang="0">
                  <a:pos x="53" y="139"/>
                </a:cxn>
                <a:cxn ang="0">
                  <a:pos x="0" y="131"/>
                </a:cxn>
                <a:cxn ang="0">
                  <a:pos x="0" y="131"/>
                </a:cxn>
              </a:cxnLst>
              <a:rect l="0" t="0" r="r" b="b"/>
              <a:pathLst>
                <a:path w="289" h="139">
                  <a:moveTo>
                    <a:pt x="0" y="131"/>
                  </a:moveTo>
                  <a:lnTo>
                    <a:pt x="41" y="105"/>
                  </a:lnTo>
                  <a:lnTo>
                    <a:pt x="70" y="53"/>
                  </a:lnTo>
                  <a:lnTo>
                    <a:pt x="97" y="21"/>
                  </a:lnTo>
                  <a:lnTo>
                    <a:pt x="175" y="0"/>
                  </a:lnTo>
                  <a:lnTo>
                    <a:pt x="259" y="27"/>
                  </a:lnTo>
                  <a:lnTo>
                    <a:pt x="289" y="44"/>
                  </a:lnTo>
                  <a:lnTo>
                    <a:pt x="274" y="45"/>
                  </a:lnTo>
                  <a:lnTo>
                    <a:pt x="191" y="29"/>
                  </a:lnTo>
                  <a:lnTo>
                    <a:pt x="106" y="80"/>
                  </a:lnTo>
                  <a:lnTo>
                    <a:pt x="53" y="139"/>
                  </a:lnTo>
                  <a:lnTo>
                    <a:pt x="0" y="131"/>
                  </a:lnTo>
                  <a:lnTo>
                    <a:pt x="0" y="131"/>
                  </a:lnTo>
                  <a:close/>
                </a:path>
              </a:pathLst>
            </a:custGeom>
            <a:solidFill>
              <a:srgbClr val="E0847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01" name="Freeform 192"/>
            <p:cNvSpPr>
              <a:spLocks/>
            </p:cNvSpPr>
            <p:nvPr/>
          </p:nvSpPr>
          <p:spPr bwMode="auto">
            <a:xfrm>
              <a:off x="677" y="2911"/>
              <a:ext cx="31" cy="35"/>
            </a:xfrm>
            <a:custGeom>
              <a:avLst/>
              <a:gdLst/>
              <a:ahLst/>
              <a:cxnLst>
                <a:cxn ang="0">
                  <a:pos x="154" y="11"/>
                </a:cxn>
                <a:cxn ang="0">
                  <a:pos x="120" y="0"/>
                </a:cxn>
                <a:cxn ang="0">
                  <a:pos x="106" y="9"/>
                </a:cxn>
                <a:cxn ang="0">
                  <a:pos x="67" y="38"/>
                </a:cxn>
                <a:cxn ang="0">
                  <a:pos x="19" y="92"/>
                </a:cxn>
                <a:cxn ang="0">
                  <a:pos x="0" y="168"/>
                </a:cxn>
                <a:cxn ang="0">
                  <a:pos x="26" y="175"/>
                </a:cxn>
                <a:cxn ang="0">
                  <a:pos x="51" y="100"/>
                </a:cxn>
                <a:cxn ang="0">
                  <a:pos x="104" y="39"/>
                </a:cxn>
                <a:cxn ang="0">
                  <a:pos x="154" y="11"/>
                </a:cxn>
                <a:cxn ang="0">
                  <a:pos x="154" y="11"/>
                </a:cxn>
              </a:cxnLst>
              <a:rect l="0" t="0" r="r" b="b"/>
              <a:pathLst>
                <a:path w="154" h="175">
                  <a:moveTo>
                    <a:pt x="154" y="11"/>
                  </a:moveTo>
                  <a:lnTo>
                    <a:pt x="120" y="0"/>
                  </a:lnTo>
                  <a:lnTo>
                    <a:pt x="106" y="9"/>
                  </a:lnTo>
                  <a:lnTo>
                    <a:pt x="67" y="38"/>
                  </a:lnTo>
                  <a:lnTo>
                    <a:pt x="19" y="92"/>
                  </a:lnTo>
                  <a:lnTo>
                    <a:pt x="0" y="168"/>
                  </a:lnTo>
                  <a:lnTo>
                    <a:pt x="26" y="175"/>
                  </a:lnTo>
                  <a:lnTo>
                    <a:pt x="51" y="100"/>
                  </a:lnTo>
                  <a:lnTo>
                    <a:pt x="104" y="39"/>
                  </a:lnTo>
                  <a:lnTo>
                    <a:pt x="154" y="11"/>
                  </a:lnTo>
                  <a:lnTo>
                    <a:pt x="154" y="11"/>
                  </a:lnTo>
                  <a:close/>
                </a:path>
              </a:pathLst>
            </a:custGeom>
            <a:solidFill>
              <a:srgbClr val="E0847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02" name="Freeform 193"/>
            <p:cNvSpPr>
              <a:spLocks/>
            </p:cNvSpPr>
            <p:nvPr/>
          </p:nvSpPr>
          <p:spPr bwMode="auto">
            <a:xfrm>
              <a:off x="665" y="2924"/>
              <a:ext cx="11" cy="18"/>
            </a:xfrm>
            <a:custGeom>
              <a:avLst/>
              <a:gdLst/>
              <a:ahLst/>
              <a:cxnLst>
                <a:cxn ang="0">
                  <a:pos x="2" y="90"/>
                </a:cxn>
                <a:cxn ang="0">
                  <a:pos x="0" y="68"/>
                </a:cxn>
                <a:cxn ang="0">
                  <a:pos x="57" y="0"/>
                </a:cxn>
                <a:cxn ang="0">
                  <a:pos x="39" y="65"/>
                </a:cxn>
                <a:cxn ang="0">
                  <a:pos x="2" y="90"/>
                </a:cxn>
                <a:cxn ang="0">
                  <a:pos x="2" y="90"/>
                </a:cxn>
              </a:cxnLst>
              <a:rect l="0" t="0" r="r" b="b"/>
              <a:pathLst>
                <a:path w="57" h="90">
                  <a:moveTo>
                    <a:pt x="2" y="90"/>
                  </a:moveTo>
                  <a:lnTo>
                    <a:pt x="0" y="68"/>
                  </a:lnTo>
                  <a:lnTo>
                    <a:pt x="57" y="0"/>
                  </a:lnTo>
                  <a:lnTo>
                    <a:pt x="39" y="65"/>
                  </a:lnTo>
                  <a:lnTo>
                    <a:pt x="2" y="90"/>
                  </a:lnTo>
                  <a:lnTo>
                    <a:pt x="2" y="90"/>
                  </a:lnTo>
                  <a:close/>
                </a:path>
              </a:pathLst>
            </a:custGeom>
            <a:solidFill>
              <a:srgbClr val="E0847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03" name="Freeform 194"/>
            <p:cNvSpPr>
              <a:spLocks/>
            </p:cNvSpPr>
            <p:nvPr/>
          </p:nvSpPr>
          <p:spPr bwMode="auto">
            <a:xfrm>
              <a:off x="669" y="2644"/>
              <a:ext cx="117" cy="168"/>
            </a:xfrm>
            <a:custGeom>
              <a:avLst/>
              <a:gdLst/>
              <a:ahLst/>
              <a:cxnLst>
                <a:cxn ang="0">
                  <a:pos x="8" y="44"/>
                </a:cxn>
                <a:cxn ang="0">
                  <a:pos x="0" y="66"/>
                </a:cxn>
                <a:cxn ang="0">
                  <a:pos x="53" y="56"/>
                </a:cxn>
                <a:cxn ang="0">
                  <a:pos x="100" y="63"/>
                </a:cxn>
                <a:cxn ang="0">
                  <a:pos x="128" y="55"/>
                </a:cxn>
                <a:cxn ang="0">
                  <a:pos x="212" y="39"/>
                </a:cxn>
                <a:cxn ang="0">
                  <a:pos x="281" y="41"/>
                </a:cxn>
                <a:cxn ang="0">
                  <a:pos x="305" y="67"/>
                </a:cxn>
                <a:cxn ang="0">
                  <a:pos x="299" y="109"/>
                </a:cxn>
                <a:cxn ang="0">
                  <a:pos x="302" y="150"/>
                </a:cxn>
                <a:cxn ang="0">
                  <a:pos x="289" y="229"/>
                </a:cxn>
                <a:cxn ang="0">
                  <a:pos x="306" y="265"/>
                </a:cxn>
                <a:cxn ang="0">
                  <a:pos x="363" y="298"/>
                </a:cxn>
                <a:cxn ang="0">
                  <a:pos x="378" y="337"/>
                </a:cxn>
                <a:cxn ang="0">
                  <a:pos x="368" y="402"/>
                </a:cxn>
                <a:cxn ang="0">
                  <a:pos x="351" y="449"/>
                </a:cxn>
                <a:cxn ang="0">
                  <a:pos x="362" y="512"/>
                </a:cxn>
                <a:cxn ang="0">
                  <a:pos x="372" y="561"/>
                </a:cxn>
                <a:cxn ang="0">
                  <a:pos x="367" y="625"/>
                </a:cxn>
                <a:cxn ang="0">
                  <a:pos x="340" y="581"/>
                </a:cxn>
                <a:cxn ang="0">
                  <a:pos x="331" y="671"/>
                </a:cxn>
                <a:cxn ang="0">
                  <a:pos x="290" y="716"/>
                </a:cxn>
                <a:cxn ang="0">
                  <a:pos x="245" y="724"/>
                </a:cxn>
                <a:cxn ang="0">
                  <a:pos x="182" y="732"/>
                </a:cxn>
                <a:cxn ang="0">
                  <a:pos x="167" y="742"/>
                </a:cxn>
                <a:cxn ang="0">
                  <a:pos x="198" y="755"/>
                </a:cxn>
                <a:cxn ang="0">
                  <a:pos x="288" y="748"/>
                </a:cxn>
                <a:cxn ang="0">
                  <a:pos x="317" y="756"/>
                </a:cxn>
                <a:cxn ang="0">
                  <a:pos x="376" y="741"/>
                </a:cxn>
                <a:cxn ang="0">
                  <a:pos x="447" y="702"/>
                </a:cxn>
                <a:cxn ang="0">
                  <a:pos x="505" y="663"/>
                </a:cxn>
                <a:cxn ang="0">
                  <a:pos x="493" y="721"/>
                </a:cxn>
                <a:cxn ang="0">
                  <a:pos x="458" y="774"/>
                </a:cxn>
                <a:cxn ang="0">
                  <a:pos x="410" y="836"/>
                </a:cxn>
                <a:cxn ang="0">
                  <a:pos x="507" y="760"/>
                </a:cxn>
                <a:cxn ang="0">
                  <a:pos x="585" y="618"/>
                </a:cxn>
                <a:cxn ang="0">
                  <a:pos x="584" y="487"/>
                </a:cxn>
                <a:cxn ang="0">
                  <a:pos x="571" y="447"/>
                </a:cxn>
                <a:cxn ang="0">
                  <a:pos x="528" y="435"/>
                </a:cxn>
                <a:cxn ang="0">
                  <a:pos x="520" y="406"/>
                </a:cxn>
                <a:cxn ang="0">
                  <a:pos x="526" y="273"/>
                </a:cxn>
                <a:cxn ang="0">
                  <a:pos x="546" y="219"/>
                </a:cxn>
                <a:cxn ang="0">
                  <a:pos x="520" y="200"/>
                </a:cxn>
                <a:cxn ang="0">
                  <a:pos x="474" y="234"/>
                </a:cxn>
                <a:cxn ang="0">
                  <a:pos x="381" y="144"/>
                </a:cxn>
                <a:cxn ang="0">
                  <a:pos x="341" y="42"/>
                </a:cxn>
                <a:cxn ang="0">
                  <a:pos x="279" y="0"/>
                </a:cxn>
                <a:cxn ang="0">
                  <a:pos x="130" y="23"/>
                </a:cxn>
                <a:cxn ang="0">
                  <a:pos x="67" y="35"/>
                </a:cxn>
                <a:cxn ang="0">
                  <a:pos x="8" y="44"/>
                </a:cxn>
                <a:cxn ang="0">
                  <a:pos x="8" y="44"/>
                </a:cxn>
              </a:cxnLst>
              <a:rect l="0" t="0" r="r" b="b"/>
              <a:pathLst>
                <a:path w="585" h="836">
                  <a:moveTo>
                    <a:pt x="8" y="44"/>
                  </a:moveTo>
                  <a:lnTo>
                    <a:pt x="0" y="66"/>
                  </a:lnTo>
                  <a:lnTo>
                    <a:pt x="53" y="56"/>
                  </a:lnTo>
                  <a:lnTo>
                    <a:pt x="100" y="63"/>
                  </a:lnTo>
                  <a:lnTo>
                    <a:pt x="128" y="55"/>
                  </a:lnTo>
                  <a:lnTo>
                    <a:pt x="212" y="39"/>
                  </a:lnTo>
                  <a:lnTo>
                    <a:pt x="281" y="41"/>
                  </a:lnTo>
                  <a:lnTo>
                    <a:pt x="305" y="67"/>
                  </a:lnTo>
                  <a:lnTo>
                    <a:pt x="299" y="109"/>
                  </a:lnTo>
                  <a:lnTo>
                    <a:pt x="302" y="150"/>
                  </a:lnTo>
                  <a:lnTo>
                    <a:pt x="289" y="229"/>
                  </a:lnTo>
                  <a:lnTo>
                    <a:pt x="306" y="265"/>
                  </a:lnTo>
                  <a:lnTo>
                    <a:pt x="363" y="298"/>
                  </a:lnTo>
                  <a:lnTo>
                    <a:pt x="378" y="337"/>
                  </a:lnTo>
                  <a:lnTo>
                    <a:pt x="368" y="402"/>
                  </a:lnTo>
                  <a:lnTo>
                    <a:pt x="351" y="449"/>
                  </a:lnTo>
                  <a:lnTo>
                    <a:pt x="362" y="512"/>
                  </a:lnTo>
                  <a:lnTo>
                    <a:pt x="372" y="561"/>
                  </a:lnTo>
                  <a:lnTo>
                    <a:pt x="367" y="625"/>
                  </a:lnTo>
                  <a:lnTo>
                    <a:pt x="340" y="581"/>
                  </a:lnTo>
                  <a:lnTo>
                    <a:pt x="331" y="671"/>
                  </a:lnTo>
                  <a:lnTo>
                    <a:pt x="290" y="716"/>
                  </a:lnTo>
                  <a:lnTo>
                    <a:pt x="245" y="724"/>
                  </a:lnTo>
                  <a:lnTo>
                    <a:pt x="182" y="732"/>
                  </a:lnTo>
                  <a:lnTo>
                    <a:pt x="167" y="742"/>
                  </a:lnTo>
                  <a:lnTo>
                    <a:pt x="198" y="755"/>
                  </a:lnTo>
                  <a:lnTo>
                    <a:pt x="288" y="748"/>
                  </a:lnTo>
                  <a:lnTo>
                    <a:pt x="317" y="756"/>
                  </a:lnTo>
                  <a:lnTo>
                    <a:pt x="376" y="741"/>
                  </a:lnTo>
                  <a:lnTo>
                    <a:pt x="447" y="702"/>
                  </a:lnTo>
                  <a:lnTo>
                    <a:pt x="505" y="663"/>
                  </a:lnTo>
                  <a:lnTo>
                    <a:pt x="493" y="721"/>
                  </a:lnTo>
                  <a:lnTo>
                    <a:pt x="458" y="774"/>
                  </a:lnTo>
                  <a:lnTo>
                    <a:pt x="410" y="836"/>
                  </a:lnTo>
                  <a:lnTo>
                    <a:pt x="507" y="760"/>
                  </a:lnTo>
                  <a:lnTo>
                    <a:pt x="585" y="618"/>
                  </a:lnTo>
                  <a:lnTo>
                    <a:pt x="584" y="487"/>
                  </a:lnTo>
                  <a:lnTo>
                    <a:pt x="571" y="447"/>
                  </a:lnTo>
                  <a:lnTo>
                    <a:pt x="528" y="435"/>
                  </a:lnTo>
                  <a:lnTo>
                    <a:pt x="520" y="406"/>
                  </a:lnTo>
                  <a:lnTo>
                    <a:pt x="526" y="273"/>
                  </a:lnTo>
                  <a:lnTo>
                    <a:pt x="546" y="219"/>
                  </a:lnTo>
                  <a:lnTo>
                    <a:pt x="520" y="200"/>
                  </a:lnTo>
                  <a:lnTo>
                    <a:pt x="474" y="234"/>
                  </a:lnTo>
                  <a:lnTo>
                    <a:pt x="381" y="144"/>
                  </a:lnTo>
                  <a:lnTo>
                    <a:pt x="341" y="42"/>
                  </a:lnTo>
                  <a:lnTo>
                    <a:pt x="279" y="0"/>
                  </a:lnTo>
                  <a:lnTo>
                    <a:pt x="130" y="23"/>
                  </a:lnTo>
                  <a:lnTo>
                    <a:pt x="67" y="35"/>
                  </a:lnTo>
                  <a:lnTo>
                    <a:pt x="8" y="44"/>
                  </a:lnTo>
                  <a:lnTo>
                    <a:pt x="8" y="44"/>
                  </a:lnTo>
                  <a:close/>
                </a:path>
              </a:pathLst>
            </a:custGeom>
            <a:solidFill>
              <a:srgbClr val="E0847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04" name="Freeform 195"/>
            <p:cNvSpPr>
              <a:spLocks/>
            </p:cNvSpPr>
            <p:nvPr/>
          </p:nvSpPr>
          <p:spPr bwMode="auto">
            <a:xfrm>
              <a:off x="668" y="2703"/>
              <a:ext cx="21" cy="23"/>
            </a:xfrm>
            <a:custGeom>
              <a:avLst/>
              <a:gdLst/>
              <a:ahLst/>
              <a:cxnLst>
                <a:cxn ang="0">
                  <a:pos x="0" y="13"/>
                </a:cxn>
                <a:cxn ang="0">
                  <a:pos x="29" y="0"/>
                </a:cxn>
                <a:cxn ang="0">
                  <a:pos x="83" y="0"/>
                </a:cxn>
                <a:cxn ang="0">
                  <a:pos x="95" y="31"/>
                </a:cxn>
                <a:cxn ang="0">
                  <a:pos x="98" y="68"/>
                </a:cxn>
                <a:cxn ang="0">
                  <a:pos x="82" y="111"/>
                </a:cxn>
                <a:cxn ang="0">
                  <a:pos x="59" y="121"/>
                </a:cxn>
                <a:cxn ang="0">
                  <a:pos x="59" y="99"/>
                </a:cxn>
                <a:cxn ang="0">
                  <a:pos x="32" y="89"/>
                </a:cxn>
                <a:cxn ang="0">
                  <a:pos x="0" y="13"/>
                </a:cxn>
                <a:cxn ang="0">
                  <a:pos x="0" y="13"/>
                </a:cxn>
              </a:cxnLst>
              <a:rect l="0" t="0" r="r" b="b"/>
              <a:pathLst>
                <a:path w="98" h="121">
                  <a:moveTo>
                    <a:pt x="0" y="13"/>
                  </a:moveTo>
                  <a:lnTo>
                    <a:pt x="29" y="0"/>
                  </a:lnTo>
                  <a:lnTo>
                    <a:pt x="83" y="0"/>
                  </a:lnTo>
                  <a:lnTo>
                    <a:pt x="95" y="31"/>
                  </a:lnTo>
                  <a:lnTo>
                    <a:pt x="98" y="68"/>
                  </a:lnTo>
                  <a:lnTo>
                    <a:pt x="82" y="111"/>
                  </a:lnTo>
                  <a:lnTo>
                    <a:pt x="59" y="121"/>
                  </a:lnTo>
                  <a:lnTo>
                    <a:pt x="59" y="99"/>
                  </a:lnTo>
                  <a:lnTo>
                    <a:pt x="32" y="89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C769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05" name="Freeform 196"/>
            <p:cNvSpPr>
              <a:spLocks/>
            </p:cNvSpPr>
            <p:nvPr/>
          </p:nvSpPr>
          <p:spPr bwMode="auto">
            <a:xfrm>
              <a:off x="692" y="2695"/>
              <a:ext cx="45" cy="27"/>
            </a:xfrm>
            <a:custGeom>
              <a:avLst/>
              <a:gdLst/>
              <a:ahLst/>
              <a:cxnLst>
                <a:cxn ang="0">
                  <a:pos x="23" y="20"/>
                </a:cxn>
                <a:cxn ang="0">
                  <a:pos x="0" y="47"/>
                </a:cxn>
                <a:cxn ang="0">
                  <a:pos x="17" y="82"/>
                </a:cxn>
                <a:cxn ang="0">
                  <a:pos x="46" y="71"/>
                </a:cxn>
                <a:cxn ang="0">
                  <a:pos x="53" y="106"/>
                </a:cxn>
                <a:cxn ang="0">
                  <a:pos x="91" y="128"/>
                </a:cxn>
                <a:cxn ang="0">
                  <a:pos x="131" y="134"/>
                </a:cxn>
                <a:cxn ang="0">
                  <a:pos x="104" y="112"/>
                </a:cxn>
                <a:cxn ang="0">
                  <a:pos x="147" y="109"/>
                </a:cxn>
                <a:cxn ang="0">
                  <a:pos x="163" y="96"/>
                </a:cxn>
                <a:cxn ang="0">
                  <a:pos x="176" y="83"/>
                </a:cxn>
                <a:cxn ang="0">
                  <a:pos x="198" y="93"/>
                </a:cxn>
                <a:cxn ang="0">
                  <a:pos x="226" y="70"/>
                </a:cxn>
                <a:cxn ang="0">
                  <a:pos x="188" y="32"/>
                </a:cxn>
                <a:cxn ang="0">
                  <a:pos x="141" y="0"/>
                </a:cxn>
                <a:cxn ang="0">
                  <a:pos x="85" y="4"/>
                </a:cxn>
                <a:cxn ang="0">
                  <a:pos x="23" y="20"/>
                </a:cxn>
                <a:cxn ang="0">
                  <a:pos x="23" y="20"/>
                </a:cxn>
              </a:cxnLst>
              <a:rect l="0" t="0" r="r" b="b"/>
              <a:pathLst>
                <a:path w="226" h="134">
                  <a:moveTo>
                    <a:pt x="23" y="20"/>
                  </a:moveTo>
                  <a:lnTo>
                    <a:pt x="0" y="47"/>
                  </a:lnTo>
                  <a:lnTo>
                    <a:pt x="17" y="82"/>
                  </a:lnTo>
                  <a:lnTo>
                    <a:pt x="46" y="71"/>
                  </a:lnTo>
                  <a:lnTo>
                    <a:pt x="53" y="106"/>
                  </a:lnTo>
                  <a:lnTo>
                    <a:pt x="91" y="128"/>
                  </a:lnTo>
                  <a:lnTo>
                    <a:pt x="131" y="134"/>
                  </a:lnTo>
                  <a:lnTo>
                    <a:pt x="104" y="112"/>
                  </a:lnTo>
                  <a:lnTo>
                    <a:pt x="147" y="109"/>
                  </a:lnTo>
                  <a:lnTo>
                    <a:pt x="163" y="96"/>
                  </a:lnTo>
                  <a:lnTo>
                    <a:pt x="176" y="83"/>
                  </a:lnTo>
                  <a:lnTo>
                    <a:pt x="198" y="93"/>
                  </a:lnTo>
                  <a:lnTo>
                    <a:pt x="226" y="70"/>
                  </a:lnTo>
                  <a:lnTo>
                    <a:pt x="188" y="32"/>
                  </a:lnTo>
                  <a:lnTo>
                    <a:pt x="141" y="0"/>
                  </a:lnTo>
                  <a:lnTo>
                    <a:pt x="85" y="4"/>
                  </a:lnTo>
                  <a:lnTo>
                    <a:pt x="23" y="20"/>
                  </a:lnTo>
                  <a:lnTo>
                    <a:pt x="23" y="20"/>
                  </a:lnTo>
                  <a:close/>
                </a:path>
              </a:pathLst>
            </a:custGeom>
            <a:solidFill>
              <a:srgbClr val="C769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06" name="Freeform 197"/>
            <p:cNvSpPr>
              <a:spLocks/>
            </p:cNvSpPr>
            <p:nvPr/>
          </p:nvSpPr>
          <p:spPr bwMode="auto">
            <a:xfrm>
              <a:off x="687" y="2738"/>
              <a:ext cx="26" cy="15"/>
            </a:xfrm>
            <a:custGeom>
              <a:avLst/>
              <a:gdLst/>
              <a:ahLst/>
              <a:cxnLst>
                <a:cxn ang="0">
                  <a:pos x="0" y="53"/>
                </a:cxn>
                <a:cxn ang="0">
                  <a:pos x="29" y="38"/>
                </a:cxn>
                <a:cxn ang="0">
                  <a:pos x="36" y="11"/>
                </a:cxn>
                <a:cxn ang="0">
                  <a:pos x="58" y="19"/>
                </a:cxn>
                <a:cxn ang="0">
                  <a:pos x="97" y="20"/>
                </a:cxn>
                <a:cxn ang="0">
                  <a:pos x="105" y="0"/>
                </a:cxn>
                <a:cxn ang="0">
                  <a:pos x="130" y="6"/>
                </a:cxn>
                <a:cxn ang="0">
                  <a:pos x="135" y="47"/>
                </a:cxn>
                <a:cxn ang="0">
                  <a:pos x="92" y="73"/>
                </a:cxn>
                <a:cxn ang="0">
                  <a:pos x="16" y="64"/>
                </a:cxn>
                <a:cxn ang="0">
                  <a:pos x="0" y="53"/>
                </a:cxn>
                <a:cxn ang="0">
                  <a:pos x="0" y="53"/>
                </a:cxn>
              </a:cxnLst>
              <a:rect l="0" t="0" r="r" b="b"/>
              <a:pathLst>
                <a:path w="135" h="73">
                  <a:moveTo>
                    <a:pt x="0" y="53"/>
                  </a:moveTo>
                  <a:lnTo>
                    <a:pt x="29" y="38"/>
                  </a:lnTo>
                  <a:lnTo>
                    <a:pt x="36" y="11"/>
                  </a:lnTo>
                  <a:lnTo>
                    <a:pt x="58" y="19"/>
                  </a:lnTo>
                  <a:lnTo>
                    <a:pt x="97" y="20"/>
                  </a:lnTo>
                  <a:lnTo>
                    <a:pt x="105" y="0"/>
                  </a:lnTo>
                  <a:lnTo>
                    <a:pt x="130" y="6"/>
                  </a:lnTo>
                  <a:lnTo>
                    <a:pt x="135" y="47"/>
                  </a:lnTo>
                  <a:lnTo>
                    <a:pt x="92" y="73"/>
                  </a:lnTo>
                  <a:lnTo>
                    <a:pt x="16" y="64"/>
                  </a:lnTo>
                  <a:lnTo>
                    <a:pt x="0" y="53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C769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07" name="Freeform 198"/>
            <p:cNvSpPr>
              <a:spLocks/>
            </p:cNvSpPr>
            <p:nvPr/>
          </p:nvSpPr>
          <p:spPr bwMode="auto">
            <a:xfrm>
              <a:off x="697" y="2767"/>
              <a:ext cx="23" cy="12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52" y="18"/>
                </a:cxn>
                <a:cxn ang="0">
                  <a:pos x="79" y="0"/>
                </a:cxn>
                <a:cxn ang="0">
                  <a:pos x="107" y="24"/>
                </a:cxn>
                <a:cxn ang="0">
                  <a:pos x="109" y="45"/>
                </a:cxn>
                <a:cxn ang="0">
                  <a:pos x="60" y="63"/>
                </a:cxn>
                <a:cxn ang="0">
                  <a:pos x="12" y="51"/>
                </a:cxn>
                <a:cxn ang="0">
                  <a:pos x="0" y="17"/>
                </a:cxn>
                <a:cxn ang="0">
                  <a:pos x="0" y="17"/>
                </a:cxn>
              </a:cxnLst>
              <a:rect l="0" t="0" r="r" b="b"/>
              <a:pathLst>
                <a:path w="109" h="63">
                  <a:moveTo>
                    <a:pt x="0" y="17"/>
                  </a:moveTo>
                  <a:lnTo>
                    <a:pt x="52" y="18"/>
                  </a:lnTo>
                  <a:lnTo>
                    <a:pt x="79" y="0"/>
                  </a:lnTo>
                  <a:lnTo>
                    <a:pt x="107" y="24"/>
                  </a:lnTo>
                  <a:lnTo>
                    <a:pt x="109" y="45"/>
                  </a:lnTo>
                  <a:lnTo>
                    <a:pt x="60" y="63"/>
                  </a:lnTo>
                  <a:lnTo>
                    <a:pt x="12" y="51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E0847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08" name="Freeform 199"/>
            <p:cNvSpPr>
              <a:spLocks/>
            </p:cNvSpPr>
            <p:nvPr/>
          </p:nvSpPr>
          <p:spPr bwMode="auto">
            <a:xfrm>
              <a:off x="692" y="2759"/>
              <a:ext cx="34" cy="8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8" y="10"/>
                </a:cxn>
                <a:cxn ang="0">
                  <a:pos x="35" y="12"/>
                </a:cxn>
                <a:cxn ang="0">
                  <a:pos x="70" y="0"/>
                </a:cxn>
                <a:cxn ang="0">
                  <a:pos x="173" y="15"/>
                </a:cxn>
                <a:cxn ang="0">
                  <a:pos x="103" y="34"/>
                </a:cxn>
                <a:cxn ang="0">
                  <a:pos x="26" y="39"/>
                </a:cxn>
                <a:cxn ang="0">
                  <a:pos x="0" y="19"/>
                </a:cxn>
                <a:cxn ang="0">
                  <a:pos x="0" y="19"/>
                </a:cxn>
              </a:cxnLst>
              <a:rect l="0" t="0" r="r" b="b"/>
              <a:pathLst>
                <a:path w="173" h="39">
                  <a:moveTo>
                    <a:pt x="0" y="19"/>
                  </a:moveTo>
                  <a:lnTo>
                    <a:pt x="8" y="10"/>
                  </a:lnTo>
                  <a:lnTo>
                    <a:pt x="35" y="12"/>
                  </a:lnTo>
                  <a:lnTo>
                    <a:pt x="70" y="0"/>
                  </a:lnTo>
                  <a:lnTo>
                    <a:pt x="173" y="15"/>
                  </a:lnTo>
                  <a:lnTo>
                    <a:pt x="103" y="34"/>
                  </a:lnTo>
                  <a:lnTo>
                    <a:pt x="26" y="39"/>
                  </a:lnTo>
                  <a:lnTo>
                    <a:pt x="0" y="19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C769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09" name="Freeform 200"/>
            <p:cNvSpPr>
              <a:spLocks/>
            </p:cNvSpPr>
            <p:nvPr/>
          </p:nvSpPr>
          <p:spPr bwMode="auto">
            <a:xfrm>
              <a:off x="694" y="2721"/>
              <a:ext cx="3" cy="11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1" y="29"/>
                </a:cxn>
                <a:cxn ang="0">
                  <a:pos x="0" y="58"/>
                </a:cxn>
                <a:cxn ang="0">
                  <a:pos x="20" y="28"/>
                </a:cxn>
                <a:cxn ang="0">
                  <a:pos x="24" y="12"/>
                </a:cxn>
                <a:cxn ang="0">
                  <a:pos x="15" y="0"/>
                </a:cxn>
                <a:cxn ang="0">
                  <a:pos x="15" y="0"/>
                </a:cxn>
              </a:cxnLst>
              <a:rect l="0" t="0" r="r" b="b"/>
              <a:pathLst>
                <a:path w="24" h="58">
                  <a:moveTo>
                    <a:pt x="15" y="0"/>
                  </a:moveTo>
                  <a:lnTo>
                    <a:pt x="1" y="29"/>
                  </a:lnTo>
                  <a:lnTo>
                    <a:pt x="0" y="58"/>
                  </a:lnTo>
                  <a:lnTo>
                    <a:pt x="20" y="28"/>
                  </a:lnTo>
                  <a:lnTo>
                    <a:pt x="24" y="12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E0847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10" name="Freeform 201"/>
            <p:cNvSpPr>
              <a:spLocks/>
            </p:cNvSpPr>
            <p:nvPr/>
          </p:nvSpPr>
          <p:spPr bwMode="auto">
            <a:xfrm>
              <a:off x="474" y="2954"/>
              <a:ext cx="173" cy="28"/>
            </a:xfrm>
            <a:custGeom>
              <a:avLst/>
              <a:gdLst/>
              <a:ahLst/>
              <a:cxnLst>
                <a:cxn ang="0">
                  <a:pos x="0" y="33"/>
                </a:cxn>
                <a:cxn ang="0">
                  <a:pos x="872" y="0"/>
                </a:cxn>
                <a:cxn ang="0">
                  <a:pos x="850" y="43"/>
                </a:cxn>
                <a:cxn ang="0">
                  <a:pos x="864" y="129"/>
                </a:cxn>
                <a:cxn ang="0">
                  <a:pos x="5" y="139"/>
                </a:cxn>
                <a:cxn ang="0">
                  <a:pos x="0" y="33"/>
                </a:cxn>
                <a:cxn ang="0">
                  <a:pos x="0" y="33"/>
                </a:cxn>
              </a:cxnLst>
              <a:rect l="0" t="0" r="r" b="b"/>
              <a:pathLst>
                <a:path w="872" h="139">
                  <a:moveTo>
                    <a:pt x="0" y="33"/>
                  </a:moveTo>
                  <a:lnTo>
                    <a:pt x="872" y="0"/>
                  </a:lnTo>
                  <a:lnTo>
                    <a:pt x="850" y="43"/>
                  </a:lnTo>
                  <a:lnTo>
                    <a:pt x="864" y="129"/>
                  </a:lnTo>
                  <a:lnTo>
                    <a:pt x="5" y="139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A3949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11" name="Freeform 202"/>
            <p:cNvSpPr>
              <a:spLocks/>
            </p:cNvSpPr>
            <p:nvPr/>
          </p:nvSpPr>
          <p:spPr bwMode="auto">
            <a:xfrm>
              <a:off x="435" y="2779"/>
              <a:ext cx="207" cy="184"/>
            </a:xfrm>
            <a:custGeom>
              <a:avLst/>
              <a:gdLst/>
              <a:ahLst/>
              <a:cxnLst>
                <a:cxn ang="0">
                  <a:pos x="0" y="99"/>
                </a:cxn>
                <a:cxn ang="0">
                  <a:pos x="859" y="0"/>
                </a:cxn>
                <a:cxn ang="0">
                  <a:pos x="1028" y="786"/>
                </a:cxn>
                <a:cxn ang="0">
                  <a:pos x="961" y="792"/>
                </a:cxn>
                <a:cxn ang="0">
                  <a:pos x="976" y="853"/>
                </a:cxn>
                <a:cxn ang="0">
                  <a:pos x="965" y="873"/>
                </a:cxn>
                <a:cxn ang="0">
                  <a:pos x="955" y="899"/>
                </a:cxn>
                <a:cxn ang="0">
                  <a:pos x="772" y="901"/>
                </a:cxn>
                <a:cxn ang="0">
                  <a:pos x="751" y="810"/>
                </a:cxn>
                <a:cxn ang="0">
                  <a:pos x="296" y="841"/>
                </a:cxn>
                <a:cxn ang="0">
                  <a:pos x="305" y="915"/>
                </a:cxn>
                <a:cxn ang="0">
                  <a:pos x="238" y="917"/>
                </a:cxn>
                <a:cxn ang="0">
                  <a:pos x="217" y="822"/>
                </a:cxn>
                <a:cxn ang="0">
                  <a:pos x="181" y="828"/>
                </a:cxn>
                <a:cxn ang="0">
                  <a:pos x="0" y="99"/>
                </a:cxn>
                <a:cxn ang="0">
                  <a:pos x="0" y="99"/>
                </a:cxn>
              </a:cxnLst>
              <a:rect l="0" t="0" r="r" b="b"/>
              <a:pathLst>
                <a:path w="1028" h="917">
                  <a:moveTo>
                    <a:pt x="0" y="99"/>
                  </a:moveTo>
                  <a:lnTo>
                    <a:pt x="859" y="0"/>
                  </a:lnTo>
                  <a:lnTo>
                    <a:pt x="1028" y="786"/>
                  </a:lnTo>
                  <a:lnTo>
                    <a:pt x="961" y="792"/>
                  </a:lnTo>
                  <a:lnTo>
                    <a:pt x="976" y="853"/>
                  </a:lnTo>
                  <a:lnTo>
                    <a:pt x="965" y="873"/>
                  </a:lnTo>
                  <a:lnTo>
                    <a:pt x="955" y="899"/>
                  </a:lnTo>
                  <a:lnTo>
                    <a:pt x="772" y="901"/>
                  </a:lnTo>
                  <a:lnTo>
                    <a:pt x="751" y="810"/>
                  </a:lnTo>
                  <a:lnTo>
                    <a:pt x="296" y="841"/>
                  </a:lnTo>
                  <a:lnTo>
                    <a:pt x="305" y="915"/>
                  </a:lnTo>
                  <a:lnTo>
                    <a:pt x="238" y="917"/>
                  </a:lnTo>
                  <a:lnTo>
                    <a:pt x="217" y="822"/>
                  </a:lnTo>
                  <a:lnTo>
                    <a:pt x="181" y="828"/>
                  </a:lnTo>
                  <a:lnTo>
                    <a:pt x="0" y="99"/>
                  </a:lnTo>
                  <a:lnTo>
                    <a:pt x="0" y="99"/>
                  </a:lnTo>
                  <a:close/>
                </a:path>
              </a:pathLst>
            </a:custGeom>
            <a:solidFill>
              <a:srgbClr val="A3949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12" name="Freeform 203"/>
            <p:cNvSpPr>
              <a:spLocks/>
            </p:cNvSpPr>
            <p:nvPr/>
          </p:nvSpPr>
          <p:spPr bwMode="auto">
            <a:xfrm>
              <a:off x="779" y="2691"/>
              <a:ext cx="11" cy="17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1" y="3"/>
                </a:cxn>
                <a:cxn ang="0">
                  <a:pos x="47" y="17"/>
                </a:cxn>
                <a:cxn ang="0">
                  <a:pos x="28" y="17"/>
                </a:cxn>
                <a:cxn ang="0">
                  <a:pos x="33" y="29"/>
                </a:cxn>
                <a:cxn ang="0">
                  <a:pos x="53" y="50"/>
                </a:cxn>
                <a:cxn ang="0">
                  <a:pos x="55" y="73"/>
                </a:cxn>
                <a:cxn ang="0">
                  <a:pos x="52" y="87"/>
                </a:cxn>
                <a:cxn ang="0">
                  <a:pos x="0" y="15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55" h="87">
                  <a:moveTo>
                    <a:pt x="2" y="0"/>
                  </a:moveTo>
                  <a:lnTo>
                    <a:pt x="41" y="3"/>
                  </a:lnTo>
                  <a:lnTo>
                    <a:pt x="47" y="17"/>
                  </a:lnTo>
                  <a:lnTo>
                    <a:pt x="28" y="17"/>
                  </a:lnTo>
                  <a:lnTo>
                    <a:pt x="33" y="29"/>
                  </a:lnTo>
                  <a:lnTo>
                    <a:pt x="53" y="50"/>
                  </a:lnTo>
                  <a:lnTo>
                    <a:pt x="55" y="73"/>
                  </a:lnTo>
                  <a:lnTo>
                    <a:pt x="52" y="87"/>
                  </a:lnTo>
                  <a:lnTo>
                    <a:pt x="0" y="15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69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13" name="Freeform 204"/>
            <p:cNvSpPr>
              <a:spLocks/>
            </p:cNvSpPr>
            <p:nvPr/>
          </p:nvSpPr>
          <p:spPr bwMode="auto">
            <a:xfrm>
              <a:off x="784" y="2700"/>
              <a:ext cx="10" cy="31"/>
            </a:xfrm>
            <a:custGeom>
              <a:avLst/>
              <a:gdLst/>
              <a:ahLst/>
              <a:cxnLst>
                <a:cxn ang="0">
                  <a:pos x="0" y="153"/>
                </a:cxn>
                <a:cxn ang="0">
                  <a:pos x="12" y="130"/>
                </a:cxn>
                <a:cxn ang="0">
                  <a:pos x="16" y="115"/>
                </a:cxn>
                <a:cxn ang="0">
                  <a:pos x="31" y="100"/>
                </a:cxn>
                <a:cxn ang="0">
                  <a:pos x="42" y="82"/>
                </a:cxn>
                <a:cxn ang="0">
                  <a:pos x="48" y="53"/>
                </a:cxn>
                <a:cxn ang="0">
                  <a:pos x="56" y="0"/>
                </a:cxn>
                <a:cxn ang="0">
                  <a:pos x="54" y="66"/>
                </a:cxn>
                <a:cxn ang="0">
                  <a:pos x="43" y="110"/>
                </a:cxn>
                <a:cxn ang="0">
                  <a:pos x="27" y="135"/>
                </a:cxn>
                <a:cxn ang="0">
                  <a:pos x="0" y="153"/>
                </a:cxn>
                <a:cxn ang="0">
                  <a:pos x="0" y="153"/>
                </a:cxn>
              </a:cxnLst>
              <a:rect l="0" t="0" r="r" b="b"/>
              <a:pathLst>
                <a:path w="56" h="153">
                  <a:moveTo>
                    <a:pt x="0" y="153"/>
                  </a:moveTo>
                  <a:lnTo>
                    <a:pt x="12" y="130"/>
                  </a:lnTo>
                  <a:lnTo>
                    <a:pt x="16" y="115"/>
                  </a:lnTo>
                  <a:lnTo>
                    <a:pt x="31" y="100"/>
                  </a:lnTo>
                  <a:lnTo>
                    <a:pt x="42" y="82"/>
                  </a:lnTo>
                  <a:lnTo>
                    <a:pt x="48" y="53"/>
                  </a:lnTo>
                  <a:lnTo>
                    <a:pt x="56" y="0"/>
                  </a:lnTo>
                  <a:lnTo>
                    <a:pt x="54" y="66"/>
                  </a:lnTo>
                  <a:lnTo>
                    <a:pt x="43" y="110"/>
                  </a:lnTo>
                  <a:lnTo>
                    <a:pt x="27" y="135"/>
                  </a:lnTo>
                  <a:lnTo>
                    <a:pt x="0" y="153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C7695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14" name="Freeform 205"/>
            <p:cNvSpPr>
              <a:spLocks/>
            </p:cNvSpPr>
            <p:nvPr/>
          </p:nvSpPr>
          <p:spPr bwMode="auto">
            <a:xfrm>
              <a:off x="669" y="2656"/>
              <a:ext cx="53" cy="36"/>
            </a:xfrm>
            <a:custGeom>
              <a:avLst/>
              <a:gdLst/>
              <a:ahLst/>
              <a:cxnLst>
                <a:cxn ang="0">
                  <a:pos x="3" y="108"/>
                </a:cxn>
                <a:cxn ang="0">
                  <a:pos x="0" y="71"/>
                </a:cxn>
                <a:cxn ang="0">
                  <a:pos x="9" y="37"/>
                </a:cxn>
                <a:cxn ang="0">
                  <a:pos x="33" y="21"/>
                </a:cxn>
                <a:cxn ang="0">
                  <a:pos x="80" y="26"/>
                </a:cxn>
                <a:cxn ang="0">
                  <a:pos x="135" y="13"/>
                </a:cxn>
                <a:cxn ang="0">
                  <a:pos x="191" y="0"/>
                </a:cxn>
                <a:cxn ang="0">
                  <a:pos x="243" y="9"/>
                </a:cxn>
                <a:cxn ang="0">
                  <a:pos x="252" y="54"/>
                </a:cxn>
                <a:cxn ang="0">
                  <a:pos x="250" y="79"/>
                </a:cxn>
                <a:cxn ang="0">
                  <a:pos x="207" y="95"/>
                </a:cxn>
                <a:cxn ang="0">
                  <a:pos x="143" y="114"/>
                </a:cxn>
                <a:cxn ang="0">
                  <a:pos x="246" y="101"/>
                </a:cxn>
                <a:cxn ang="0">
                  <a:pos x="261" y="117"/>
                </a:cxn>
                <a:cxn ang="0">
                  <a:pos x="265" y="158"/>
                </a:cxn>
                <a:cxn ang="0">
                  <a:pos x="204" y="151"/>
                </a:cxn>
                <a:cxn ang="0">
                  <a:pos x="143" y="164"/>
                </a:cxn>
                <a:cxn ang="0">
                  <a:pos x="115" y="183"/>
                </a:cxn>
                <a:cxn ang="0">
                  <a:pos x="91" y="160"/>
                </a:cxn>
                <a:cxn ang="0">
                  <a:pos x="62" y="158"/>
                </a:cxn>
                <a:cxn ang="0">
                  <a:pos x="25" y="170"/>
                </a:cxn>
                <a:cxn ang="0">
                  <a:pos x="22" y="132"/>
                </a:cxn>
                <a:cxn ang="0">
                  <a:pos x="3" y="108"/>
                </a:cxn>
                <a:cxn ang="0">
                  <a:pos x="3" y="108"/>
                </a:cxn>
              </a:cxnLst>
              <a:rect l="0" t="0" r="r" b="b"/>
              <a:pathLst>
                <a:path w="265" h="183">
                  <a:moveTo>
                    <a:pt x="3" y="108"/>
                  </a:moveTo>
                  <a:lnTo>
                    <a:pt x="0" y="71"/>
                  </a:lnTo>
                  <a:lnTo>
                    <a:pt x="9" y="37"/>
                  </a:lnTo>
                  <a:lnTo>
                    <a:pt x="33" y="21"/>
                  </a:lnTo>
                  <a:lnTo>
                    <a:pt x="80" y="26"/>
                  </a:lnTo>
                  <a:lnTo>
                    <a:pt x="135" y="13"/>
                  </a:lnTo>
                  <a:lnTo>
                    <a:pt x="191" y="0"/>
                  </a:lnTo>
                  <a:lnTo>
                    <a:pt x="243" y="9"/>
                  </a:lnTo>
                  <a:lnTo>
                    <a:pt x="252" y="54"/>
                  </a:lnTo>
                  <a:lnTo>
                    <a:pt x="250" y="79"/>
                  </a:lnTo>
                  <a:lnTo>
                    <a:pt x="207" y="95"/>
                  </a:lnTo>
                  <a:lnTo>
                    <a:pt x="143" y="114"/>
                  </a:lnTo>
                  <a:lnTo>
                    <a:pt x="246" y="101"/>
                  </a:lnTo>
                  <a:lnTo>
                    <a:pt x="261" y="117"/>
                  </a:lnTo>
                  <a:lnTo>
                    <a:pt x="265" y="158"/>
                  </a:lnTo>
                  <a:lnTo>
                    <a:pt x="204" y="151"/>
                  </a:lnTo>
                  <a:lnTo>
                    <a:pt x="143" y="164"/>
                  </a:lnTo>
                  <a:lnTo>
                    <a:pt x="115" y="183"/>
                  </a:lnTo>
                  <a:lnTo>
                    <a:pt x="91" y="160"/>
                  </a:lnTo>
                  <a:lnTo>
                    <a:pt x="62" y="158"/>
                  </a:lnTo>
                  <a:lnTo>
                    <a:pt x="25" y="170"/>
                  </a:lnTo>
                  <a:lnTo>
                    <a:pt x="22" y="132"/>
                  </a:lnTo>
                  <a:lnTo>
                    <a:pt x="3" y="108"/>
                  </a:lnTo>
                  <a:lnTo>
                    <a:pt x="3" y="108"/>
                  </a:lnTo>
                  <a:close/>
                </a:path>
              </a:pathLst>
            </a:custGeom>
            <a:solidFill>
              <a:srgbClr val="FFD6C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15" name="Freeform 206"/>
            <p:cNvSpPr>
              <a:spLocks/>
            </p:cNvSpPr>
            <p:nvPr/>
          </p:nvSpPr>
          <p:spPr bwMode="auto">
            <a:xfrm>
              <a:off x="671" y="2692"/>
              <a:ext cx="18" cy="9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20" y="12"/>
                </a:cxn>
                <a:cxn ang="0">
                  <a:pos x="49" y="0"/>
                </a:cxn>
                <a:cxn ang="0">
                  <a:pos x="71" y="12"/>
                </a:cxn>
                <a:cxn ang="0">
                  <a:pos x="86" y="40"/>
                </a:cxn>
                <a:cxn ang="0">
                  <a:pos x="56" y="42"/>
                </a:cxn>
                <a:cxn ang="0">
                  <a:pos x="23" y="32"/>
                </a:cxn>
                <a:cxn ang="0">
                  <a:pos x="0" y="30"/>
                </a:cxn>
                <a:cxn ang="0">
                  <a:pos x="0" y="30"/>
                </a:cxn>
              </a:cxnLst>
              <a:rect l="0" t="0" r="r" b="b"/>
              <a:pathLst>
                <a:path w="86" h="42">
                  <a:moveTo>
                    <a:pt x="0" y="30"/>
                  </a:moveTo>
                  <a:lnTo>
                    <a:pt x="20" y="12"/>
                  </a:lnTo>
                  <a:lnTo>
                    <a:pt x="49" y="0"/>
                  </a:lnTo>
                  <a:lnTo>
                    <a:pt x="71" y="12"/>
                  </a:lnTo>
                  <a:lnTo>
                    <a:pt x="86" y="40"/>
                  </a:lnTo>
                  <a:lnTo>
                    <a:pt x="56" y="42"/>
                  </a:lnTo>
                  <a:lnTo>
                    <a:pt x="23" y="32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FFD6C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16" name="Freeform 207"/>
            <p:cNvSpPr>
              <a:spLocks/>
            </p:cNvSpPr>
            <p:nvPr/>
          </p:nvSpPr>
          <p:spPr bwMode="auto">
            <a:xfrm>
              <a:off x="687" y="2712"/>
              <a:ext cx="7" cy="32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6" y="31"/>
                </a:cxn>
                <a:cxn ang="0">
                  <a:pos x="0" y="52"/>
                </a:cxn>
                <a:cxn ang="0">
                  <a:pos x="2" y="81"/>
                </a:cxn>
                <a:cxn ang="0">
                  <a:pos x="2" y="119"/>
                </a:cxn>
                <a:cxn ang="0">
                  <a:pos x="0" y="154"/>
                </a:cxn>
                <a:cxn ang="0">
                  <a:pos x="5" y="166"/>
                </a:cxn>
                <a:cxn ang="0">
                  <a:pos x="18" y="156"/>
                </a:cxn>
                <a:cxn ang="0">
                  <a:pos x="21" y="136"/>
                </a:cxn>
                <a:cxn ang="0">
                  <a:pos x="17" y="106"/>
                </a:cxn>
                <a:cxn ang="0">
                  <a:pos x="22" y="63"/>
                </a:cxn>
                <a:cxn ang="0">
                  <a:pos x="36" y="37"/>
                </a:cxn>
                <a:cxn ang="0">
                  <a:pos x="35" y="11"/>
                </a:cxn>
                <a:cxn ang="0">
                  <a:pos x="21" y="0"/>
                </a:cxn>
                <a:cxn ang="0">
                  <a:pos x="21" y="0"/>
                </a:cxn>
              </a:cxnLst>
              <a:rect l="0" t="0" r="r" b="b"/>
              <a:pathLst>
                <a:path w="36" h="166">
                  <a:moveTo>
                    <a:pt x="21" y="0"/>
                  </a:moveTo>
                  <a:lnTo>
                    <a:pt x="6" y="31"/>
                  </a:lnTo>
                  <a:lnTo>
                    <a:pt x="0" y="52"/>
                  </a:lnTo>
                  <a:lnTo>
                    <a:pt x="2" y="81"/>
                  </a:lnTo>
                  <a:lnTo>
                    <a:pt x="2" y="119"/>
                  </a:lnTo>
                  <a:lnTo>
                    <a:pt x="0" y="154"/>
                  </a:lnTo>
                  <a:lnTo>
                    <a:pt x="5" y="166"/>
                  </a:lnTo>
                  <a:lnTo>
                    <a:pt x="18" y="156"/>
                  </a:lnTo>
                  <a:lnTo>
                    <a:pt x="21" y="136"/>
                  </a:lnTo>
                  <a:lnTo>
                    <a:pt x="17" y="106"/>
                  </a:lnTo>
                  <a:lnTo>
                    <a:pt x="22" y="63"/>
                  </a:lnTo>
                  <a:lnTo>
                    <a:pt x="36" y="37"/>
                  </a:lnTo>
                  <a:lnTo>
                    <a:pt x="35" y="11"/>
                  </a:lnTo>
                  <a:lnTo>
                    <a:pt x="21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D6C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17" name="Freeform 208"/>
            <p:cNvSpPr>
              <a:spLocks/>
            </p:cNvSpPr>
            <p:nvPr/>
          </p:nvSpPr>
          <p:spPr bwMode="auto">
            <a:xfrm>
              <a:off x="696" y="2734"/>
              <a:ext cx="9" cy="6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19" y="0"/>
                </a:cxn>
                <a:cxn ang="0">
                  <a:pos x="44" y="1"/>
                </a:cxn>
                <a:cxn ang="0">
                  <a:pos x="49" y="14"/>
                </a:cxn>
                <a:cxn ang="0">
                  <a:pos x="34" y="24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49" h="24">
                  <a:moveTo>
                    <a:pt x="0" y="14"/>
                  </a:moveTo>
                  <a:lnTo>
                    <a:pt x="19" y="0"/>
                  </a:lnTo>
                  <a:lnTo>
                    <a:pt x="44" y="1"/>
                  </a:lnTo>
                  <a:lnTo>
                    <a:pt x="49" y="14"/>
                  </a:lnTo>
                  <a:lnTo>
                    <a:pt x="34" y="2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D6C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18" name="Freeform 209"/>
            <p:cNvSpPr>
              <a:spLocks/>
            </p:cNvSpPr>
            <p:nvPr/>
          </p:nvSpPr>
          <p:spPr bwMode="auto">
            <a:xfrm>
              <a:off x="703" y="2711"/>
              <a:ext cx="36" cy="44"/>
            </a:xfrm>
            <a:custGeom>
              <a:avLst/>
              <a:gdLst/>
              <a:ahLst/>
              <a:cxnLst>
                <a:cxn ang="0">
                  <a:pos x="15" y="64"/>
                </a:cxn>
                <a:cxn ang="0">
                  <a:pos x="47" y="99"/>
                </a:cxn>
                <a:cxn ang="0">
                  <a:pos x="49" y="123"/>
                </a:cxn>
                <a:cxn ang="0">
                  <a:pos x="68" y="147"/>
                </a:cxn>
                <a:cxn ang="0">
                  <a:pos x="66" y="177"/>
                </a:cxn>
                <a:cxn ang="0">
                  <a:pos x="56" y="194"/>
                </a:cxn>
                <a:cxn ang="0">
                  <a:pos x="99" y="203"/>
                </a:cxn>
                <a:cxn ang="0">
                  <a:pos x="121" y="219"/>
                </a:cxn>
                <a:cxn ang="0">
                  <a:pos x="117" y="169"/>
                </a:cxn>
                <a:cxn ang="0">
                  <a:pos x="118" y="126"/>
                </a:cxn>
                <a:cxn ang="0">
                  <a:pos x="153" y="106"/>
                </a:cxn>
                <a:cxn ang="0">
                  <a:pos x="175" y="71"/>
                </a:cxn>
                <a:cxn ang="0">
                  <a:pos x="180" y="28"/>
                </a:cxn>
                <a:cxn ang="0">
                  <a:pos x="170" y="0"/>
                </a:cxn>
                <a:cxn ang="0">
                  <a:pos x="146" y="27"/>
                </a:cxn>
                <a:cxn ang="0">
                  <a:pos x="120" y="53"/>
                </a:cxn>
                <a:cxn ang="0">
                  <a:pos x="91" y="65"/>
                </a:cxn>
                <a:cxn ang="0">
                  <a:pos x="62" y="68"/>
                </a:cxn>
                <a:cxn ang="0">
                  <a:pos x="0" y="40"/>
                </a:cxn>
                <a:cxn ang="0">
                  <a:pos x="15" y="64"/>
                </a:cxn>
                <a:cxn ang="0">
                  <a:pos x="15" y="64"/>
                </a:cxn>
              </a:cxnLst>
              <a:rect l="0" t="0" r="r" b="b"/>
              <a:pathLst>
                <a:path w="180" h="219">
                  <a:moveTo>
                    <a:pt x="15" y="64"/>
                  </a:moveTo>
                  <a:lnTo>
                    <a:pt x="47" y="99"/>
                  </a:lnTo>
                  <a:lnTo>
                    <a:pt x="49" y="123"/>
                  </a:lnTo>
                  <a:lnTo>
                    <a:pt x="68" y="147"/>
                  </a:lnTo>
                  <a:lnTo>
                    <a:pt x="66" y="177"/>
                  </a:lnTo>
                  <a:lnTo>
                    <a:pt x="56" y="194"/>
                  </a:lnTo>
                  <a:lnTo>
                    <a:pt x="99" y="203"/>
                  </a:lnTo>
                  <a:lnTo>
                    <a:pt x="121" y="219"/>
                  </a:lnTo>
                  <a:lnTo>
                    <a:pt x="117" y="169"/>
                  </a:lnTo>
                  <a:lnTo>
                    <a:pt x="118" y="126"/>
                  </a:lnTo>
                  <a:lnTo>
                    <a:pt x="153" y="106"/>
                  </a:lnTo>
                  <a:lnTo>
                    <a:pt x="175" y="71"/>
                  </a:lnTo>
                  <a:lnTo>
                    <a:pt x="180" y="28"/>
                  </a:lnTo>
                  <a:lnTo>
                    <a:pt x="170" y="0"/>
                  </a:lnTo>
                  <a:lnTo>
                    <a:pt x="146" y="27"/>
                  </a:lnTo>
                  <a:lnTo>
                    <a:pt x="120" y="53"/>
                  </a:lnTo>
                  <a:lnTo>
                    <a:pt x="91" y="65"/>
                  </a:lnTo>
                  <a:lnTo>
                    <a:pt x="62" y="68"/>
                  </a:lnTo>
                  <a:lnTo>
                    <a:pt x="0" y="40"/>
                  </a:lnTo>
                  <a:lnTo>
                    <a:pt x="15" y="64"/>
                  </a:lnTo>
                  <a:lnTo>
                    <a:pt x="15" y="64"/>
                  </a:lnTo>
                  <a:close/>
                </a:path>
              </a:pathLst>
            </a:custGeom>
            <a:solidFill>
              <a:srgbClr val="FFD6C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19" name="Freeform 210"/>
            <p:cNvSpPr>
              <a:spLocks/>
            </p:cNvSpPr>
            <p:nvPr/>
          </p:nvSpPr>
          <p:spPr bwMode="auto">
            <a:xfrm>
              <a:off x="697" y="2776"/>
              <a:ext cx="29" cy="13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1" y="34"/>
                </a:cxn>
                <a:cxn ang="0">
                  <a:pos x="20" y="56"/>
                </a:cxn>
                <a:cxn ang="0">
                  <a:pos x="42" y="64"/>
                </a:cxn>
                <a:cxn ang="0">
                  <a:pos x="92" y="55"/>
                </a:cxn>
                <a:cxn ang="0">
                  <a:pos x="129" y="52"/>
                </a:cxn>
                <a:cxn ang="0">
                  <a:pos x="144" y="28"/>
                </a:cxn>
                <a:cxn ang="0">
                  <a:pos x="147" y="0"/>
                </a:cxn>
                <a:cxn ang="0">
                  <a:pos x="125" y="2"/>
                </a:cxn>
                <a:cxn ang="0">
                  <a:pos x="93" y="21"/>
                </a:cxn>
                <a:cxn ang="0">
                  <a:pos x="59" y="27"/>
                </a:cxn>
                <a:cxn ang="0">
                  <a:pos x="34" y="22"/>
                </a:cxn>
                <a:cxn ang="0">
                  <a:pos x="0" y="9"/>
                </a:cxn>
                <a:cxn ang="0">
                  <a:pos x="0" y="9"/>
                </a:cxn>
              </a:cxnLst>
              <a:rect l="0" t="0" r="r" b="b"/>
              <a:pathLst>
                <a:path w="147" h="64">
                  <a:moveTo>
                    <a:pt x="0" y="9"/>
                  </a:moveTo>
                  <a:lnTo>
                    <a:pt x="1" y="34"/>
                  </a:lnTo>
                  <a:lnTo>
                    <a:pt x="20" y="56"/>
                  </a:lnTo>
                  <a:lnTo>
                    <a:pt x="42" y="64"/>
                  </a:lnTo>
                  <a:lnTo>
                    <a:pt x="92" y="55"/>
                  </a:lnTo>
                  <a:lnTo>
                    <a:pt x="129" y="52"/>
                  </a:lnTo>
                  <a:lnTo>
                    <a:pt x="144" y="28"/>
                  </a:lnTo>
                  <a:lnTo>
                    <a:pt x="147" y="0"/>
                  </a:lnTo>
                  <a:lnTo>
                    <a:pt x="125" y="2"/>
                  </a:lnTo>
                  <a:lnTo>
                    <a:pt x="93" y="21"/>
                  </a:lnTo>
                  <a:lnTo>
                    <a:pt x="59" y="27"/>
                  </a:lnTo>
                  <a:lnTo>
                    <a:pt x="34" y="22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FD6C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20" name="Freeform 211"/>
            <p:cNvSpPr>
              <a:spLocks/>
            </p:cNvSpPr>
            <p:nvPr/>
          </p:nvSpPr>
          <p:spPr bwMode="auto">
            <a:xfrm>
              <a:off x="715" y="2929"/>
              <a:ext cx="14" cy="7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26" y="0"/>
                </a:cxn>
                <a:cxn ang="0">
                  <a:pos x="54" y="2"/>
                </a:cxn>
                <a:cxn ang="0">
                  <a:pos x="72" y="16"/>
                </a:cxn>
                <a:cxn ang="0">
                  <a:pos x="48" y="15"/>
                </a:cxn>
                <a:cxn ang="0">
                  <a:pos x="24" y="28"/>
                </a:cxn>
                <a:cxn ang="0">
                  <a:pos x="0" y="22"/>
                </a:cxn>
                <a:cxn ang="0">
                  <a:pos x="0" y="22"/>
                </a:cxn>
              </a:cxnLst>
              <a:rect l="0" t="0" r="r" b="b"/>
              <a:pathLst>
                <a:path w="72" h="28">
                  <a:moveTo>
                    <a:pt x="0" y="22"/>
                  </a:moveTo>
                  <a:lnTo>
                    <a:pt x="26" y="0"/>
                  </a:lnTo>
                  <a:lnTo>
                    <a:pt x="54" y="2"/>
                  </a:lnTo>
                  <a:lnTo>
                    <a:pt x="72" y="16"/>
                  </a:lnTo>
                  <a:lnTo>
                    <a:pt x="48" y="15"/>
                  </a:lnTo>
                  <a:lnTo>
                    <a:pt x="24" y="28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E0847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21" name="Freeform 212"/>
            <p:cNvSpPr>
              <a:spLocks/>
            </p:cNvSpPr>
            <p:nvPr/>
          </p:nvSpPr>
          <p:spPr bwMode="auto">
            <a:xfrm>
              <a:off x="712" y="2914"/>
              <a:ext cx="36" cy="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7" y="11"/>
                </a:cxn>
                <a:cxn ang="0">
                  <a:pos x="22" y="31"/>
                </a:cxn>
                <a:cxn ang="0">
                  <a:pos x="51" y="32"/>
                </a:cxn>
                <a:cxn ang="0">
                  <a:pos x="101" y="48"/>
                </a:cxn>
                <a:cxn ang="0">
                  <a:pos x="145" y="69"/>
                </a:cxn>
                <a:cxn ang="0">
                  <a:pos x="176" y="63"/>
                </a:cxn>
                <a:cxn ang="0">
                  <a:pos x="113" y="31"/>
                </a:cxn>
                <a:cxn ang="0">
                  <a:pos x="57" y="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76" h="69">
                  <a:moveTo>
                    <a:pt x="0" y="0"/>
                  </a:moveTo>
                  <a:lnTo>
                    <a:pt x="17" y="11"/>
                  </a:lnTo>
                  <a:lnTo>
                    <a:pt x="22" y="31"/>
                  </a:lnTo>
                  <a:lnTo>
                    <a:pt x="51" y="32"/>
                  </a:lnTo>
                  <a:lnTo>
                    <a:pt x="101" y="48"/>
                  </a:lnTo>
                  <a:lnTo>
                    <a:pt x="145" y="69"/>
                  </a:lnTo>
                  <a:lnTo>
                    <a:pt x="176" y="63"/>
                  </a:lnTo>
                  <a:lnTo>
                    <a:pt x="113" y="31"/>
                  </a:lnTo>
                  <a:lnTo>
                    <a:pt x="57" y="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6C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22" name="Freeform 213"/>
            <p:cNvSpPr>
              <a:spLocks/>
            </p:cNvSpPr>
            <p:nvPr/>
          </p:nvSpPr>
          <p:spPr bwMode="auto">
            <a:xfrm>
              <a:off x="705" y="2935"/>
              <a:ext cx="21" cy="11"/>
            </a:xfrm>
            <a:custGeom>
              <a:avLst/>
              <a:gdLst/>
              <a:ahLst/>
              <a:cxnLst>
                <a:cxn ang="0">
                  <a:pos x="0" y="55"/>
                </a:cxn>
                <a:cxn ang="0">
                  <a:pos x="14" y="38"/>
                </a:cxn>
                <a:cxn ang="0">
                  <a:pos x="44" y="12"/>
                </a:cxn>
                <a:cxn ang="0">
                  <a:pos x="71" y="18"/>
                </a:cxn>
                <a:cxn ang="0">
                  <a:pos x="101" y="0"/>
                </a:cxn>
                <a:cxn ang="0">
                  <a:pos x="90" y="21"/>
                </a:cxn>
                <a:cxn ang="0">
                  <a:pos x="52" y="48"/>
                </a:cxn>
                <a:cxn ang="0">
                  <a:pos x="25" y="62"/>
                </a:cxn>
                <a:cxn ang="0">
                  <a:pos x="0" y="55"/>
                </a:cxn>
                <a:cxn ang="0">
                  <a:pos x="0" y="55"/>
                </a:cxn>
              </a:cxnLst>
              <a:rect l="0" t="0" r="r" b="b"/>
              <a:pathLst>
                <a:path w="101" h="62">
                  <a:moveTo>
                    <a:pt x="0" y="55"/>
                  </a:moveTo>
                  <a:lnTo>
                    <a:pt x="14" y="38"/>
                  </a:lnTo>
                  <a:lnTo>
                    <a:pt x="44" y="12"/>
                  </a:lnTo>
                  <a:lnTo>
                    <a:pt x="71" y="18"/>
                  </a:lnTo>
                  <a:lnTo>
                    <a:pt x="101" y="0"/>
                  </a:lnTo>
                  <a:lnTo>
                    <a:pt x="90" y="21"/>
                  </a:lnTo>
                  <a:lnTo>
                    <a:pt x="52" y="48"/>
                  </a:lnTo>
                  <a:lnTo>
                    <a:pt x="25" y="62"/>
                  </a:lnTo>
                  <a:lnTo>
                    <a:pt x="0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FFD6C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23" name="Freeform 214"/>
            <p:cNvSpPr>
              <a:spLocks/>
            </p:cNvSpPr>
            <p:nvPr/>
          </p:nvSpPr>
          <p:spPr bwMode="auto">
            <a:xfrm>
              <a:off x="730" y="2931"/>
              <a:ext cx="32" cy="2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19"/>
                </a:cxn>
                <a:cxn ang="0">
                  <a:pos x="35" y="30"/>
                </a:cxn>
                <a:cxn ang="0">
                  <a:pos x="81" y="46"/>
                </a:cxn>
                <a:cxn ang="0">
                  <a:pos x="113" y="88"/>
                </a:cxn>
                <a:cxn ang="0">
                  <a:pos x="144" y="109"/>
                </a:cxn>
                <a:cxn ang="0">
                  <a:pos x="158" y="104"/>
                </a:cxn>
                <a:cxn ang="0">
                  <a:pos x="149" y="78"/>
                </a:cxn>
                <a:cxn ang="0">
                  <a:pos x="106" y="41"/>
                </a:cxn>
                <a:cxn ang="0">
                  <a:pos x="74" y="19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58" h="109">
                  <a:moveTo>
                    <a:pt x="0" y="0"/>
                  </a:moveTo>
                  <a:lnTo>
                    <a:pt x="9" y="19"/>
                  </a:lnTo>
                  <a:lnTo>
                    <a:pt x="35" y="30"/>
                  </a:lnTo>
                  <a:lnTo>
                    <a:pt x="81" y="46"/>
                  </a:lnTo>
                  <a:lnTo>
                    <a:pt x="113" y="88"/>
                  </a:lnTo>
                  <a:lnTo>
                    <a:pt x="144" y="109"/>
                  </a:lnTo>
                  <a:lnTo>
                    <a:pt x="158" y="104"/>
                  </a:lnTo>
                  <a:lnTo>
                    <a:pt x="149" y="78"/>
                  </a:lnTo>
                  <a:lnTo>
                    <a:pt x="106" y="41"/>
                  </a:lnTo>
                  <a:lnTo>
                    <a:pt x="74" y="1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6C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24" name="Freeform 215"/>
            <p:cNvSpPr>
              <a:spLocks/>
            </p:cNvSpPr>
            <p:nvPr/>
          </p:nvSpPr>
          <p:spPr bwMode="auto">
            <a:xfrm>
              <a:off x="676" y="2908"/>
              <a:ext cx="20" cy="32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46" y="37"/>
                </a:cxn>
                <a:cxn ang="0">
                  <a:pos x="14" y="84"/>
                </a:cxn>
                <a:cxn ang="0">
                  <a:pos x="2" y="126"/>
                </a:cxn>
                <a:cxn ang="0">
                  <a:pos x="0" y="162"/>
                </a:cxn>
                <a:cxn ang="0">
                  <a:pos x="16" y="105"/>
                </a:cxn>
                <a:cxn ang="0">
                  <a:pos x="37" y="74"/>
                </a:cxn>
                <a:cxn ang="0">
                  <a:pos x="75" y="38"/>
                </a:cxn>
                <a:cxn ang="0">
                  <a:pos x="97" y="20"/>
                </a:cxn>
                <a:cxn ang="0">
                  <a:pos x="96" y="0"/>
                </a:cxn>
                <a:cxn ang="0">
                  <a:pos x="96" y="0"/>
                </a:cxn>
              </a:cxnLst>
              <a:rect l="0" t="0" r="r" b="b"/>
              <a:pathLst>
                <a:path w="97" h="162">
                  <a:moveTo>
                    <a:pt x="96" y="0"/>
                  </a:moveTo>
                  <a:lnTo>
                    <a:pt x="46" y="37"/>
                  </a:lnTo>
                  <a:lnTo>
                    <a:pt x="14" y="84"/>
                  </a:lnTo>
                  <a:lnTo>
                    <a:pt x="2" y="126"/>
                  </a:lnTo>
                  <a:lnTo>
                    <a:pt x="0" y="162"/>
                  </a:lnTo>
                  <a:lnTo>
                    <a:pt x="16" y="105"/>
                  </a:lnTo>
                  <a:lnTo>
                    <a:pt x="37" y="74"/>
                  </a:lnTo>
                  <a:lnTo>
                    <a:pt x="75" y="38"/>
                  </a:lnTo>
                  <a:lnTo>
                    <a:pt x="97" y="20"/>
                  </a:lnTo>
                  <a:lnTo>
                    <a:pt x="96" y="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FD6C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25" name="Freeform 216"/>
            <p:cNvSpPr>
              <a:spLocks/>
            </p:cNvSpPr>
            <p:nvPr/>
          </p:nvSpPr>
          <p:spPr bwMode="auto">
            <a:xfrm>
              <a:off x="684" y="2931"/>
              <a:ext cx="10" cy="15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0" y="74"/>
                </a:cxn>
                <a:cxn ang="0">
                  <a:pos x="18" y="61"/>
                </a:cxn>
                <a:cxn ang="0">
                  <a:pos x="41" y="31"/>
                </a:cxn>
                <a:cxn ang="0">
                  <a:pos x="47" y="2"/>
                </a:cxn>
                <a:cxn ang="0">
                  <a:pos x="31" y="0"/>
                </a:cxn>
                <a:cxn ang="0">
                  <a:pos x="31" y="0"/>
                </a:cxn>
              </a:cxnLst>
              <a:rect l="0" t="0" r="r" b="b"/>
              <a:pathLst>
                <a:path w="47" h="74">
                  <a:moveTo>
                    <a:pt x="31" y="0"/>
                  </a:moveTo>
                  <a:lnTo>
                    <a:pt x="0" y="74"/>
                  </a:lnTo>
                  <a:lnTo>
                    <a:pt x="18" y="61"/>
                  </a:lnTo>
                  <a:lnTo>
                    <a:pt x="41" y="31"/>
                  </a:lnTo>
                  <a:lnTo>
                    <a:pt x="47" y="2"/>
                  </a:lnTo>
                  <a:lnTo>
                    <a:pt x="3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FD6C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26" name="Freeform 217"/>
            <p:cNvSpPr>
              <a:spLocks/>
            </p:cNvSpPr>
            <p:nvPr/>
          </p:nvSpPr>
          <p:spPr bwMode="auto">
            <a:xfrm>
              <a:off x="889" y="2812"/>
              <a:ext cx="84" cy="101"/>
            </a:xfrm>
            <a:custGeom>
              <a:avLst/>
              <a:gdLst/>
              <a:ahLst/>
              <a:cxnLst>
                <a:cxn ang="0">
                  <a:pos x="144" y="0"/>
                </a:cxn>
                <a:cxn ang="0">
                  <a:pos x="138" y="94"/>
                </a:cxn>
                <a:cxn ang="0">
                  <a:pos x="85" y="226"/>
                </a:cxn>
                <a:cxn ang="0">
                  <a:pos x="5" y="359"/>
                </a:cxn>
                <a:cxn ang="0">
                  <a:pos x="0" y="442"/>
                </a:cxn>
                <a:cxn ang="0">
                  <a:pos x="86" y="428"/>
                </a:cxn>
                <a:cxn ang="0">
                  <a:pos x="129" y="373"/>
                </a:cxn>
                <a:cxn ang="0">
                  <a:pos x="168" y="351"/>
                </a:cxn>
                <a:cxn ang="0">
                  <a:pos x="217" y="387"/>
                </a:cxn>
                <a:cxn ang="0">
                  <a:pos x="245" y="438"/>
                </a:cxn>
                <a:cxn ang="0">
                  <a:pos x="421" y="499"/>
                </a:cxn>
                <a:cxn ang="0">
                  <a:pos x="400" y="369"/>
                </a:cxn>
                <a:cxn ang="0">
                  <a:pos x="209" y="58"/>
                </a:cxn>
                <a:cxn ang="0">
                  <a:pos x="144" y="0"/>
                </a:cxn>
                <a:cxn ang="0">
                  <a:pos x="144" y="0"/>
                </a:cxn>
              </a:cxnLst>
              <a:rect l="0" t="0" r="r" b="b"/>
              <a:pathLst>
                <a:path w="421" h="499">
                  <a:moveTo>
                    <a:pt x="144" y="0"/>
                  </a:moveTo>
                  <a:lnTo>
                    <a:pt x="138" y="94"/>
                  </a:lnTo>
                  <a:lnTo>
                    <a:pt x="85" y="226"/>
                  </a:lnTo>
                  <a:lnTo>
                    <a:pt x="5" y="359"/>
                  </a:lnTo>
                  <a:lnTo>
                    <a:pt x="0" y="442"/>
                  </a:lnTo>
                  <a:lnTo>
                    <a:pt x="86" y="428"/>
                  </a:lnTo>
                  <a:lnTo>
                    <a:pt x="129" y="373"/>
                  </a:lnTo>
                  <a:lnTo>
                    <a:pt x="168" y="351"/>
                  </a:lnTo>
                  <a:lnTo>
                    <a:pt x="217" y="387"/>
                  </a:lnTo>
                  <a:lnTo>
                    <a:pt x="245" y="438"/>
                  </a:lnTo>
                  <a:lnTo>
                    <a:pt x="421" y="499"/>
                  </a:lnTo>
                  <a:lnTo>
                    <a:pt x="400" y="369"/>
                  </a:lnTo>
                  <a:lnTo>
                    <a:pt x="209" y="58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8989A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27" name="Freeform 218"/>
            <p:cNvSpPr>
              <a:spLocks/>
            </p:cNvSpPr>
            <p:nvPr/>
          </p:nvSpPr>
          <p:spPr bwMode="auto">
            <a:xfrm>
              <a:off x="871" y="2903"/>
              <a:ext cx="122" cy="39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122" y="56"/>
                </a:cxn>
                <a:cxn ang="0">
                  <a:pos x="154" y="24"/>
                </a:cxn>
                <a:cxn ang="0">
                  <a:pos x="200" y="9"/>
                </a:cxn>
                <a:cxn ang="0">
                  <a:pos x="290" y="42"/>
                </a:cxn>
                <a:cxn ang="0">
                  <a:pos x="409" y="44"/>
                </a:cxn>
                <a:cxn ang="0">
                  <a:pos x="512" y="40"/>
                </a:cxn>
                <a:cxn ang="0">
                  <a:pos x="604" y="145"/>
                </a:cxn>
                <a:cxn ang="0">
                  <a:pos x="534" y="127"/>
                </a:cxn>
                <a:cxn ang="0">
                  <a:pos x="485" y="102"/>
                </a:cxn>
                <a:cxn ang="0">
                  <a:pos x="258" y="134"/>
                </a:cxn>
                <a:cxn ang="0">
                  <a:pos x="153" y="148"/>
                </a:cxn>
                <a:cxn ang="0">
                  <a:pos x="150" y="195"/>
                </a:cxn>
                <a:cxn ang="0">
                  <a:pos x="117" y="193"/>
                </a:cxn>
                <a:cxn ang="0">
                  <a:pos x="0" y="144"/>
                </a:cxn>
                <a:cxn ang="0">
                  <a:pos x="35" y="0"/>
                </a:cxn>
                <a:cxn ang="0">
                  <a:pos x="35" y="0"/>
                </a:cxn>
              </a:cxnLst>
              <a:rect l="0" t="0" r="r" b="b"/>
              <a:pathLst>
                <a:path w="604" h="195">
                  <a:moveTo>
                    <a:pt x="35" y="0"/>
                  </a:moveTo>
                  <a:lnTo>
                    <a:pt x="122" y="56"/>
                  </a:lnTo>
                  <a:lnTo>
                    <a:pt x="154" y="24"/>
                  </a:lnTo>
                  <a:lnTo>
                    <a:pt x="200" y="9"/>
                  </a:lnTo>
                  <a:lnTo>
                    <a:pt x="290" y="42"/>
                  </a:lnTo>
                  <a:lnTo>
                    <a:pt x="409" y="44"/>
                  </a:lnTo>
                  <a:lnTo>
                    <a:pt x="512" y="40"/>
                  </a:lnTo>
                  <a:lnTo>
                    <a:pt x="604" y="145"/>
                  </a:lnTo>
                  <a:lnTo>
                    <a:pt x="534" y="127"/>
                  </a:lnTo>
                  <a:lnTo>
                    <a:pt x="485" y="102"/>
                  </a:lnTo>
                  <a:lnTo>
                    <a:pt x="258" y="134"/>
                  </a:lnTo>
                  <a:lnTo>
                    <a:pt x="153" y="148"/>
                  </a:lnTo>
                  <a:lnTo>
                    <a:pt x="150" y="195"/>
                  </a:lnTo>
                  <a:lnTo>
                    <a:pt x="117" y="193"/>
                  </a:lnTo>
                  <a:lnTo>
                    <a:pt x="0" y="144"/>
                  </a:lnTo>
                  <a:lnTo>
                    <a:pt x="35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8989A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28" name="Freeform 219"/>
            <p:cNvSpPr>
              <a:spLocks/>
            </p:cNvSpPr>
            <p:nvPr/>
          </p:nvSpPr>
          <p:spPr bwMode="auto">
            <a:xfrm>
              <a:off x="790" y="2929"/>
              <a:ext cx="209" cy="60"/>
            </a:xfrm>
            <a:custGeom>
              <a:avLst/>
              <a:gdLst/>
              <a:ahLst/>
              <a:cxnLst>
                <a:cxn ang="0">
                  <a:pos x="16" y="176"/>
                </a:cxn>
                <a:cxn ang="0">
                  <a:pos x="46" y="114"/>
                </a:cxn>
                <a:cxn ang="0">
                  <a:pos x="234" y="108"/>
                </a:cxn>
                <a:cxn ang="0">
                  <a:pos x="249" y="142"/>
                </a:cxn>
                <a:cxn ang="0">
                  <a:pos x="217" y="180"/>
                </a:cxn>
                <a:cxn ang="0">
                  <a:pos x="234" y="197"/>
                </a:cxn>
                <a:cxn ang="0">
                  <a:pos x="286" y="188"/>
                </a:cxn>
                <a:cxn ang="0">
                  <a:pos x="395" y="96"/>
                </a:cxn>
                <a:cxn ang="0">
                  <a:pos x="365" y="210"/>
                </a:cxn>
                <a:cxn ang="0">
                  <a:pos x="484" y="228"/>
                </a:cxn>
                <a:cxn ang="0">
                  <a:pos x="669" y="195"/>
                </a:cxn>
                <a:cxn ang="0">
                  <a:pos x="545" y="131"/>
                </a:cxn>
                <a:cxn ang="0">
                  <a:pos x="531" y="90"/>
                </a:cxn>
                <a:cxn ang="0">
                  <a:pos x="590" y="97"/>
                </a:cxn>
                <a:cxn ang="0">
                  <a:pos x="664" y="131"/>
                </a:cxn>
                <a:cxn ang="0">
                  <a:pos x="763" y="134"/>
                </a:cxn>
                <a:cxn ang="0">
                  <a:pos x="821" y="189"/>
                </a:cxn>
                <a:cxn ang="0">
                  <a:pos x="787" y="121"/>
                </a:cxn>
                <a:cxn ang="0">
                  <a:pos x="715" y="51"/>
                </a:cxn>
                <a:cxn ang="0">
                  <a:pos x="824" y="89"/>
                </a:cxn>
                <a:cxn ang="0">
                  <a:pos x="914" y="180"/>
                </a:cxn>
                <a:cxn ang="0">
                  <a:pos x="955" y="194"/>
                </a:cxn>
                <a:cxn ang="0">
                  <a:pos x="958" y="142"/>
                </a:cxn>
                <a:cxn ang="0">
                  <a:pos x="881" y="67"/>
                </a:cxn>
                <a:cxn ang="0">
                  <a:pos x="814" y="25"/>
                </a:cxn>
                <a:cxn ang="0">
                  <a:pos x="893" y="0"/>
                </a:cxn>
                <a:cxn ang="0">
                  <a:pos x="990" y="51"/>
                </a:cxn>
                <a:cxn ang="0">
                  <a:pos x="1048" y="93"/>
                </a:cxn>
                <a:cxn ang="0">
                  <a:pos x="991" y="257"/>
                </a:cxn>
                <a:cxn ang="0">
                  <a:pos x="378" y="302"/>
                </a:cxn>
                <a:cxn ang="0">
                  <a:pos x="0" y="259"/>
                </a:cxn>
                <a:cxn ang="0">
                  <a:pos x="16" y="176"/>
                </a:cxn>
                <a:cxn ang="0">
                  <a:pos x="16" y="176"/>
                </a:cxn>
              </a:cxnLst>
              <a:rect l="0" t="0" r="r" b="b"/>
              <a:pathLst>
                <a:path w="1048" h="302">
                  <a:moveTo>
                    <a:pt x="16" y="176"/>
                  </a:moveTo>
                  <a:lnTo>
                    <a:pt x="46" y="114"/>
                  </a:lnTo>
                  <a:lnTo>
                    <a:pt x="234" y="108"/>
                  </a:lnTo>
                  <a:lnTo>
                    <a:pt x="249" y="142"/>
                  </a:lnTo>
                  <a:lnTo>
                    <a:pt x="217" y="180"/>
                  </a:lnTo>
                  <a:lnTo>
                    <a:pt x="234" y="197"/>
                  </a:lnTo>
                  <a:lnTo>
                    <a:pt x="286" y="188"/>
                  </a:lnTo>
                  <a:lnTo>
                    <a:pt x="395" y="96"/>
                  </a:lnTo>
                  <a:lnTo>
                    <a:pt x="365" y="210"/>
                  </a:lnTo>
                  <a:lnTo>
                    <a:pt x="484" y="228"/>
                  </a:lnTo>
                  <a:lnTo>
                    <a:pt x="669" y="195"/>
                  </a:lnTo>
                  <a:lnTo>
                    <a:pt x="545" y="131"/>
                  </a:lnTo>
                  <a:lnTo>
                    <a:pt x="531" y="90"/>
                  </a:lnTo>
                  <a:lnTo>
                    <a:pt x="590" y="97"/>
                  </a:lnTo>
                  <a:lnTo>
                    <a:pt x="664" y="131"/>
                  </a:lnTo>
                  <a:lnTo>
                    <a:pt x="763" y="134"/>
                  </a:lnTo>
                  <a:lnTo>
                    <a:pt x="821" y="189"/>
                  </a:lnTo>
                  <a:lnTo>
                    <a:pt x="787" y="121"/>
                  </a:lnTo>
                  <a:lnTo>
                    <a:pt x="715" y="51"/>
                  </a:lnTo>
                  <a:lnTo>
                    <a:pt x="824" y="89"/>
                  </a:lnTo>
                  <a:lnTo>
                    <a:pt x="914" y="180"/>
                  </a:lnTo>
                  <a:lnTo>
                    <a:pt x="955" y="194"/>
                  </a:lnTo>
                  <a:lnTo>
                    <a:pt x="958" y="142"/>
                  </a:lnTo>
                  <a:lnTo>
                    <a:pt x="881" y="67"/>
                  </a:lnTo>
                  <a:lnTo>
                    <a:pt x="814" y="25"/>
                  </a:lnTo>
                  <a:lnTo>
                    <a:pt x="893" y="0"/>
                  </a:lnTo>
                  <a:lnTo>
                    <a:pt x="990" y="51"/>
                  </a:lnTo>
                  <a:lnTo>
                    <a:pt x="1048" y="93"/>
                  </a:lnTo>
                  <a:lnTo>
                    <a:pt x="991" y="257"/>
                  </a:lnTo>
                  <a:lnTo>
                    <a:pt x="378" y="302"/>
                  </a:lnTo>
                  <a:lnTo>
                    <a:pt x="0" y="259"/>
                  </a:lnTo>
                  <a:lnTo>
                    <a:pt x="16" y="176"/>
                  </a:lnTo>
                  <a:lnTo>
                    <a:pt x="16" y="176"/>
                  </a:lnTo>
                  <a:close/>
                </a:path>
              </a:pathLst>
            </a:custGeom>
            <a:solidFill>
              <a:srgbClr val="8989A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29" name="Freeform 220"/>
            <p:cNvSpPr>
              <a:spLocks/>
            </p:cNvSpPr>
            <p:nvPr/>
          </p:nvSpPr>
          <p:spPr bwMode="auto">
            <a:xfrm>
              <a:off x="639" y="2800"/>
              <a:ext cx="57" cy="121"/>
            </a:xfrm>
            <a:custGeom>
              <a:avLst/>
              <a:gdLst/>
              <a:ahLst/>
              <a:cxnLst>
                <a:cxn ang="0">
                  <a:pos x="0" y="421"/>
                </a:cxn>
                <a:cxn ang="0">
                  <a:pos x="42" y="371"/>
                </a:cxn>
                <a:cxn ang="0">
                  <a:pos x="58" y="287"/>
                </a:cxn>
                <a:cxn ang="0">
                  <a:pos x="58" y="199"/>
                </a:cxn>
                <a:cxn ang="0">
                  <a:pos x="45" y="125"/>
                </a:cxn>
                <a:cxn ang="0">
                  <a:pos x="66" y="147"/>
                </a:cxn>
                <a:cxn ang="0">
                  <a:pos x="82" y="226"/>
                </a:cxn>
                <a:cxn ang="0">
                  <a:pos x="139" y="356"/>
                </a:cxn>
                <a:cxn ang="0">
                  <a:pos x="109" y="125"/>
                </a:cxn>
                <a:cxn ang="0">
                  <a:pos x="99" y="67"/>
                </a:cxn>
                <a:cxn ang="0">
                  <a:pos x="112" y="31"/>
                </a:cxn>
                <a:cxn ang="0">
                  <a:pos x="155" y="90"/>
                </a:cxn>
                <a:cxn ang="0">
                  <a:pos x="178" y="161"/>
                </a:cxn>
                <a:cxn ang="0">
                  <a:pos x="199" y="280"/>
                </a:cxn>
                <a:cxn ang="0">
                  <a:pos x="236" y="356"/>
                </a:cxn>
                <a:cxn ang="0">
                  <a:pos x="227" y="55"/>
                </a:cxn>
                <a:cxn ang="0">
                  <a:pos x="251" y="0"/>
                </a:cxn>
                <a:cxn ang="0">
                  <a:pos x="258" y="141"/>
                </a:cxn>
                <a:cxn ang="0">
                  <a:pos x="284" y="503"/>
                </a:cxn>
                <a:cxn ang="0">
                  <a:pos x="49" y="607"/>
                </a:cxn>
                <a:cxn ang="0">
                  <a:pos x="0" y="421"/>
                </a:cxn>
                <a:cxn ang="0">
                  <a:pos x="0" y="421"/>
                </a:cxn>
              </a:cxnLst>
              <a:rect l="0" t="0" r="r" b="b"/>
              <a:pathLst>
                <a:path w="284" h="607">
                  <a:moveTo>
                    <a:pt x="0" y="421"/>
                  </a:moveTo>
                  <a:lnTo>
                    <a:pt x="42" y="371"/>
                  </a:lnTo>
                  <a:lnTo>
                    <a:pt x="58" y="287"/>
                  </a:lnTo>
                  <a:lnTo>
                    <a:pt x="58" y="199"/>
                  </a:lnTo>
                  <a:lnTo>
                    <a:pt x="45" y="125"/>
                  </a:lnTo>
                  <a:lnTo>
                    <a:pt x="66" y="147"/>
                  </a:lnTo>
                  <a:lnTo>
                    <a:pt x="82" y="226"/>
                  </a:lnTo>
                  <a:lnTo>
                    <a:pt x="139" y="356"/>
                  </a:lnTo>
                  <a:lnTo>
                    <a:pt x="109" y="125"/>
                  </a:lnTo>
                  <a:lnTo>
                    <a:pt x="99" y="67"/>
                  </a:lnTo>
                  <a:lnTo>
                    <a:pt x="112" y="31"/>
                  </a:lnTo>
                  <a:lnTo>
                    <a:pt x="155" y="90"/>
                  </a:lnTo>
                  <a:lnTo>
                    <a:pt x="178" y="161"/>
                  </a:lnTo>
                  <a:lnTo>
                    <a:pt x="199" y="280"/>
                  </a:lnTo>
                  <a:lnTo>
                    <a:pt x="236" y="356"/>
                  </a:lnTo>
                  <a:lnTo>
                    <a:pt x="227" y="55"/>
                  </a:lnTo>
                  <a:lnTo>
                    <a:pt x="251" y="0"/>
                  </a:lnTo>
                  <a:lnTo>
                    <a:pt x="258" y="141"/>
                  </a:lnTo>
                  <a:lnTo>
                    <a:pt x="284" y="503"/>
                  </a:lnTo>
                  <a:lnTo>
                    <a:pt x="49" y="607"/>
                  </a:lnTo>
                  <a:lnTo>
                    <a:pt x="0" y="421"/>
                  </a:lnTo>
                  <a:lnTo>
                    <a:pt x="0" y="421"/>
                  </a:lnTo>
                  <a:close/>
                </a:path>
              </a:pathLst>
            </a:custGeom>
            <a:solidFill>
              <a:srgbClr val="8989A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30" name="Freeform 221"/>
            <p:cNvSpPr>
              <a:spLocks/>
            </p:cNvSpPr>
            <p:nvPr/>
          </p:nvSpPr>
          <p:spPr bwMode="auto">
            <a:xfrm>
              <a:off x="704" y="2793"/>
              <a:ext cx="44" cy="117"/>
            </a:xfrm>
            <a:custGeom>
              <a:avLst/>
              <a:gdLst/>
              <a:ahLst/>
              <a:cxnLst>
                <a:cxn ang="0">
                  <a:pos x="43" y="15"/>
                </a:cxn>
                <a:cxn ang="0">
                  <a:pos x="58" y="73"/>
                </a:cxn>
                <a:cxn ang="0">
                  <a:pos x="44" y="110"/>
                </a:cxn>
                <a:cxn ang="0">
                  <a:pos x="0" y="195"/>
                </a:cxn>
                <a:cxn ang="0">
                  <a:pos x="14" y="247"/>
                </a:cxn>
                <a:cxn ang="0">
                  <a:pos x="109" y="191"/>
                </a:cxn>
                <a:cxn ang="0">
                  <a:pos x="135" y="219"/>
                </a:cxn>
                <a:cxn ang="0">
                  <a:pos x="158" y="282"/>
                </a:cxn>
                <a:cxn ang="0">
                  <a:pos x="140" y="336"/>
                </a:cxn>
                <a:cxn ang="0">
                  <a:pos x="154" y="570"/>
                </a:cxn>
                <a:cxn ang="0">
                  <a:pos x="187" y="594"/>
                </a:cxn>
                <a:cxn ang="0">
                  <a:pos x="183" y="375"/>
                </a:cxn>
                <a:cxn ang="0">
                  <a:pos x="222" y="275"/>
                </a:cxn>
                <a:cxn ang="0">
                  <a:pos x="87" y="0"/>
                </a:cxn>
                <a:cxn ang="0">
                  <a:pos x="43" y="15"/>
                </a:cxn>
                <a:cxn ang="0">
                  <a:pos x="43" y="15"/>
                </a:cxn>
              </a:cxnLst>
              <a:rect l="0" t="0" r="r" b="b"/>
              <a:pathLst>
                <a:path w="222" h="594">
                  <a:moveTo>
                    <a:pt x="43" y="15"/>
                  </a:moveTo>
                  <a:lnTo>
                    <a:pt x="58" y="73"/>
                  </a:lnTo>
                  <a:lnTo>
                    <a:pt x="44" y="110"/>
                  </a:lnTo>
                  <a:lnTo>
                    <a:pt x="0" y="195"/>
                  </a:lnTo>
                  <a:lnTo>
                    <a:pt x="14" y="247"/>
                  </a:lnTo>
                  <a:lnTo>
                    <a:pt x="109" y="191"/>
                  </a:lnTo>
                  <a:lnTo>
                    <a:pt x="135" y="219"/>
                  </a:lnTo>
                  <a:lnTo>
                    <a:pt x="158" y="282"/>
                  </a:lnTo>
                  <a:lnTo>
                    <a:pt x="140" y="336"/>
                  </a:lnTo>
                  <a:lnTo>
                    <a:pt x="154" y="570"/>
                  </a:lnTo>
                  <a:lnTo>
                    <a:pt x="187" y="594"/>
                  </a:lnTo>
                  <a:lnTo>
                    <a:pt x="183" y="375"/>
                  </a:lnTo>
                  <a:lnTo>
                    <a:pt x="222" y="275"/>
                  </a:lnTo>
                  <a:lnTo>
                    <a:pt x="87" y="0"/>
                  </a:lnTo>
                  <a:lnTo>
                    <a:pt x="43" y="15"/>
                  </a:lnTo>
                  <a:lnTo>
                    <a:pt x="43" y="15"/>
                  </a:lnTo>
                  <a:close/>
                </a:path>
              </a:pathLst>
            </a:custGeom>
            <a:solidFill>
              <a:srgbClr val="8989A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31" name="Freeform 222"/>
            <p:cNvSpPr>
              <a:spLocks/>
            </p:cNvSpPr>
            <p:nvPr/>
          </p:nvSpPr>
          <p:spPr bwMode="auto">
            <a:xfrm>
              <a:off x="715" y="2858"/>
              <a:ext cx="15" cy="49"/>
            </a:xfrm>
            <a:custGeom>
              <a:avLst/>
              <a:gdLst/>
              <a:ahLst/>
              <a:cxnLst>
                <a:cxn ang="0">
                  <a:pos x="14" y="249"/>
                </a:cxn>
                <a:cxn ang="0">
                  <a:pos x="0" y="81"/>
                </a:cxn>
                <a:cxn ang="0">
                  <a:pos x="35" y="19"/>
                </a:cxn>
                <a:cxn ang="0">
                  <a:pos x="74" y="0"/>
                </a:cxn>
                <a:cxn ang="0">
                  <a:pos x="65" y="92"/>
                </a:cxn>
                <a:cxn ang="0">
                  <a:pos x="54" y="246"/>
                </a:cxn>
                <a:cxn ang="0">
                  <a:pos x="14" y="249"/>
                </a:cxn>
                <a:cxn ang="0">
                  <a:pos x="14" y="249"/>
                </a:cxn>
              </a:cxnLst>
              <a:rect l="0" t="0" r="r" b="b"/>
              <a:pathLst>
                <a:path w="74" h="249">
                  <a:moveTo>
                    <a:pt x="14" y="249"/>
                  </a:moveTo>
                  <a:lnTo>
                    <a:pt x="0" y="81"/>
                  </a:lnTo>
                  <a:lnTo>
                    <a:pt x="35" y="19"/>
                  </a:lnTo>
                  <a:lnTo>
                    <a:pt x="74" y="0"/>
                  </a:lnTo>
                  <a:lnTo>
                    <a:pt x="65" y="92"/>
                  </a:lnTo>
                  <a:lnTo>
                    <a:pt x="54" y="246"/>
                  </a:lnTo>
                  <a:lnTo>
                    <a:pt x="14" y="249"/>
                  </a:lnTo>
                  <a:lnTo>
                    <a:pt x="14" y="249"/>
                  </a:lnTo>
                  <a:close/>
                </a:path>
              </a:pathLst>
            </a:custGeom>
            <a:solidFill>
              <a:srgbClr val="8989A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32" name="Freeform 223"/>
            <p:cNvSpPr>
              <a:spLocks/>
            </p:cNvSpPr>
            <p:nvPr/>
          </p:nvSpPr>
          <p:spPr bwMode="auto">
            <a:xfrm>
              <a:off x="650" y="2785"/>
              <a:ext cx="32" cy="55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76" y="42"/>
                </a:cxn>
                <a:cxn ang="0">
                  <a:pos x="9" y="83"/>
                </a:cxn>
                <a:cxn ang="0">
                  <a:pos x="0" y="131"/>
                </a:cxn>
                <a:cxn ang="0">
                  <a:pos x="6" y="190"/>
                </a:cxn>
                <a:cxn ang="0">
                  <a:pos x="43" y="269"/>
                </a:cxn>
                <a:cxn ang="0">
                  <a:pos x="27" y="146"/>
                </a:cxn>
                <a:cxn ang="0">
                  <a:pos x="51" y="91"/>
                </a:cxn>
                <a:cxn ang="0">
                  <a:pos x="74" y="94"/>
                </a:cxn>
                <a:cxn ang="0">
                  <a:pos x="118" y="185"/>
                </a:cxn>
                <a:cxn ang="0">
                  <a:pos x="111" y="57"/>
                </a:cxn>
                <a:cxn ang="0">
                  <a:pos x="161" y="0"/>
                </a:cxn>
                <a:cxn ang="0">
                  <a:pos x="161" y="0"/>
                </a:cxn>
              </a:cxnLst>
              <a:rect l="0" t="0" r="r" b="b"/>
              <a:pathLst>
                <a:path w="161" h="269">
                  <a:moveTo>
                    <a:pt x="161" y="0"/>
                  </a:moveTo>
                  <a:lnTo>
                    <a:pt x="76" y="42"/>
                  </a:lnTo>
                  <a:lnTo>
                    <a:pt x="9" y="83"/>
                  </a:lnTo>
                  <a:lnTo>
                    <a:pt x="0" y="131"/>
                  </a:lnTo>
                  <a:lnTo>
                    <a:pt x="6" y="190"/>
                  </a:lnTo>
                  <a:lnTo>
                    <a:pt x="43" y="269"/>
                  </a:lnTo>
                  <a:lnTo>
                    <a:pt x="27" y="146"/>
                  </a:lnTo>
                  <a:lnTo>
                    <a:pt x="51" y="91"/>
                  </a:lnTo>
                  <a:lnTo>
                    <a:pt x="74" y="94"/>
                  </a:lnTo>
                  <a:lnTo>
                    <a:pt x="118" y="185"/>
                  </a:lnTo>
                  <a:lnTo>
                    <a:pt x="111" y="57"/>
                  </a:lnTo>
                  <a:lnTo>
                    <a:pt x="161" y="0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E5E5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33" name="Freeform 224"/>
            <p:cNvSpPr>
              <a:spLocks/>
            </p:cNvSpPr>
            <p:nvPr/>
          </p:nvSpPr>
          <p:spPr bwMode="auto">
            <a:xfrm>
              <a:off x="633" y="2823"/>
              <a:ext cx="10" cy="50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21" y="78"/>
                </a:cxn>
                <a:cxn ang="0">
                  <a:pos x="0" y="120"/>
                </a:cxn>
                <a:cxn ang="0">
                  <a:pos x="20" y="208"/>
                </a:cxn>
                <a:cxn ang="0">
                  <a:pos x="35" y="253"/>
                </a:cxn>
                <a:cxn ang="0">
                  <a:pos x="52" y="228"/>
                </a:cxn>
                <a:cxn ang="0">
                  <a:pos x="43" y="135"/>
                </a:cxn>
                <a:cxn ang="0">
                  <a:pos x="48" y="0"/>
                </a:cxn>
                <a:cxn ang="0">
                  <a:pos x="48" y="0"/>
                </a:cxn>
              </a:cxnLst>
              <a:rect l="0" t="0" r="r" b="b"/>
              <a:pathLst>
                <a:path w="52" h="253">
                  <a:moveTo>
                    <a:pt x="48" y="0"/>
                  </a:moveTo>
                  <a:lnTo>
                    <a:pt x="21" y="78"/>
                  </a:lnTo>
                  <a:lnTo>
                    <a:pt x="0" y="120"/>
                  </a:lnTo>
                  <a:lnTo>
                    <a:pt x="20" y="208"/>
                  </a:lnTo>
                  <a:lnTo>
                    <a:pt x="35" y="253"/>
                  </a:lnTo>
                  <a:lnTo>
                    <a:pt x="52" y="228"/>
                  </a:lnTo>
                  <a:lnTo>
                    <a:pt x="43" y="135"/>
                  </a:lnTo>
                  <a:lnTo>
                    <a:pt x="48" y="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E5E5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34" name="Freeform 225"/>
            <p:cNvSpPr>
              <a:spLocks/>
            </p:cNvSpPr>
            <p:nvPr/>
          </p:nvSpPr>
          <p:spPr bwMode="auto">
            <a:xfrm>
              <a:off x="707" y="2836"/>
              <a:ext cx="22" cy="52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8" y="129"/>
                </a:cxn>
                <a:cxn ang="0">
                  <a:pos x="27" y="268"/>
                </a:cxn>
                <a:cxn ang="0">
                  <a:pos x="36" y="167"/>
                </a:cxn>
                <a:cxn ang="0">
                  <a:pos x="71" y="107"/>
                </a:cxn>
                <a:cxn ang="0">
                  <a:pos x="109" y="80"/>
                </a:cxn>
                <a:cxn ang="0">
                  <a:pos x="105" y="26"/>
                </a:cxn>
                <a:cxn ang="0">
                  <a:pos x="81" y="0"/>
                </a:cxn>
                <a:cxn ang="0">
                  <a:pos x="22" y="69"/>
                </a:cxn>
                <a:cxn ang="0">
                  <a:pos x="0" y="36"/>
                </a:cxn>
                <a:cxn ang="0">
                  <a:pos x="0" y="36"/>
                </a:cxn>
              </a:cxnLst>
              <a:rect l="0" t="0" r="r" b="b"/>
              <a:pathLst>
                <a:path w="109" h="268">
                  <a:moveTo>
                    <a:pt x="0" y="36"/>
                  </a:moveTo>
                  <a:lnTo>
                    <a:pt x="8" y="129"/>
                  </a:lnTo>
                  <a:lnTo>
                    <a:pt x="27" y="268"/>
                  </a:lnTo>
                  <a:lnTo>
                    <a:pt x="36" y="167"/>
                  </a:lnTo>
                  <a:lnTo>
                    <a:pt x="71" y="107"/>
                  </a:lnTo>
                  <a:lnTo>
                    <a:pt x="109" y="80"/>
                  </a:lnTo>
                  <a:lnTo>
                    <a:pt x="105" y="26"/>
                  </a:lnTo>
                  <a:lnTo>
                    <a:pt x="81" y="0"/>
                  </a:lnTo>
                  <a:lnTo>
                    <a:pt x="22" y="69"/>
                  </a:lnTo>
                  <a:lnTo>
                    <a:pt x="0" y="36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E5E5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35" name="Freeform 226"/>
            <p:cNvSpPr>
              <a:spLocks/>
            </p:cNvSpPr>
            <p:nvPr/>
          </p:nvSpPr>
          <p:spPr bwMode="auto">
            <a:xfrm>
              <a:off x="755" y="2787"/>
              <a:ext cx="28" cy="50"/>
            </a:xfrm>
            <a:custGeom>
              <a:avLst/>
              <a:gdLst/>
              <a:ahLst/>
              <a:cxnLst>
                <a:cxn ang="0">
                  <a:pos x="136" y="0"/>
                </a:cxn>
                <a:cxn ang="0">
                  <a:pos x="33" y="119"/>
                </a:cxn>
                <a:cxn ang="0">
                  <a:pos x="0" y="151"/>
                </a:cxn>
                <a:cxn ang="0">
                  <a:pos x="31" y="181"/>
                </a:cxn>
                <a:cxn ang="0">
                  <a:pos x="71" y="217"/>
                </a:cxn>
                <a:cxn ang="0">
                  <a:pos x="98" y="250"/>
                </a:cxn>
                <a:cxn ang="0">
                  <a:pos x="111" y="207"/>
                </a:cxn>
                <a:cxn ang="0">
                  <a:pos x="85" y="174"/>
                </a:cxn>
                <a:cxn ang="0">
                  <a:pos x="86" y="121"/>
                </a:cxn>
                <a:cxn ang="0">
                  <a:pos x="110" y="61"/>
                </a:cxn>
                <a:cxn ang="0">
                  <a:pos x="136" y="0"/>
                </a:cxn>
                <a:cxn ang="0">
                  <a:pos x="136" y="0"/>
                </a:cxn>
              </a:cxnLst>
              <a:rect l="0" t="0" r="r" b="b"/>
              <a:pathLst>
                <a:path w="136" h="250">
                  <a:moveTo>
                    <a:pt x="136" y="0"/>
                  </a:moveTo>
                  <a:lnTo>
                    <a:pt x="33" y="119"/>
                  </a:lnTo>
                  <a:lnTo>
                    <a:pt x="0" y="151"/>
                  </a:lnTo>
                  <a:lnTo>
                    <a:pt x="31" y="181"/>
                  </a:lnTo>
                  <a:lnTo>
                    <a:pt x="71" y="217"/>
                  </a:lnTo>
                  <a:lnTo>
                    <a:pt x="98" y="250"/>
                  </a:lnTo>
                  <a:lnTo>
                    <a:pt x="111" y="207"/>
                  </a:lnTo>
                  <a:lnTo>
                    <a:pt x="85" y="174"/>
                  </a:lnTo>
                  <a:lnTo>
                    <a:pt x="86" y="121"/>
                  </a:lnTo>
                  <a:lnTo>
                    <a:pt x="110" y="61"/>
                  </a:lnTo>
                  <a:lnTo>
                    <a:pt x="136" y="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E5E5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36" name="Freeform 227"/>
            <p:cNvSpPr>
              <a:spLocks/>
            </p:cNvSpPr>
            <p:nvPr/>
          </p:nvSpPr>
          <p:spPr bwMode="auto">
            <a:xfrm>
              <a:off x="705" y="2796"/>
              <a:ext cx="8" cy="29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146"/>
                </a:cxn>
                <a:cxn ang="0">
                  <a:pos x="39" y="66"/>
                </a:cxn>
                <a:cxn ang="0">
                  <a:pos x="40" y="48"/>
                </a:cxn>
                <a:cxn ang="0">
                  <a:pos x="25" y="6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40" h="146">
                  <a:moveTo>
                    <a:pt x="7" y="0"/>
                  </a:moveTo>
                  <a:lnTo>
                    <a:pt x="0" y="146"/>
                  </a:lnTo>
                  <a:lnTo>
                    <a:pt x="39" y="66"/>
                  </a:lnTo>
                  <a:lnTo>
                    <a:pt x="40" y="48"/>
                  </a:lnTo>
                  <a:lnTo>
                    <a:pt x="25" y="6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5E5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37" name="Freeform 228"/>
            <p:cNvSpPr>
              <a:spLocks/>
            </p:cNvSpPr>
            <p:nvPr/>
          </p:nvSpPr>
          <p:spPr bwMode="auto">
            <a:xfrm>
              <a:off x="788" y="2937"/>
              <a:ext cx="83" cy="28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6" y="25"/>
                </a:cxn>
                <a:cxn ang="0">
                  <a:pos x="39" y="75"/>
                </a:cxn>
                <a:cxn ang="0">
                  <a:pos x="57" y="55"/>
                </a:cxn>
                <a:cxn ang="0">
                  <a:pos x="256" y="56"/>
                </a:cxn>
                <a:cxn ang="0">
                  <a:pos x="272" y="78"/>
                </a:cxn>
                <a:cxn ang="0">
                  <a:pos x="268" y="112"/>
                </a:cxn>
                <a:cxn ang="0">
                  <a:pos x="247" y="142"/>
                </a:cxn>
                <a:cxn ang="0">
                  <a:pos x="300" y="123"/>
                </a:cxn>
                <a:cxn ang="0">
                  <a:pos x="359" y="71"/>
                </a:cxn>
                <a:cxn ang="0">
                  <a:pos x="402" y="35"/>
                </a:cxn>
                <a:cxn ang="0">
                  <a:pos x="414" y="1"/>
                </a:cxn>
                <a:cxn ang="0">
                  <a:pos x="388" y="0"/>
                </a:cxn>
                <a:cxn ang="0">
                  <a:pos x="349" y="26"/>
                </a:cxn>
                <a:cxn ang="0">
                  <a:pos x="251" y="7"/>
                </a:cxn>
                <a:cxn ang="0">
                  <a:pos x="84" y="11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14" h="142">
                  <a:moveTo>
                    <a:pt x="0" y="2"/>
                  </a:moveTo>
                  <a:lnTo>
                    <a:pt x="6" y="25"/>
                  </a:lnTo>
                  <a:lnTo>
                    <a:pt x="39" y="75"/>
                  </a:lnTo>
                  <a:lnTo>
                    <a:pt x="57" y="55"/>
                  </a:lnTo>
                  <a:lnTo>
                    <a:pt x="256" y="56"/>
                  </a:lnTo>
                  <a:lnTo>
                    <a:pt x="272" y="78"/>
                  </a:lnTo>
                  <a:lnTo>
                    <a:pt x="268" y="112"/>
                  </a:lnTo>
                  <a:lnTo>
                    <a:pt x="247" y="142"/>
                  </a:lnTo>
                  <a:lnTo>
                    <a:pt x="300" y="123"/>
                  </a:lnTo>
                  <a:lnTo>
                    <a:pt x="359" y="71"/>
                  </a:lnTo>
                  <a:lnTo>
                    <a:pt x="402" y="35"/>
                  </a:lnTo>
                  <a:lnTo>
                    <a:pt x="414" y="1"/>
                  </a:lnTo>
                  <a:lnTo>
                    <a:pt x="388" y="0"/>
                  </a:lnTo>
                  <a:lnTo>
                    <a:pt x="349" y="26"/>
                  </a:lnTo>
                  <a:lnTo>
                    <a:pt x="251" y="7"/>
                  </a:lnTo>
                  <a:lnTo>
                    <a:pt x="84" y="11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5E5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38" name="Freeform 229"/>
            <p:cNvSpPr>
              <a:spLocks/>
            </p:cNvSpPr>
            <p:nvPr/>
          </p:nvSpPr>
          <p:spPr bwMode="auto">
            <a:xfrm>
              <a:off x="896" y="2927"/>
              <a:ext cx="82" cy="38"/>
            </a:xfrm>
            <a:custGeom>
              <a:avLst/>
              <a:gdLst/>
              <a:ahLst/>
              <a:cxnLst>
                <a:cxn ang="0">
                  <a:pos x="38" y="41"/>
                </a:cxn>
                <a:cxn ang="0">
                  <a:pos x="37" y="79"/>
                </a:cxn>
                <a:cxn ang="0">
                  <a:pos x="0" y="90"/>
                </a:cxn>
                <a:cxn ang="0">
                  <a:pos x="65" y="96"/>
                </a:cxn>
                <a:cxn ang="0">
                  <a:pos x="109" y="116"/>
                </a:cxn>
                <a:cxn ang="0">
                  <a:pos x="155" y="130"/>
                </a:cxn>
                <a:cxn ang="0">
                  <a:pos x="232" y="138"/>
                </a:cxn>
                <a:cxn ang="0">
                  <a:pos x="212" y="115"/>
                </a:cxn>
                <a:cxn ang="0">
                  <a:pos x="162" y="84"/>
                </a:cxn>
                <a:cxn ang="0">
                  <a:pos x="154" y="58"/>
                </a:cxn>
                <a:cxn ang="0">
                  <a:pos x="188" y="58"/>
                </a:cxn>
                <a:cxn ang="0">
                  <a:pos x="294" y="88"/>
                </a:cxn>
                <a:cxn ang="0">
                  <a:pos x="352" y="140"/>
                </a:cxn>
                <a:cxn ang="0">
                  <a:pos x="405" y="189"/>
                </a:cxn>
                <a:cxn ang="0">
                  <a:pos x="410" y="162"/>
                </a:cxn>
                <a:cxn ang="0">
                  <a:pos x="372" y="116"/>
                </a:cxn>
                <a:cxn ang="0">
                  <a:pos x="327" y="82"/>
                </a:cxn>
                <a:cxn ang="0">
                  <a:pos x="270" y="48"/>
                </a:cxn>
                <a:cxn ang="0">
                  <a:pos x="266" y="30"/>
                </a:cxn>
                <a:cxn ang="0">
                  <a:pos x="347" y="4"/>
                </a:cxn>
                <a:cxn ang="0">
                  <a:pos x="301" y="0"/>
                </a:cxn>
                <a:cxn ang="0">
                  <a:pos x="38" y="41"/>
                </a:cxn>
                <a:cxn ang="0">
                  <a:pos x="38" y="41"/>
                </a:cxn>
              </a:cxnLst>
              <a:rect l="0" t="0" r="r" b="b"/>
              <a:pathLst>
                <a:path w="410" h="189">
                  <a:moveTo>
                    <a:pt x="38" y="41"/>
                  </a:moveTo>
                  <a:lnTo>
                    <a:pt x="37" y="79"/>
                  </a:lnTo>
                  <a:lnTo>
                    <a:pt x="0" y="90"/>
                  </a:lnTo>
                  <a:lnTo>
                    <a:pt x="65" y="96"/>
                  </a:lnTo>
                  <a:lnTo>
                    <a:pt x="109" y="116"/>
                  </a:lnTo>
                  <a:lnTo>
                    <a:pt x="155" y="130"/>
                  </a:lnTo>
                  <a:lnTo>
                    <a:pt x="232" y="138"/>
                  </a:lnTo>
                  <a:lnTo>
                    <a:pt x="212" y="115"/>
                  </a:lnTo>
                  <a:lnTo>
                    <a:pt x="162" y="84"/>
                  </a:lnTo>
                  <a:lnTo>
                    <a:pt x="154" y="58"/>
                  </a:lnTo>
                  <a:lnTo>
                    <a:pt x="188" y="58"/>
                  </a:lnTo>
                  <a:lnTo>
                    <a:pt x="294" y="88"/>
                  </a:lnTo>
                  <a:lnTo>
                    <a:pt x="352" y="140"/>
                  </a:lnTo>
                  <a:lnTo>
                    <a:pt x="405" y="189"/>
                  </a:lnTo>
                  <a:lnTo>
                    <a:pt x="410" y="162"/>
                  </a:lnTo>
                  <a:lnTo>
                    <a:pt x="372" y="116"/>
                  </a:lnTo>
                  <a:lnTo>
                    <a:pt x="327" y="82"/>
                  </a:lnTo>
                  <a:lnTo>
                    <a:pt x="270" y="48"/>
                  </a:lnTo>
                  <a:lnTo>
                    <a:pt x="266" y="30"/>
                  </a:lnTo>
                  <a:lnTo>
                    <a:pt x="347" y="4"/>
                  </a:lnTo>
                  <a:lnTo>
                    <a:pt x="301" y="0"/>
                  </a:lnTo>
                  <a:lnTo>
                    <a:pt x="38" y="41"/>
                  </a:lnTo>
                  <a:lnTo>
                    <a:pt x="38" y="41"/>
                  </a:lnTo>
                  <a:close/>
                </a:path>
              </a:pathLst>
            </a:custGeom>
            <a:solidFill>
              <a:srgbClr val="E5E5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39" name="Freeform 230"/>
            <p:cNvSpPr>
              <a:spLocks/>
            </p:cNvSpPr>
            <p:nvPr/>
          </p:nvSpPr>
          <p:spPr bwMode="auto">
            <a:xfrm>
              <a:off x="672" y="2644"/>
              <a:ext cx="98" cy="75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28" y="52"/>
                </a:cxn>
                <a:cxn ang="0">
                  <a:pos x="66" y="50"/>
                </a:cxn>
                <a:cxn ang="0">
                  <a:pos x="113" y="50"/>
                </a:cxn>
                <a:cxn ang="0">
                  <a:pos x="136" y="40"/>
                </a:cxn>
                <a:cxn ang="0">
                  <a:pos x="186" y="28"/>
                </a:cxn>
                <a:cxn ang="0">
                  <a:pos x="261" y="28"/>
                </a:cxn>
                <a:cxn ang="0">
                  <a:pos x="290" y="43"/>
                </a:cxn>
                <a:cxn ang="0">
                  <a:pos x="315" y="72"/>
                </a:cxn>
                <a:cxn ang="0">
                  <a:pos x="322" y="100"/>
                </a:cxn>
                <a:cxn ang="0">
                  <a:pos x="322" y="128"/>
                </a:cxn>
                <a:cxn ang="0">
                  <a:pos x="325" y="144"/>
                </a:cxn>
                <a:cxn ang="0">
                  <a:pos x="348" y="166"/>
                </a:cxn>
                <a:cxn ang="0">
                  <a:pos x="406" y="211"/>
                </a:cxn>
                <a:cxn ang="0">
                  <a:pos x="423" y="255"/>
                </a:cxn>
                <a:cxn ang="0">
                  <a:pos x="432" y="295"/>
                </a:cxn>
                <a:cxn ang="0">
                  <a:pos x="429" y="328"/>
                </a:cxn>
                <a:cxn ang="0">
                  <a:pos x="438" y="378"/>
                </a:cxn>
                <a:cxn ang="0">
                  <a:pos x="460" y="378"/>
                </a:cxn>
                <a:cxn ang="0">
                  <a:pos x="482" y="315"/>
                </a:cxn>
                <a:cxn ang="0">
                  <a:pos x="492" y="252"/>
                </a:cxn>
                <a:cxn ang="0">
                  <a:pos x="378" y="133"/>
                </a:cxn>
                <a:cxn ang="0">
                  <a:pos x="281" y="0"/>
                </a:cxn>
                <a:cxn ang="0">
                  <a:pos x="136" y="15"/>
                </a:cxn>
                <a:cxn ang="0">
                  <a:pos x="92" y="38"/>
                </a:cxn>
                <a:cxn ang="0">
                  <a:pos x="22" y="38"/>
                </a:cxn>
                <a:cxn ang="0">
                  <a:pos x="0" y="52"/>
                </a:cxn>
                <a:cxn ang="0">
                  <a:pos x="0" y="52"/>
                </a:cxn>
              </a:cxnLst>
              <a:rect l="0" t="0" r="r" b="b"/>
              <a:pathLst>
                <a:path w="492" h="378">
                  <a:moveTo>
                    <a:pt x="0" y="52"/>
                  </a:moveTo>
                  <a:lnTo>
                    <a:pt x="28" y="52"/>
                  </a:lnTo>
                  <a:lnTo>
                    <a:pt x="66" y="50"/>
                  </a:lnTo>
                  <a:lnTo>
                    <a:pt x="113" y="50"/>
                  </a:lnTo>
                  <a:lnTo>
                    <a:pt x="136" y="40"/>
                  </a:lnTo>
                  <a:lnTo>
                    <a:pt x="186" y="28"/>
                  </a:lnTo>
                  <a:lnTo>
                    <a:pt x="261" y="28"/>
                  </a:lnTo>
                  <a:lnTo>
                    <a:pt x="290" y="43"/>
                  </a:lnTo>
                  <a:lnTo>
                    <a:pt x="315" y="72"/>
                  </a:lnTo>
                  <a:lnTo>
                    <a:pt x="322" y="100"/>
                  </a:lnTo>
                  <a:lnTo>
                    <a:pt x="322" y="128"/>
                  </a:lnTo>
                  <a:lnTo>
                    <a:pt x="325" y="144"/>
                  </a:lnTo>
                  <a:lnTo>
                    <a:pt x="348" y="166"/>
                  </a:lnTo>
                  <a:lnTo>
                    <a:pt x="406" y="211"/>
                  </a:lnTo>
                  <a:lnTo>
                    <a:pt x="423" y="255"/>
                  </a:lnTo>
                  <a:lnTo>
                    <a:pt x="432" y="295"/>
                  </a:lnTo>
                  <a:lnTo>
                    <a:pt x="429" y="328"/>
                  </a:lnTo>
                  <a:lnTo>
                    <a:pt x="438" y="378"/>
                  </a:lnTo>
                  <a:lnTo>
                    <a:pt x="460" y="378"/>
                  </a:lnTo>
                  <a:lnTo>
                    <a:pt x="482" y="315"/>
                  </a:lnTo>
                  <a:lnTo>
                    <a:pt x="492" y="252"/>
                  </a:lnTo>
                  <a:lnTo>
                    <a:pt x="378" y="133"/>
                  </a:lnTo>
                  <a:lnTo>
                    <a:pt x="281" y="0"/>
                  </a:lnTo>
                  <a:lnTo>
                    <a:pt x="136" y="15"/>
                  </a:lnTo>
                  <a:lnTo>
                    <a:pt x="92" y="38"/>
                  </a:lnTo>
                  <a:lnTo>
                    <a:pt x="22" y="38"/>
                  </a:lnTo>
                  <a:lnTo>
                    <a:pt x="0" y="52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A84A3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40" name="Freeform 231"/>
            <p:cNvSpPr>
              <a:spLocks/>
            </p:cNvSpPr>
            <p:nvPr/>
          </p:nvSpPr>
          <p:spPr bwMode="auto">
            <a:xfrm>
              <a:off x="691" y="2745"/>
              <a:ext cx="23" cy="7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40" y="0"/>
                </a:cxn>
                <a:cxn ang="0">
                  <a:pos x="81" y="0"/>
                </a:cxn>
                <a:cxn ang="0">
                  <a:pos x="116" y="9"/>
                </a:cxn>
                <a:cxn ang="0">
                  <a:pos x="68" y="31"/>
                </a:cxn>
                <a:cxn ang="0">
                  <a:pos x="0" y="22"/>
                </a:cxn>
                <a:cxn ang="0">
                  <a:pos x="0" y="22"/>
                </a:cxn>
              </a:cxnLst>
              <a:rect l="0" t="0" r="r" b="b"/>
              <a:pathLst>
                <a:path w="116" h="31">
                  <a:moveTo>
                    <a:pt x="0" y="22"/>
                  </a:moveTo>
                  <a:lnTo>
                    <a:pt x="40" y="0"/>
                  </a:lnTo>
                  <a:lnTo>
                    <a:pt x="81" y="0"/>
                  </a:lnTo>
                  <a:lnTo>
                    <a:pt x="116" y="9"/>
                  </a:lnTo>
                  <a:lnTo>
                    <a:pt x="68" y="31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A84A3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41" name="Freeform 232"/>
            <p:cNvSpPr>
              <a:spLocks/>
            </p:cNvSpPr>
            <p:nvPr/>
          </p:nvSpPr>
          <p:spPr bwMode="auto">
            <a:xfrm>
              <a:off x="724" y="2766"/>
              <a:ext cx="48" cy="29"/>
            </a:xfrm>
            <a:custGeom>
              <a:avLst/>
              <a:gdLst/>
              <a:ahLst/>
              <a:cxnLst>
                <a:cxn ang="0">
                  <a:pos x="9" y="130"/>
                </a:cxn>
                <a:cxn ang="0">
                  <a:pos x="40" y="107"/>
                </a:cxn>
                <a:cxn ang="0">
                  <a:pos x="75" y="83"/>
                </a:cxn>
                <a:cxn ang="0">
                  <a:pos x="107" y="58"/>
                </a:cxn>
                <a:cxn ang="0">
                  <a:pos x="154" y="39"/>
                </a:cxn>
                <a:cxn ang="0">
                  <a:pos x="220" y="11"/>
                </a:cxn>
                <a:cxn ang="0">
                  <a:pos x="240" y="0"/>
                </a:cxn>
                <a:cxn ang="0">
                  <a:pos x="195" y="51"/>
                </a:cxn>
                <a:cxn ang="0">
                  <a:pos x="154" y="79"/>
                </a:cxn>
                <a:cxn ang="0">
                  <a:pos x="113" y="105"/>
                </a:cxn>
                <a:cxn ang="0">
                  <a:pos x="72" y="133"/>
                </a:cxn>
                <a:cxn ang="0">
                  <a:pos x="0" y="149"/>
                </a:cxn>
                <a:cxn ang="0">
                  <a:pos x="9" y="130"/>
                </a:cxn>
                <a:cxn ang="0">
                  <a:pos x="9" y="130"/>
                </a:cxn>
              </a:cxnLst>
              <a:rect l="0" t="0" r="r" b="b"/>
              <a:pathLst>
                <a:path w="240" h="149">
                  <a:moveTo>
                    <a:pt x="9" y="130"/>
                  </a:moveTo>
                  <a:lnTo>
                    <a:pt x="40" y="107"/>
                  </a:lnTo>
                  <a:lnTo>
                    <a:pt x="75" y="83"/>
                  </a:lnTo>
                  <a:lnTo>
                    <a:pt x="107" y="58"/>
                  </a:lnTo>
                  <a:lnTo>
                    <a:pt x="154" y="39"/>
                  </a:lnTo>
                  <a:lnTo>
                    <a:pt x="220" y="11"/>
                  </a:lnTo>
                  <a:lnTo>
                    <a:pt x="240" y="0"/>
                  </a:lnTo>
                  <a:lnTo>
                    <a:pt x="195" y="51"/>
                  </a:lnTo>
                  <a:lnTo>
                    <a:pt x="154" y="79"/>
                  </a:lnTo>
                  <a:lnTo>
                    <a:pt x="113" y="105"/>
                  </a:lnTo>
                  <a:lnTo>
                    <a:pt x="72" y="133"/>
                  </a:lnTo>
                  <a:lnTo>
                    <a:pt x="0" y="149"/>
                  </a:lnTo>
                  <a:lnTo>
                    <a:pt x="9" y="130"/>
                  </a:lnTo>
                  <a:lnTo>
                    <a:pt x="9" y="130"/>
                  </a:lnTo>
                  <a:close/>
                </a:path>
              </a:pathLst>
            </a:custGeom>
            <a:solidFill>
              <a:srgbClr val="A84A3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42" name="Freeform 233"/>
            <p:cNvSpPr>
              <a:spLocks/>
            </p:cNvSpPr>
            <p:nvPr/>
          </p:nvSpPr>
          <p:spPr bwMode="auto">
            <a:xfrm>
              <a:off x="762" y="2729"/>
              <a:ext cx="25" cy="74"/>
            </a:xfrm>
            <a:custGeom>
              <a:avLst/>
              <a:gdLst/>
              <a:ahLst/>
              <a:cxnLst>
                <a:cxn ang="0">
                  <a:pos x="0" y="369"/>
                </a:cxn>
                <a:cxn ang="0">
                  <a:pos x="26" y="326"/>
                </a:cxn>
                <a:cxn ang="0">
                  <a:pos x="51" y="284"/>
                </a:cxn>
                <a:cxn ang="0">
                  <a:pos x="66" y="238"/>
                </a:cxn>
                <a:cxn ang="0">
                  <a:pos x="79" y="189"/>
                </a:cxn>
                <a:cxn ang="0">
                  <a:pos x="89" y="124"/>
                </a:cxn>
                <a:cxn ang="0">
                  <a:pos x="86" y="63"/>
                </a:cxn>
                <a:cxn ang="0">
                  <a:pos x="73" y="29"/>
                </a:cxn>
                <a:cxn ang="0">
                  <a:pos x="57" y="13"/>
                </a:cxn>
                <a:cxn ang="0">
                  <a:pos x="79" y="13"/>
                </a:cxn>
                <a:cxn ang="0">
                  <a:pos x="111" y="0"/>
                </a:cxn>
                <a:cxn ang="0">
                  <a:pos x="124" y="19"/>
                </a:cxn>
                <a:cxn ang="0">
                  <a:pos x="113" y="202"/>
                </a:cxn>
                <a:cxn ang="0">
                  <a:pos x="67" y="300"/>
                </a:cxn>
                <a:cxn ang="0">
                  <a:pos x="0" y="369"/>
                </a:cxn>
                <a:cxn ang="0">
                  <a:pos x="0" y="369"/>
                </a:cxn>
              </a:cxnLst>
              <a:rect l="0" t="0" r="r" b="b"/>
              <a:pathLst>
                <a:path w="124" h="369">
                  <a:moveTo>
                    <a:pt x="0" y="369"/>
                  </a:moveTo>
                  <a:lnTo>
                    <a:pt x="26" y="326"/>
                  </a:lnTo>
                  <a:lnTo>
                    <a:pt x="51" y="284"/>
                  </a:lnTo>
                  <a:lnTo>
                    <a:pt x="66" y="238"/>
                  </a:lnTo>
                  <a:lnTo>
                    <a:pt x="79" y="189"/>
                  </a:lnTo>
                  <a:lnTo>
                    <a:pt x="89" y="124"/>
                  </a:lnTo>
                  <a:lnTo>
                    <a:pt x="86" y="63"/>
                  </a:lnTo>
                  <a:lnTo>
                    <a:pt x="73" y="29"/>
                  </a:lnTo>
                  <a:lnTo>
                    <a:pt x="57" y="13"/>
                  </a:lnTo>
                  <a:lnTo>
                    <a:pt x="79" y="13"/>
                  </a:lnTo>
                  <a:lnTo>
                    <a:pt x="111" y="0"/>
                  </a:lnTo>
                  <a:lnTo>
                    <a:pt x="124" y="19"/>
                  </a:lnTo>
                  <a:lnTo>
                    <a:pt x="113" y="202"/>
                  </a:lnTo>
                  <a:lnTo>
                    <a:pt x="67" y="300"/>
                  </a:lnTo>
                  <a:lnTo>
                    <a:pt x="0" y="369"/>
                  </a:lnTo>
                  <a:lnTo>
                    <a:pt x="0" y="369"/>
                  </a:lnTo>
                  <a:close/>
                </a:path>
              </a:pathLst>
            </a:custGeom>
            <a:solidFill>
              <a:srgbClr val="A84A3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43" name="Freeform 234"/>
            <p:cNvSpPr>
              <a:spLocks/>
            </p:cNvSpPr>
            <p:nvPr/>
          </p:nvSpPr>
          <p:spPr bwMode="auto">
            <a:xfrm>
              <a:off x="712" y="2941"/>
              <a:ext cx="82" cy="38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59" y="9"/>
                </a:cxn>
                <a:cxn ang="0">
                  <a:pos x="69" y="0"/>
                </a:cxn>
                <a:cxn ang="0">
                  <a:pos x="74" y="7"/>
                </a:cxn>
                <a:cxn ang="0">
                  <a:pos x="117" y="12"/>
                </a:cxn>
                <a:cxn ang="0">
                  <a:pos x="131" y="7"/>
                </a:cxn>
                <a:cxn ang="0">
                  <a:pos x="142" y="23"/>
                </a:cxn>
                <a:cxn ang="0">
                  <a:pos x="177" y="43"/>
                </a:cxn>
                <a:cxn ang="0">
                  <a:pos x="205" y="74"/>
                </a:cxn>
                <a:cxn ang="0">
                  <a:pos x="292" y="145"/>
                </a:cxn>
                <a:cxn ang="0">
                  <a:pos x="318" y="161"/>
                </a:cxn>
                <a:cxn ang="0">
                  <a:pos x="344" y="161"/>
                </a:cxn>
                <a:cxn ang="0">
                  <a:pos x="368" y="151"/>
                </a:cxn>
                <a:cxn ang="0">
                  <a:pos x="383" y="127"/>
                </a:cxn>
                <a:cxn ang="0">
                  <a:pos x="390" y="90"/>
                </a:cxn>
                <a:cxn ang="0">
                  <a:pos x="388" y="43"/>
                </a:cxn>
                <a:cxn ang="0">
                  <a:pos x="408" y="79"/>
                </a:cxn>
                <a:cxn ang="0">
                  <a:pos x="383" y="185"/>
                </a:cxn>
                <a:cxn ang="0">
                  <a:pos x="304" y="192"/>
                </a:cxn>
                <a:cxn ang="0">
                  <a:pos x="194" y="84"/>
                </a:cxn>
                <a:cxn ang="0">
                  <a:pos x="66" y="19"/>
                </a:cxn>
                <a:cxn ang="0">
                  <a:pos x="11" y="53"/>
                </a:cxn>
                <a:cxn ang="0">
                  <a:pos x="0" y="47"/>
                </a:cxn>
                <a:cxn ang="0">
                  <a:pos x="0" y="47"/>
                </a:cxn>
              </a:cxnLst>
              <a:rect l="0" t="0" r="r" b="b"/>
              <a:pathLst>
                <a:path w="408" h="192">
                  <a:moveTo>
                    <a:pt x="0" y="47"/>
                  </a:moveTo>
                  <a:lnTo>
                    <a:pt x="59" y="9"/>
                  </a:lnTo>
                  <a:lnTo>
                    <a:pt x="69" y="0"/>
                  </a:lnTo>
                  <a:lnTo>
                    <a:pt x="74" y="7"/>
                  </a:lnTo>
                  <a:lnTo>
                    <a:pt x="117" y="12"/>
                  </a:lnTo>
                  <a:lnTo>
                    <a:pt x="131" y="7"/>
                  </a:lnTo>
                  <a:lnTo>
                    <a:pt x="142" y="23"/>
                  </a:lnTo>
                  <a:lnTo>
                    <a:pt x="177" y="43"/>
                  </a:lnTo>
                  <a:lnTo>
                    <a:pt x="205" y="74"/>
                  </a:lnTo>
                  <a:lnTo>
                    <a:pt x="292" y="145"/>
                  </a:lnTo>
                  <a:lnTo>
                    <a:pt x="318" y="161"/>
                  </a:lnTo>
                  <a:lnTo>
                    <a:pt x="344" y="161"/>
                  </a:lnTo>
                  <a:lnTo>
                    <a:pt x="368" y="151"/>
                  </a:lnTo>
                  <a:lnTo>
                    <a:pt x="383" y="127"/>
                  </a:lnTo>
                  <a:lnTo>
                    <a:pt x="390" y="90"/>
                  </a:lnTo>
                  <a:lnTo>
                    <a:pt x="388" y="43"/>
                  </a:lnTo>
                  <a:lnTo>
                    <a:pt x="408" y="79"/>
                  </a:lnTo>
                  <a:lnTo>
                    <a:pt x="383" y="185"/>
                  </a:lnTo>
                  <a:lnTo>
                    <a:pt x="304" y="192"/>
                  </a:lnTo>
                  <a:lnTo>
                    <a:pt x="194" y="84"/>
                  </a:lnTo>
                  <a:lnTo>
                    <a:pt x="66" y="19"/>
                  </a:lnTo>
                  <a:lnTo>
                    <a:pt x="11" y="53"/>
                  </a:lnTo>
                  <a:lnTo>
                    <a:pt x="0" y="47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rgbClr val="A84A3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44" name="Freeform 235"/>
            <p:cNvSpPr>
              <a:spLocks/>
            </p:cNvSpPr>
            <p:nvPr/>
          </p:nvSpPr>
          <p:spPr bwMode="auto">
            <a:xfrm>
              <a:off x="691" y="2925"/>
              <a:ext cx="52" cy="22"/>
            </a:xfrm>
            <a:custGeom>
              <a:avLst/>
              <a:gdLst/>
              <a:ahLst/>
              <a:cxnLst>
                <a:cxn ang="0">
                  <a:pos x="0" y="115"/>
                </a:cxn>
                <a:cxn ang="0">
                  <a:pos x="14" y="103"/>
                </a:cxn>
                <a:cxn ang="0">
                  <a:pos x="24" y="91"/>
                </a:cxn>
                <a:cxn ang="0">
                  <a:pos x="41" y="52"/>
                </a:cxn>
                <a:cxn ang="0">
                  <a:pos x="65" y="26"/>
                </a:cxn>
                <a:cxn ang="0">
                  <a:pos x="89" y="7"/>
                </a:cxn>
                <a:cxn ang="0">
                  <a:pos x="120" y="2"/>
                </a:cxn>
                <a:cxn ang="0">
                  <a:pos x="156" y="0"/>
                </a:cxn>
                <a:cxn ang="0">
                  <a:pos x="211" y="11"/>
                </a:cxn>
                <a:cxn ang="0">
                  <a:pos x="257" y="28"/>
                </a:cxn>
                <a:cxn ang="0">
                  <a:pos x="154" y="14"/>
                </a:cxn>
                <a:cxn ang="0">
                  <a:pos x="70" y="50"/>
                </a:cxn>
                <a:cxn ang="0">
                  <a:pos x="27" y="113"/>
                </a:cxn>
                <a:cxn ang="0">
                  <a:pos x="0" y="115"/>
                </a:cxn>
                <a:cxn ang="0">
                  <a:pos x="0" y="115"/>
                </a:cxn>
              </a:cxnLst>
              <a:rect l="0" t="0" r="r" b="b"/>
              <a:pathLst>
                <a:path w="257" h="115">
                  <a:moveTo>
                    <a:pt x="0" y="115"/>
                  </a:moveTo>
                  <a:lnTo>
                    <a:pt x="14" y="103"/>
                  </a:lnTo>
                  <a:lnTo>
                    <a:pt x="24" y="91"/>
                  </a:lnTo>
                  <a:lnTo>
                    <a:pt x="41" y="52"/>
                  </a:lnTo>
                  <a:lnTo>
                    <a:pt x="65" y="26"/>
                  </a:lnTo>
                  <a:lnTo>
                    <a:pt x="89" y="7"/>
                  </a:lnTo>
                  <a:lnTo>
                    <a:pt x="120" y="2"/>
                  </a:lnTo>
                  <a:lnTo>
                    <a:pt x="156" y="0"/>
                  </a:lnTo>
                  <a:lnTo>
                    <a:pt x="211" y="11"/>
                  </a:lnTo>
                  <a:lnTo>
                    <a:pt x="257" y="28"/>
                  </a:lnTo>
                  <a:lnTo>
                    <a:pt x="154" y="14"/>
                  </a:lnTo>
                  <a:lnTo>
                    <a:pt x="70" y="50"/>
                  </a:lnTo>
                  <a:lnTo>
                    <a:pt x="27" y="113"/>
                  </a:lnTo>
                  <a:lnTo>
                    <a:pt x="0" y="115"/>
                  </a:lnTo>
                  <a:lnTo>
                    <a:pt x="0" y="115"/>
                  </a:lnTo>
                  <a:close/>
                </a:path>
              </a:pathLst>
            </a:custGeom>
            <a:solidFill>
              <a:srgbClr val="A84A3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45" name="Freeform 236"/>
            <p:cNvSpPr>
              <a:spLocks/>
            </p:cNvSpPr>
            <p:nvPr/>
          </p:nvSpPr>
          <p:spPr bwMode="auto">
            <a:xfrm>
              <a:off x="679" y="2914"/>
              <a:ext cx="23" cy="31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15" y="119"/>
                </a:cxn>
                <a:cxn ang="0">
                  <a:pos x="22" y="86"/>
                </a:cxn>
                <a:cxn ang="0">
                  <a:pos x="49" y="45"/>
                </a:cxn>
                <a:cxn ang="0">
                  <a:pos x="112" y="0"/>
                </a:cxn>
                <a:cxn ang="0">
                  <a:pos x="38" y="89"/>
                </a:cxn>
                <a:cxn ang="0">
                  <a:pos x="19" y="161"/>
                </a:cxn>
                <a:cxn ang="0">
                  <a:pos x="0" y="156"/>
                </a:cxn>
                <a:cxn ang="0">
                  <a:pos x="0" y="156"/>
                </a:cxn>
              </a:cxnLst>
              <a:rect l="0" t="0" r="r" b="b"/>
              <a:pathLst>
                <a:path w="112" h="161">
                  <a:moveTo>
                    <a:pt x="0" y="156"/>
                  </a:moveTo>
                  <a:lnTo>
                    <a:pt x="15" y="119"/>
                  </a:lnTo>
                  <a:lnTo>
                    <a:pt x="22" y="86"/>
                  </a:lnTo>
                  <a:lnTo>
                    <a:pt x="49" y="45"/>
                  </a:lnTo>
                  <a:lnTo>
                    <a:pt x="112" y="0"/>
                  </a:lnTo>
                  <a:lnTo>
                    <a:pt x="38" y="89"/>
                  </a:lnTo>
                  <a:lnTo>
                    <a:pt x="19" y="161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A84A3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46" name="Freeform 237"/>
            <p:cNvSpPr>
              <a:spLocks/>
            </p:cNvSpPr>
            <p:nvPr/>
          </p:nvSpPr>
          <p:spPr bwMode="auto">
            <a:xfrm>
              <a:off x="750" y="2822"/>
              <a:ext cx="22" cy="32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0" y="12"/>
                </a:cxn>
                <a:cxn ang="0">
                  <a:pos x="41" y="98"/>
                </a:cxn>
                <a:cxn ang="0">
                  <a:pos x="60" y="110"/>
                </a:cxn>
                <a:cxn ang="0">
                  <a:pos x="37" y="127"/>
                </a:cxn>
                <a:cxn ang="0">
                  <a:pos x="80" y="151"/>
                </a:cxn>
                <a:cxn ang="0">
                  <a:pos x="110" y="156"/>
                </a:cxn>
                <a:cxn ang="0">
                  <a:pos x="97" y="90"/>
                </a:cxn>
                <a:cxn ang="0">
                  <a:pos x="17" y="0"/>
                </a:cxn>
                <a:cxn ang="0">
                  <a:pos x="17" y="0"/>
                </a:cxn>
              </a:cxnLst>
              <a:rect l="0" t="0" r="r" b="b"/>
              <a:pathLst>
                <a:path w="110" h="156">
                  <a:moveTo>
                    <a:pt x="17" y="0"/>
                  </a:moveTo>
                  <a:lnTo>
                    <a:pt x="0" y="12"/>
                  </a:lnTo>
                  <a:lnTo>
                    <a:pt x="41" y="98"/>
                  </a:lnTo>
                  <a:lnTo>
                    <a:pt x="60" y="110"/>
                  </a:lnTo>
                  <a:lnTo>
                    <a:pt x="37" y="127"/>
                  </a:lnTo>
                  <a:lnTo>
                    <a:pt x="80" y="151"/>
                  </a:lnTo>
                  <a:lnTo>
                    <a:pt x="110" y="156"/>
                  </a:lnTo>
                  <a:lnTo>
                    <a:pt x="97" y="90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8989A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47" name="Freeform 238"/>
            <p:cNvSpPr>
              <a:spLocks/>
            </p:cNvSpPr>
            <p:nvPr/>
          </p:nvSpPr>
          <p:spPr bwMode="auto">
            <a:xfrm>
              <a:off x="776" y="2715"/>
              <a:ext cx="7" cy="11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29"/>
                </a:cxn>
                <a:cxn ang="0">
                  <a:pos x="17" y="52"/>
                </a:cxn>
                <a:cxn ang="0">
                  <a:pos x="34" y="39"/>
                </a:cxn>
                <a:cxn ang="0">
                  <a:pos x="14" y="33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34" h="52">
                  <a:moveTo>
                    <a:pt x="4" y="0"/>
                  </a:moveTo>
                  <a:lnTo>
                    <a:pt x="0" y="29"/>
                  </a:lnTo>
                  <a:lnTo>
                    <a:pt x="17" y="52"/>
                  </a:lnTo>
                  <a:lnTo>
                    <a:pt x="34" y="39"/>
                  </a:lnTo>
                  <a:lnTo>
                    <a:pt x="14" y="33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48" name="Freeform 239"/>
            <p:cNvSpPr>
              <a:spLocks/>
            </p:cNvSpPr>
            <p:nvPr/>
          </p:nvSpPr>
          <p:spPr bwMode="auto">
            <a:xfrm>
              <a:off x="677" y="2715"/>
              <a:ext cx="9" cy="4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17" y="0"/>
                </a:cxn>
                <a:cxn ang="0">
                  <a:pos x="46" y="8"/>
                </a:cxn>
                <a:cxn ang="0">
                  <a:pos x="45" y="23"/>
                </a:cxn>
                <a:cxn ang="0">
                  <a:pos x="14" y="22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46" h="23">
                  <a:moveTo>
                    <a:pt x="0" y="3"/>
                  </a:moveTo>
                  <a:lnTo>
                    <a:pt x="17" y="0"/>
                  </a:lnTo>
                  <a:lnTo>
                    <a:pt x="46" y="8"/>
                  </a:lnTo>
                  <a:lnTo>
                    <a:pt x="45" y="23"/>
                  </a:lnTo>
                  <a:lnTo>
                    <a:pt x="14" y="22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49" name="Freeform 240"/>
            <p:cNvSpPr>
              <a:spLocks/>
            </p:cNvSpPr>
            <p:nvPr/>
          </p:nvSpPr>
          <p:spPr bwMode="auto">
            <a:xfrm>
              <a:off x="708" y="2711"/>
              <a:ext cx="17" cy="4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18" y="0"/>
                </a:cxn>
                <a:cxn ang="0">
                  <a:pos x="66" y="0"/>
                </a:cxn>
                <a:cxn ang="0">
                  <a:pos x="86" y="7"/>
                </a:cxn>
                <a:cxn ang="0">
                  <a:pos x="64" y="25"/>
                </a:cxn>
                <a:cxn ang="0">
                  <a:pos x="4" y="28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86" h="28">
                  <a:moveTo>
                    <a:pt x="0" y="14"/>
                  </a:moveTo>
                  <a:lnTo>
                    <a:pt x="18" y="0"/>
                  </a:lnTo>
                  <a:lnTo>
                    <a:pt x="66" y="0"/>
                  </a:lnTo>
                  <a:lnTo>
                    <a:pt x="86" y="7"/>
                  </a:lnTo>
                  <a:lnTo>
                    <a:pt x="64" y="25"/>
                  </a:lnTo>
                  <a:lnTo>
                    <a:pt x="4" y="28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50" name="Freeform 241"/>
            <p:cNvSpPr>
              <a:spLocks/>
            </p:cNvSpPr>
            <p:nvPr/>
          </p:nvSpPr>
          <p:spPr bwMode="auto">
            <a:xfrm>
              <a:off x="691" y="2927"/>
              <a:ext cx="104" cy="57"/>
            </a:xfrm>
            <a:custGeom>
              <a:avLst/>
              <a:gdLst/>
              <a:ahLst/>
              <a:cxnLst>
                <a:cxn ang="0">
                  <a:pos x="0" y="109"/>
                </a:cxn>
                <a:cxn ang="0">
                  <a:pos x="28" y="98"/>
                </a:cxn>
                <a:cxn ang="0">
                  <a:pos x="53" y="51"/>
                </a:cxn>
                <a:cxn ang="0">
                  <a:pos x="88" y="21"/>
                </a:cxn>
                <a:cxn ang="0">
                  <a:pos x="127" y="10"/>
                </a:cxn>
                <a:cxn ang="0">
                  <a:pos x="173" y="0"/>
                </a:cxn>
                <a:cxn ang="0">
                  <a:pos x="233" y="14"/>
                </a:cxn>
                <a:cxn ang="0">
                  <a:pos x="275" y="18"/>
                </a:cxn>
                <a:cxn ang="0">
                  <a:pos x="262" y="32"/>
                </a:cxn>
                <a:cxn ang="0">
                  <a:pos x="181" y="11"/>
                </a:cxn>
                <a:cxn ang="0">
                  <a:pos x="149" y="21"/>
                </a:cxn>
                <a:cxn ang="0">
                  <a:pos x="92" y="68"/>
                </a:cxn>
                <a:cxn ang="0">
                  <a:pos x="55" y="105"/>
                </a:cxn>
                <a:cxn ang="0">
                  <a:pos x="78" y="119"/>
                </a:cxn>
                <a:cxn ang="0">
                  <a:pos x="123" y="115"/>
                </a:cxn>
                <a:cxn ang="0">
                  <a:pos x="181" y="82"/>
                </a:cxn>
                <a:cxn ang="0">
                  <a:pos x="240" y="91"/>
                </a:cxn>
                <a:cxn ang="0">
                  <a:pos x="276" y="114"/>
                </a:cxn>
                <a:cxn ang="0">
                  <a:pos x="319" y="154"/>
                </a:cxn>
                <a:cxn ang="0">
                  <a:pos x="384" y="210"/>
                </a:cxn>
                <a:cxn ang="0">
                  <a:pos x="432" y="248"/>
                </a:cxn>
                <a:cxn ang="0">
                  <a:pos x="477" y="243"/>
                </a:cxn>
                <a:cxn ang="0">
                  <a:pos x="502" y="199"/>
                </a:cxn>
                <a:cxn ang="0">
                  <a:pos x="509" y="152"/>
                </a:cxn>
                <a:cxn ang="0">
                  <a:pos x="485" y="76"/>
                </a:cxn>
                <a:cxn ang="0">
                  <a:pos x="524" y="134"/>
                </a:cxn>
                <a:cxn ang="0">
                  <a:pos x="522" y="204"/>
                </a:cxn>
                <a:cxn ang="0">
                  <a:pos x="512" y="249"/>
                </a:cxn>
                <a:cxn ang="0">
                  <a:pos x="502" y="283"/>
                </a:cxn>
                <a:cxn ang="0">
                  <a:pos x="329" y="276"/>
                </a:cxn>
                <a:cxn ang="0">
                  <a:pos x="326" y="181"/>
                </a:cxn>
                <a:cxn ang="0">
                  <a:pos x="0" y="109"/>
                </a:cxn>
                <a:cxn ang="0">
                  <a:pos x="0" y="109"/>
                </a:cxn>
              </a:cxnLst>
              <a:rect l="0" t="0" r="r" b="b"/>
              <a:pathLst>
                <a:path w="524" h="283">
                  <a:moveTo>
                    <a:pt x="0" y="109"/>
                  </a:moveTo>
                  <a:lnTo>
                    <a:pt x="28" y="98"/>
                  </a:lnTo>
                  <a:lnTo>
                    <a:pt x="53" y="51"/>
                  </a:lnTo>
                  <a:lnTo>
                    <a:pt x="88" y="21"/>
                  </a:lnTo>
                  <a:lnTo>
                    <a:pt x="127" y="10"/>
                  </a:lnTo>
                  <a:lnTo>
                    <a:pt x="173" y="0"/>
                  </a:lnTo>
                  <a:lnTo>
                    <a:pt x="233" y="14"/>
                  </a:lnTo>
                  <a:lnTo>
                    <a:pt x="275" y="18"/>
                  </a:lnTo>
                  <a:lnTo>
                    <a:pt x="262" y="32"/>
                  </a:lnTo>
                  <a:lnTo>
                    <a:pt x="181" y="11"/>
                  </a:lnTo>
                  <a:lnTo>
                    <a:pt x="149" y="21"/>
                  </a:lnTo>
                  <a:lnTo>
                    <a:pt x="92" y="68"/>
                  </a:lnTo>
                  <a:lnTo>
                    <a:pt x="55" y="105"/>
                  </a:lnTo>
                  <a:lnTo>
                    <a:pt x="78" y="119"/>
                  </a:lnTo>
                  <a:lnTo>
                    <a:pt x="123" y="115"/>
                  </a:lnTo>
                  <a:lnTo>
                    <a:pt x="181" y="82"/>
                  </a:lnTo>
                  <a:lnTo>
                    <a:pt x="240" y="91"/>
                  </a:lnTo>
                  <a:lnTo>
                    <a:pt x="276" y="114"/>
                  </a:lnTo>
                  <a:lnTo>
                    <a:pt x="319" y="154"/>
                  </a:lnTo>
                  <a:lnTo>
                    <a:pt x="384" y="210"/>
                  </a:lnTo>
                  <a:lnTo>
                    <a:pt x="432" y="248"/>
                  </a:lnTo>
                  <a:lnTo>
                    <a:pt x="477" y="243"/>
                  </a:lnTo>
                  <a:lnTo>
                    <a:pt x="502" y="199"/>
                  </a:lnTo>
                  <a:lnTo>
                    <a:pt x="509" y="152"/>
                  </a:lnTo>
                  <a:lnTo>
                    <a:pt x="485" y="76"/>
                  </a:lnTo>
                  <a:lnTo>
                    <a:pt x="524" y="134"/>
                  </a:lnTo>
                  <a:lnTo>
                    <a:pt x="522" y="204"/>
                  </a:lnTo>
                  <a:lnTo>
                    <a:pt x="512" y="249"/>
                  </a:lnTo>
                  <a:lnTo>
                    <a:pt x="502" y="283"/>
                  </a:lnTo>
                  <a:lnTo>
                    <a:pt x="329" y="276"/>
                  </a:lnTo>
                  <a:lnTo>
                    <a:pt x="326" y="181"/>
                  </a:lnTo>
                  <a:lnTo>
                    <a:pt x="0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51" name="Freeform 242"/>
            <p:cNvSpPr>
              <a:spLocks/>
            </p:cNvSpPr>
            <p:nvPr/>
          </p:nvSpPr>
          <p:spPr bwMode="auto">
            <a:xfrm>
              <a:off x="663" y="2923"/>
              <a:ext cx="15" cy="21"/>
            </a:xfrm>
            <a:custGeom>
              <a:avLst/>
              <a:gdLst/>
              <a:ahLst/>
              <a:cxnLst>
                <a:cxn ang="0">
                  <a:pos x="0" y="95"/>
                </a:cxn>
                <a:cxn ang="0">
                  <a:pos x="57" y="105"/>
                </a:cxn>
                <a:cxn ang="0">
                  <a:pos x="55" y="72"/>
                </a:cxn>
                <a:cxn ang="0">
                  <a:pos x="76" y="0"/>
                </a:cxn>
                <a:cxn ang="0">
                  <a:pos x="27" y="80"/>
                </a:cxn>
                <a:cxn ang="0">
                  <a:pos x="0" y="95"/>
                </a:cxn>
                <a:cxn ang="0">
                  <a:pos x="0" y="95"/>
                </a:cxn>
              </a:cxnLst>
              <a:rect l="0" t="0" r="r" b="b"/>
              <a:pathLst>
                <a:path w="76" h="105">
                  <a:moveTo>
                    <a:pt x="0" y="95"/>
                  </a:moveTo>
                  <a:lnTo>
                    <a:pt x="57" y="105"/>
                  </a:lnTo>
                  <a:lnTo>
                    <a:pt x="55" y="72"/>
                  </a:lnTo>
                  <a:lnTo>
                    <a:pt x="76" y="0"/>
                  </a:lnTo>
                  <a:lnTo>
                    <a:pt x="27" y="80"/>
                  </a:lnTo>
                  <a:lnTo>
                    <a:pt x="0" y="95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52" name="Freeform 243"/>
            <p:cNvSpPr>
              <a:spLocks/>
            </p:cNvSpPr>
            <p:nvPr/>
          </p:nvSpPr>
          <p:spPr bwMode="auto">
            <a:xfrm>
              <a:off x="788" y="2818"/>
              <a:ext cx="216" cy="176"/>
            </a:xfrm>
            <a:custGeom>
              <a:avLst/>
              <a:gdLst/>
              <a:ahLst/>
              <a:cxnLst>
                <a:cxn ang="0">
                  <a:pos x="49" y="701"/>
                </a:cxn>
                <a:cxn ang="0">
                  <a:pos x="54" y="756"/>
                </a:cxn>
                <a:cxn ang="0">
                  <a:pos x="37" y="799"/>
                </a:cxn>
                <a:cxn ang="0">
                  <a:pos x="4" y="810"/>
                </a:cxn>
                <a:cxn ang="0">
                  <a:pos x="0" y="830"/>
                </a:cxn>
                <a:cxn ang="0">
                  <a:pos x="132" y="833"/>
                </a:cxn>
                <a:cxn ang="0">
                  <a:pos x="368" y="868"/>
                </a:cxn>
                <a:cxn ang="0">
                  <a:pos x="521" y="888"/>
                </a:cxn>
                <a:cxn ang="0">
                  <a:pos x="746" y="883"/>
                </a:cxn>
                <a:cxn ang="0">
                  <a:pos x="902" y="856"/>
                </a:cxn>
                <a:cxn ang="0">
                  <a:pos x="1018" y="820"/>
                </a:cxn>
                <a:cxn ang="0">
                  <a:pos x="1053" y="762"/>
                </a:cxn>
                <a:cxn ang="0">
                  <a:pos x="1078" y="683"/>
                </a:cxn>
                <a:cxn ang="0">
                  <a:pos x="1071" y="578"/>
                </a:cxn>
                <a:cxn ang="0">
                  <a:pos x="1026" y="451"/>
                </a:cxn>
                <a:cxn ang="0">
                  <a:pos x="955" y="304"/>
                </a:cxn>
                <a:cxn ang="0">
                  <a:pos x="858" y="174"/>
                </a:cxn>
                <a:cxn ang="0">
                  <a:pos x="763" y="65"/>
                </a:cxn>
                <a:cxn ang="0">
                  <a:pos x="710" y="0"/>
                </a:cxn>
                <a:cxn ang="0">
                  <a:pos x="771" y="98"/>
                </a:cxn>
                <a:cxn ang="0">
                  <a:pos x="837" y="182"/>
                </a:cxn>
                <a:cxn ang="0">
                  <a:pos x="926" y="293"/>
                </a:cxn>
                <a:cxn ang="0">
                  <a:pos x="988" y="399"/>
                </a:cxn>
                <a:cxn ang="0">
                  <a:pos x="1023" y="501"/>
                </a:cxn>
                <a:cxn ang="0">
                  <a:pos x="999" y="509"/>
                </a:cxn>
                <a:cxn ang="0">
                  <a:pos x="1057" y="587"/>
                </a:cxn>
                <a:cxn ang="0">
                  <a:pos x="1055" y="635"/>
                </a:cxn>
                <a:cxn ang="0">
                  <a:pos x="1023" y="639"/>
                </a:cxn>
                <a:cxn ang="0">
                  <a:pos x="931" y="564"/>
                </a:cxn>
                <a:cxn ang="0">
                  <a:pos x="866" y="590"/>
                </a:cxn>
                <a:cxn ang="0">
                  <a:pos x="957" y="665"/>
                </a:cxn>
                <a:cxn ang="0">
                  <a:pos x="1002" y="731"/>
                </a:cxn>
                <a:cxn ang="0">
                  <a:pos x="977" y="797"/>
                </a:cxn>
                <a:cxn ang="0">
                  <a:pos x="927" y="773"/>
                </a:cxn>
                <a:cxn ang="0">
                  <a:pos x="840" y="669"/>
                </a:cxn>
                <a:cxn ang="0">
                  <a:pos x="758" y="626"/>
                </a:cxn>
                <a:cxn ang="0">
                  <a:pos x="836" y="709"/>
                </a:cxn>
                <a:cxn ang="0">
                  <a:pos x="871" y="803"/>
                </a:cxn>
                <a:cxn ang="0">
                  <a:pos x="809" y="769"/>
                </a:cxn>
                <a:cxn ang="0">
                  <a:pos x="757" y="710"/>
                </a:cxn>
                <a:cxn ang="0">
                  <a:pos x="632" y="701"/>
                </a:cxn>
                <a:cxn ang="0">
                  <a:pos x="563" y="665"/>
                </a:cxn>
                <a:cxn ang="0">
                  <a:pos x="539" y="706"/>
                </a:cxn>
                <a:cxn ang="0">
                  <a:pos x="424" y="744"/>
                </a:cxn>
                <a:cxn ang="0">
                  <a:pos x="529" y="757"/>
                </a:cxn>
                <a:cxn ang="0">
                  <a:pos x="729" y="754"/>
                </a:cxn>
                <a:cxn ang="0">
                  <a:pos x="665" y="787"/>
                </a:cxn>
                <a:cxn ang="0">
                  <a:pos x="442" y="801"/>
                </a:cxn>
                <a:cxn ang="0">
                  <a:pos x="320" y="795"/>
                </a:cxn>
                <a:cxn ang="0">
                  <a:pos x="439" y="709"/>
                </a:cxn>
                <a:cxn ang="0">
                  <a:pos x="501" y="662"/>
                </a:cxn>
                <a:cxn ang="0">
                  <a:pos x="472" y="631"/>
                </a:cxn>
                <a:cxn ang="0">
                  <a:pos x="469" y="595"/>
                </a:cxn>
                <a:cxn ang="0">
                  <a:pos x="430" y="605"/>
                </a:cxn>
                <a:cxn ang="0">
                  <a:pos x="390" y="680"/>
                </a:cxn>
                <a:cxn ang="0">
                  <a:pos x="298" y="755"/>
                </a:cxn>
                <a:cxn ang="0">
                  <a:pos x="233" y="776"/>
                </a:cxn>
                <a:cxn ang="0">
                  <a:pos x="166" y="766"/>
                </a:cxn>
                <a:cxn ang="0">
                  <a:pos x="221" y="713"/>
                </a:cxn>
                <a:cxn ang="0">
                  <a:pos x="212" y="687"/>
                </a:cxn>
                <a:cxn ang="0">
                  <a:pos x="49" y="701"/>
                </a:cxn>
                <a:cxn ang="0">
                  <a:pos x="49" y="701"/>
                </a:cxn>
              </a:cxnLst>
              <a:rect l="0" t="0" r="r" b="b"/>
              <a:pathLst>
                <a:path w="1078" h="888">
                  <a:moveTo>
                    <a:pt x="49" y="701"/>
                  </a:moveTo>
                  <a:lnTo>
                    <a:pt x="54" y="756"/>
                  </a:lnTo>
                  <a:lnTo>
                    <a:pt x="37" y="799"/>
                  </a:lnTo>
                  <a:lnTo>
                    <a:pt x="4" y="810"/>
                  </a:lnTo>
                  <a:lnTo>
                    <a:pt x="0" y="830"/>
                  </a:lnTo>
                  <a:lnTo>
                    <a:pt x="132" y="833"/>
                  </a:lnTo>
                  <a:lnTo>
                    <a:pt x="368" y="868"/>
                  </a:lnTo>
                  <a:lnTo>
                    <a:pt x="521" y="888"/>
                  </a:lnTo>
                  <a:lnTo>
                    <a:pt x="746" y="883"/>
                  </a:lnTo>
                  <a:lnTo>
                    <a:pt x="902" y="856"/>
                  </a:lnTo>
                  <a:lnTo>
                    <a:pt x="1018" y="820"/>
                  </a:lnTo>
                  <a:lnTo>
                    <a:pt x="1053" y="762"/>
                  </a:lnTo>
                  <a:lnTo>
                    <a:pt x="1078" y="683"/>
                  </a:lnTo>
                  <a:lnTo>
                    <a:pt x="1071" y="578"/>
                  </a:lnTo>
                  <a:lnTo>
                    <a:pt x="1026" y="451"/>
                  </a:lnTo>
                  <a:lnTo>
                    <a:pt x="955" y="304"/>
                  </a:lnTo>
                  <a:lnTo>
                    <a:pt x="858" y="174"/>
                  </a:lnTo>
                  <a:lnTo>
                    <a:pt x="763" y="65"/>
                  </a:lnTo>
                  <a:lnTo>
                    <a:pt x="710" y="0"/>
                  </a:lnTo>
                  <a:lnTo>
                    <a:pt x="771" y="98"/>
                  </a:lnTo>
                  <a:lnTo>
                    <a:pt x="837" y="182"/>
                  </a:lnTo>
                  <a:lnTo>
                    <a:pt x="926" y="293"/>
                  </a:lnTo>
                  <a:lnTo>
                    <a:pt x="988" y="399"/>
                  </a:lnTo>
                  <a:lnTo>
                    <a:pt x="1023" y="501"/>
                  </a:lnTo>
                  <a:lnTo>
                    <a:pt x="999" y="509"/>
                  </a:lnTo>
                  <a:lnTo>
                    <a:pt x="1057" y="587"/>
                  </a:lnTo>
                  <a:lnTo>
                    <a:pt x="1055" y="635"/>
                  </a:lnTo>
                  <a:lnTo>
                    <a:pt x="1023" y="639"/>
                  </a:lnTo>
                  <a:lnTo>
                    <a:pt x="931" y="564"/>
                  </a:lnTo>
                  <a:lnTo>
                    <a:pt x="866" y="590"/>
                  </a:lnTo>
                  <a:lnTo>
                    <a:pt x="957" y="665"/>
                  </a:lnTo>
                  <a:lnTo>
                    <a:pt x="1002" y="731"/>
                  </a:lnTo>
                  <a:lnTo>
                    <a:pt x="977" y="797"/>
                  </a:lnTo>
                  <a:lnTo>
                    <a:pt x="927" y="773"/>
                  </a:lnTo>
                  <a:lnTo>
                    <a:pt x="840" y="669"/>
                  </a:lnTo>
                  <a:lnTo>
                    <a:pt x="758" y="626"/>
                  </a:lnTo>
                  <a:lnTo>
                    <a:pt x="836" y="709"/>
                  </a:lnTo>
                  <a:lnTo>
                    <a:pt x="871" y="803"/>
                  </a:lnTo>
                  <a:lnTo>
                    <a:pt x="809" y="769"/>
                  </a:lnTo>
                  <a:lnTo>
                    <a:pt x="757" y="710"/>
                  </a:lnTo>
                  <a:lnTo>
                    <a:pt x="632" y="701"/>
                  </a:lnTo>
                  <a:lnTo>
                    <a:pt x="563" y="665"/>
                  </a:lnTo>
                  <a:lnTo>
                    <a:pt x="539" y="706"/>
                  </a:lnTo>
                  <a:lnTo>
                    <a:pt x="424" y="744"/>
                  </a:lnTo>
                  <a:lnTo>
                    <a:pt x="529" y="757"/>
                  </a:lnTo>
                  <a:lnTo>
                    <a:pt x="729" y="754"/>
                  </a:lnTo>
                  <a:lnTo>
                    <a:pt x="665" y="787"/>
                  </a:lnTo>
                  <a:lnTo>
                    <a:pt x="442" y="801"/>
                  </a:lnTo>
                  <a:lnTo>
                    <a:pt x="320" y="795"/>
                  </a:lnTo>
                  <a:lnTo>
                    <a:pt x="439" y="709"/>
                  </a:lnTo>
                  <a:lnTo>
                    <a:pt x="501" y="662"/>
                  </a:lnTo>
                  <a:lnTo>
                    <a:pt x="472" y="631"/>
                  </a:lnTo>
                  <a:lnTo>
                    <a:pt x="469" y="595"/>
                  </a:lnTo>
                  <a:lnTo>
                    <a:pt x="430" y="605"/>
                  </a:lnTo>
                  <a:lnTo>
                    <a:pt x="390" y="680"/>
                  </a:lnTo>
                  <a:lnTo>
                    <a:pt x="298" y="755"/>
                  </a:lnTo>
                  <a:lnTo>
                    <a:pt x="233" y="776"/>
                  </a:lnTo>
                  <a:lnTo>
                    <a:pt x="166" y="766"/>
                  </a:lnTo>
                  <a:lnTo>
                    <a:pt x="221" y="713"/>
                  </a:lnTo>
                  <a:lnTo>
                    <a:pt x="212" y="687"/>
                  </a:lnTo>
                  <a:lnTo>
                    <a:pt x="49" y="701"/>
                  </a:lnTo>
                  <a:lnTo>
                    <a:pt x="49" y="70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53" name="Freeform 244"/>
            <p:cNvSpPr>
              <a:spLocks/>
            </p:cNvSpPr>
            <p:nvPr/>
          </p:nvSpPr>
          <p:spPr bwMode="auto">
            <a:xfrm>
              <a:off x="774" y="2686"/>
              <a:ext cx="16" cy="30"/>
            </a:xfrm>
            <a:custGeom>
              <a:avLst/>
              <a:gdLst/>
              <a:ahLst/>
              <a:cxnLst>
                <a:cxn ang="0">
                  <a:pos x="0" y="61"/>
                </a:cxn>
                <a:cxn ang="0">
                  <a:pos x="21" y="4"/>
                </a:cxn>
                <a:cxn ang="0">
                  <a:pos x="53" y="0"/>
                </a:cxn>
                <a:cxn ang="0">
                  <a:pos x="73" y="13"/>
                </a:cxn>
                <a:cxn ang="0">
                  <a:pos x="85" y="65"/>
                </a:cxn>
                <a:cxn ang="0">
                  <a:pos x="61" y="35"/>
                </a:cxn>
                <a:cxn ang="0">
                  <a:pos x="36" y="37"/>
                </a:cxn>
                <a:cxn ang="0">
                  <a:pos x="58" y="62"/>
                </a:cxn>
                <a:cxn ang="0">
                  <a:pos x="80" y="94"/>
                </a:cxn>
                <a:cxn ang="0">
                  <a:pos x="81" y="126"/>
                </a:cxn>
                <a:cxn ang="0">
                  <a:pos x="60" y="155"/>
                </a:cxn>
                <a:cxn ang="0">
                  <a:pos x="42" y="136"/>
                </a:cxn>
                <a:cxn ang="0">
                  <a:pos x="26" y="140"/>
                </a:cxn>
                <a:cxn ang="0">
                  <a:pos x="21" y="101"/>
                </a:cxn>
                <a:cxn ang="0">
                  <a:pos x="7" y="88"/>
                </a:cxn>
                <a:cxn ang="0">
                  <a:pos x="0" y="61"/>
                </a:cxn>
                <a:cxn ang="0">
                  <a:pos x="0" y="61"/>
                </a:cxn>
              </a:cxnLst>
              <a:rect l="0" t="0" r="r" b="b"/>
              <a:pathLst>
                <a:path w="85" h="155">
                  <a:moveTo>
                    <a:pt x="0" y="61"/>
                  </a:moveTo>
                  <a:lnTo>
                    <a:pt x="21" y="4"/>
                  </a:lnTo>
                  <a:lnTo>
                    <a:pt x="53" y="0"/>
                  </a:lnTo>
                  <a:lnTo>
                    <a:pt x="73" y="13"/>
                  </a:lnTo>
                  <a:lnTo>
                    <a:pt x="85" y="65"/>
                  </a:lnTo>
                  <a:lnTo>
                    <a:pt x="61" y="35"/>
                  </a:lnTo>
                  <a:lnTo>
                    <a:pt x="36" y="37"/>
                  </a:lnTo>
                  <a:lnTo>
                    <a:pt x="58" y="62"/>
                  </a:lnTo>
                  <a:lnTo>
                    <a:pt x="80" y="94"/>
                  </a:lnTo>
                  <a:lnTo>
                    <a:pt x="81" y="126"/>
                  </a:lnTo>
                  <a:lnTo>
                    <a:pt x="60" y="155"/>
                  </a:lnTo>
                  <a:lnTo>
                    <a:pt x="42" y="136"/>
                  </a:lnTo>
                  <a:lnTo>
                    <a:pt x="26" y="140"/>
                  </a:lnTo>
                  <a:lnTo>
                    <a:pt x="21" y="101"/>
                  </a:lnTo>
                  <a:lnTo>
                    <a:pt x="7" y="88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54" name="Freeform 245"/>
            <p:cNvSpPr>
              <a:spLocks/>
            </p:cNvSpPr>
            <p:nvPr/>
          </p:nvSpPr>
          <p:spPr bwMode="auto">
            <a:xfrm>
              <a:off x="772" y="2726"/>
              <a:ext cx="18" cy="67"/>
            </a:xfrm>
            <a:custGeom>
              <a:avLst/>
              <a:gdLst/>
              <a:ahLst/>
              <a:cxnLst>
                <a:cxn ang="0">
                  <a:pos x="90" y="0"/>
                </a:cxn>
                <a:cxn ang="0">
                  <a:pos x="36" y="42"/>
                </a:cxn>
                <a:cxn ang="0">
                  <a:pos x="55" y="46"/>
                </a:cxn>
                <a:cxn ang="0">
                  <a:pos x="62" y="155"/>
                </a:cxn>
                <a:cxn ang="0">
                  <a:pos x="45" y="241"/>
                </a:cxn>
                <a:cxn ang="0">
                  <a:pos x="0" y="337"/>
                </a:cxn>
                <a:cxn ang="0">
                  <a:pos x="14" y="341"/>
                </a:cxn>
                <a:cxn ang="0">
                  <a:pos x="55" y="276"/>
                </a:cxn>
                <a:cxn ang="0">
                  <a:pos x="87" y="204"/>
                </a:cxn>
                <a:cxn ang="0">
                  <a:pos x="94" y="107"/>
                </a:cxn>
                <a:cxn ang="0">
                  <a:pos x="87" y="23"/>
                </a:cxn>
                <a:cxn ang="0">
                  <a:pos x="90" y="0"/>
                </a:cxn>
                <a:cxn ang="0">
                  <a:pos x="90" y="0"/>
                </a:cxn>
              </a:cxnLst>
              <a:rect l="0" t="0" r="r" b="b"/>
              <a:pathLst>
                <a:path w="94" h="341">
                  <a:moveTo>
                    <a:pt x="90" y="0"/>
                  </a:moveTo>
                  <a:lnTo>
                    <a:pt x="36" y="42"/>
                  </a:lnTo>
                  <a:lnTo>
                    <a:pt x="55" y="46"/>
                  </a:lnTo>
                  <a:lnTo>
                    <a:pt x="62" y="155"/>
                  </a:lnTo>
                  <a:lnTo>
                    <a:pt x="45" y="241"/>
                  </a:lnTo>
                  <a:lnTo>
                    <a:pt x="0" y="337"/>
                  </a:lnTo>
                  <a:lnTo>
                    <a:pt x="14" y="341"/>
                  </a:lnTo>
                  <a:lnTo>
                    <a:pt x="55" y="276"/>
                  </a:lnTo>
                  <a:lnTo>
                    <a:pt x="87" y="204"/>
                  </a:lnTo>
                  <a:lnTo>
                    <a:pt x="94" y="107"/>
                  </a:lnTo>
                  <a:lnTo>
                    <a:pt x="87" y="23"/>
                  </a:lnTo>
                  <a:lnTo>
                    <a:pt x="90" y="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55" name="Freeform 246"/>
            <p:cNvSpPr>
              <a:spLocks/>
            </p:cNvSpPr>
            <p:nvPr/>
          </p:nvSpPr>
          <p:spPr bwMode="auto">
            <a:xfrm>
              <a:off x="652" y="2637"/>
              <a:ext cx="46" cy="40"/>
            </a:xfrm>
            <a:custGeom>
              <a:avLst/>
              <a:gdLst/>
              <a:ahLst/>
              <a:cxnLst>
                <a:cxn ang="0">
                  <a:pos x="75" y="203"/>
                </a:cxn>
                <a:cxn ang="0">
                  <a:pos x="20" y="146"/>
                </a:cxn>
                <a:cxn ang="0">
                  <a:pos x="0" y="98"/>
                </a:cxn>
                <a:cxn ang="0">
                  <a:pos x="9" y="42"/>
                </a:cxn>
                <a:cxn ang="0">
                  <a:pos x="13" y="0"/>
                </a:cxn>
                <a:cxn ang="0">
                  <a:pos x="30" y="47"/>
                </a:cxn>
                <a:cxn ang="0">
                  <a:pos x="34" y="95"/>
                </a:cxn>
                <a:cxn ang="0">
                  <a:pos x="58" y="60"/>
                </a:cxn>
                <a:cxn ang="0">
                  <a:pos x="81" y="17"/>
                </a:cxn>
                <a:cxn ang="0">
                  <a:pos x="104" y="28"/>
                </a:cxn>
                <a:cxn ang="0">
                  <a:pos x="103" y="56"/>
                </a:cxn>
                <a:cxn ang="0">
                  <a:pos x="130" y="39"/>
                </a:cxn>
                <a:cxn ang="0">
                  <a:pos x="163" y="48"/>
                </a:cxn>
                <a:cxn ang="0">
                  <a:pos x="170" y="64"/>
                </a:cxn>
                <a:cxn ang="0">
                  <a:pos x="230" y="45"/>
                </a:cxn>
                <a:cxn ang="0">
                  <a:pos x="223" y="76"/>
                </a:cxn>
                <a:cxn ang="0">
                  <a:pos x="119" y="82"/>
                </a:cxn>
                <a:cxn ang="0">
                  <a:pos x="76" y="119"/>
                </a:cxn>
                <a:cxn ang="0">
                  <a:pos x="75" y="203"/>
                </a:cxn>
                <a:cxn ang="0">
                  <a:pos x="75" y="203"/>
                </a:cxn>
              </a:cxnLst>
              <a:rect l="0" t="0" r="r" b="b"/>
              <a:pathLst>
                <a:path w="230" h="203">
                  <a:moveTo>
                    <a:pt x="75" y="203"/>
                  </a:moveTo>
                  <a:lnTo>
                    <a:pt x="20" y="146"/>
                  </a:lnTo>
                  <a:lnTo>
                    <a:pt x="0" y="98"/>
                  </a:lnTo>
                  <a:lnTo>
                    <a:pt x="9" y="42"/>
                  </a:lnTo>
                  <a:lnTo>
                    <a:pt x="13" y="0"/>
                  </a:lnTo>
                  <a:lnTo>
                    <a:pt x="30" y="47"/>
                  </a:lnTo>
                  <a:lnTo>
                    <a:pt x="34" y="95"/>
                  </a:lnTo>
                  <a:lnTo>
                    <a:pt x="58" y="60"/>
                  </a:lnTo>
                  <a:lnTo>
                    <a:pt x="81" y="17"/>
                  </a:lnTo>
                  <a:lnTo>
                    <a:pt x="104" y="28"/>
                  </a:lnTo>
                  <a:lnTo>
                    <a:pt x="103" y="56"/>
                  </a:lnTo>
                  <a:lnTo>
                    <a:pt x="130" y="39"/>
                  </a:lnTo>
                  <a:lnTo>
                    <a:pt x="163" y="48"/>
                  </a:lnTo>
                  <a:lnTo>
                    <a:pt x="170" y="64"/>
                  </a:lnTo>
                  <a:lnTo>
                    <a:pt x="230" y="45"/>
                  </a:lnTo>
                  <a:lnTo>
                    <a:pt x="223" y="76"/>
                  </a:lnTo>
                  <a:lnTo>
                    <a:pt x="119" y="82"/>
                  </a:lnTo>
                  <a:lnTo>
                    <a:pt x="76" y="119"/>
                  </a:lnTo>
                  <a:lnTo>
                    <a:pt x="75" y="203"/>
                  </a:lnTo>
                  <a:lnTo>
                    <a:pt x="75" y="20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56" name="Freeform 247"/>
            <p:cNvSpPr>
              <a:spLocks/>
            </p:cNvSpPr>
            <p:nvPr/>
          </p:nvSpPr>
          <p:spPr bwMode="auto">
            <a:xfrm>
              <a:off x="658" y="2599"/>
              <a:ext cx="96" cy="52"/>
            </a:xfrm>
            <a:custGeom>
              <a:avLst/>
              <a:gdLst/>
              <a:ahLst/>
              <a:cxnLst>
                <a:cxn ang="0">
                  <a:pos x="166" y="229"/>
                </a:cxn>
                <a:cxn ang="0">
                  <a:pos x="181" y="186"/>
                </a:cxn>
                <a:cxn ang="0">
                  <a:pos x="148" y="183"/>
                </a:cxn>
                <a:cxn ang="0">
                  <a:pos x="111" y="207"/>
                </a:cxn>
                <a:cxn ang="0">
                  <a:pos x="147" y="161"/>
                </a:cxn>
                <a:cxn ang="0">
                  <a:pos x="184" y="130"/>
                </a:cxn>
                <a:cxn ang="0">
                  <a:pos x="138" y="148"/>
                </a:cxn>
                <a:cxn ang="0">
                  <a:pos x="96" y="186"/>
                </a:cxn>
                <a:cxn ang="0">
                  <a:pos x="59" y="224"/>
                </a:cxn>
                <a:cxn ang="0">
                  <a:pos x="36" y="225"/>
                </a:cxn>
                <a:cxn ang="0">
                  <a:pos x="92" y="144"/>
                </a:cxn>
                <a:cxn ang="0">
                  <a:pos x="121" y="102"/>
                </a:cxn>
                <a:cxn ang="0">
                  <a:pos x="59" y="155"/>
                </a:cxn>
                <a:cxn ang="0">
                  <a:pos x="84" y="125"/>
                </a:cxn>
                <a:cxn ang="0">
                  <a:pos x="113" y="81"/>
                </a:cxn>
                <a:cxn ang="0">
                  <a:pos x="51" y="128"/>
                </a:cxn>
                <a:cxn ang="0">
                  <a:pos x="36" y="108"/>
                </a:cxn>
                <a:cxn ang="0">
                  <a:pos x="0" y="152"/>
                </a:cxn>
                <a:cxn ang="0">
                  <a:pos x="9" y="98"/>
                </a:cxn>
                <a:cxn ang="0">
                  <a:pos x="114" y="5"/>
                </a:cxn>
                <a:cxn ang="0">
                  <a:pos x="160" y="0"/>
                </a:cxn>
                <a:cxn ang="0">
                  <a:pos x="94" y="69"/>
                </a:cxn>
                <a:cxn ang="0">
                  <a:pos x="200" y="12"/>
                </a:cxn>
                <a:cxn ang="0">
                  <a:pos x="152" y="70"/>
                </a:cxn>
                <a:cxn ang="0">
                  <a:pos x="215" y="31"/>
                </a:cxn>
                <a:cxn ang="0">
                  <a:pos x="280" y="20"/>
                </a:cxn>
                <a:cxn ang="0">
                  <a:pos x="334" y="29"/>
                </a:cxn>
                <a:cxn ang="0">
                  <a:pos x="250" y="41"/>
                </a:cxn>
                <a:cxn ang="0">
                  <a:pos x="223" y="66"/>
                </a:cxn>
                <a:cxn ang="0">
                  <a:pos x="343" y="62"/>
                </a:cxn>
                <a:cxn ang="0">
                  <a:pos x="317" y="78"/>
                </a:cxn>
                <a:cxn ang="0">
                  <a:pos x="392" y="91"/>
                </a:cxn>
                <a:cxn ang="0">
                  <a:pos x="486" y="113"/>
                </a:cxn>
                <a:cxn ang="0">
                  <a:pos x="368" y="122"/>
                </a:cxn>
                <a:cxn ang="0">
                  <a:pos x="364" y="143"/>
                </a:cxn>
                <a:cxn ang="0">
                  <a:pos x="437" y="156"/>
                </a:cxn>
                <a:cxn ang="0">
                  <a:pos x="372" y="162"/>
                </a:cxn>
                <a:cxn ang="0">
                  <a:pos x="442" y="214"/>
                </a:cxn>
                <a:cxn ang="0">
                  <a:pos x="412" y="236"/>
                </a:cxn>
                <a:cxn ang="0">
                  <a:pos x="326" y="244"/>
                </a:cxn>
                <a:cxn ang="0">
                  <a:pos x="234" y="246"/>
                </a:cxn>
                <a:cxn ang="0">
                  <a:pos x="187" y="263"/>
                </a:cxn>
                <a:cxn ang="0">
                  <a:pos x="166" y="229"/>
                </a:cxn>
                <a:cxn ang="0">
                  <a:pos x="166" y="229"/>
                </a:cxn>
              </a:cxnLst>
              <a:rect l="0" t="0" r="r" b="b"/>
              <a:pathLst>
                <a:path w="486" h="263">
                  <a:moveTo>
                    <a:pt x="166" y="229"/>
                  </a:moveTo>
                  <a:lnTo>
                    <a:pt x="181" y="186"/>
                  </a:lnTo>
                  <a:lnTo>
                    <a:pt x="148" y="183"/>
                  </a:lnTo>
                  <a:lnTo>
                    <a:pt x="111" y="207"/>
                  </a:lnTo>
                  <a:lnTo>
                    <a:pt x="147" y="161"/>
                  </a:lnTo>
                  <a:lnTo>
                    <a:pt x="184" y="130"/>
                  </a:lnTo>
                  <a:lnTo>
                    <a:pt x="138" y="148"/>
                  </a:lnTo>
                  <a:lnTo>
                    <a:pt x="96" y="186"/>
                  </a:lnTo>
                  <a:lnTo>
                    <a:pt x="59" y="224"/>
                  </a:lnTo>
                  <a:lnTo>
                    <a:pt x="36" y="225"/>
                  </a:lnTo>
                  <a:lnTo>
                    <a:pt x="92" y="144"/>
                  </a:lnTo>
                  <a:lnTo>
                    <a:pt x="121" y="102"/>
                  </a:lnTo>
                  <a:lnTo>
                    <a:pt x="59" y="155"/>
                  </a:lnTo>
                  <a:lnTo>
                    <a:pt x="84" y="125"/>
                  </a:lnTo>
                  <a:lnTo>
                    <a:pt x="113" y="81"/>
                  </a:lnTo>
                  <a:lnTo>
                    <a:pt x="51" y="128"/>
                  </a:lnTo>
                  <a:lnTo>
                    <a:pt x="36" y="108"/>
                  </a:lnTo>
                  <a:lnTo>
                    <a:pt x="0" y="152"/>
                  </a:lnTo>
                  <a:lnTo>
                    <a:pt x="9" y="98"/>
                  </a:lnTo>
                  <a:lnTo>
                    <a:pt x="114" y="5"/>
                  </a:lnTo>
                  <a:lnTo>
                    <a:pt x="160" y="0"/>
                  </a:lnTo>
                  <a:lnTo>
                    <a:pt x="94" y="69"/>
                  </a:lnTo>
                  <a:lnTo>
                    <a:pt x="200" y="12"/>
                  </a:lnTo>
                  <a:lnTo>
                    <a:pt x="152" y="70"/>
                  </a:lnTo>
                  <a:lnTo>
                    <a:pt x="215" y="31"/>
                  </a:lnTo>
                  <a:lnTo>
                    <a:pt x="280" y="20"/>
                  </a:lnTo>
                  <a:lnTo>
                    <a:pt x="334" y="29"/>
                  </a:lnTo>
                  <a:lnTo>
                    <a:pt x="250" y="41"/>
                  </a:lnTo>
                  <a:lnTo>
                    <a:pt x="223" y="66"/>
                  </a:lnTo>
                  <a:lnTo>
                    <a:pt x="343" y="62"/>
                  </a:lnTo>
                  <a:lnTo>
                    <a:pt x="317" y="78"/>
                  </a:lnTo>
                  <a:lnTo>
                    <a:pt x="392" y="91"/>
                  </a:lnTo>
                  <a:lnTo>
                    <a:pt x="486" y="113"/>
                  </a:lnTo>
                  <a:lnTo>
                    <a:pt x="368" y="122"/>
                  </a:lnTo>
                  <a:lnTo>
                    <a:pt x="364" y="143"/>
                  </a:lnTo>
                  <a:lnTo>
                    <a:pt x="437" y="156"/>
                  </a:lnTo>
                  <a:lnTo>
                    <a:pt x="372" y="162"/>
                  </a:lnTo>
                  <a:lnTo>
                    <a:pt x="442" y="214"/>
                  </a:lnTo>
                  <a:lnTo>
                    <a:pt x="412" y="236"/>
                  </a:lnTo>
                  <a:lnTo>
                    <a:pt x="326" y="244"/>
                  </a:lnTo>
                  <a:lnTo>
                    <a:pt x="234" y="246"/>
                  </a:lnTo>
                  <a:lnTo>
                    <a:pt x="187" y="263"/>
                  </a:lnTo>
                  <a:lnTo>
                    <a:pt x="166" y="229"/>
                  </a:lnTo>
                  <a:lnTo>
                    <a:pt x="166" y="22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57" name="Freeform 248"/>
            <p:cNvSpPr>
              <a:spLocks/>
            </p:cNvSpPr>
            <p:nvPr/>
          </p:nvSpPr>
          <p:spPr bwMode="auto">
            <a:xfrm>
              <a:off x="724" y="2642"/>
              <a:ext cx="53" cy="70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71" y="87"/>
                </a:cxn>
                <a:cxn ang="0">
                  <a:pos x="76" y="150"/>
                </a:cxn>
                <a:cxn ang="0">
                  <a:pos x="113" y="180"/>
                </a:cxn>
                <a:cxn ang="0">
                  <a:pos x="163" y="227"/>
                </a:cxn>
                <a:cxn ang="0">
                  <a:pos x="176" y="295"/>
                </a:cxn>
                <a:cxn ang="0">
                  <a:pos x="194" y="354"/>
                </a:cxn>
                <a:cxn ang="0">
                  <a:pos x="205" y="319"/>
                </a:cxn>
                <a:cxn ang="0">
                  <a:pos x="214" y="277"/>
                </a:cxn>
                <a:cxn ang="0">
                  <a:pos x="240" y="262"/>
                </a:cxn>
                <a:cxn ang="0">
                  <a:pos x="261" y="212"/>
                </a:cxn>
                <a:cxn ang="0">
                  <a:pos x="195" y="209"/>
                </a:cxn>
                <a:cxn ang="0">
                  <a:pos x="166" y="178"/>
                </a:cxn>
                <a:cxn ang="0">
                  <a:pos x="220" y="186"/>
                </a:cxn>
                <a:cxn ang="0">
                  <a:pos x="171" y="150"/>
                </a:cxn>
                <a:cxn ang="0">
                  <a:pos x="230" y="157"/>
                </a:cxn>
                <a:cxn ang="0">
                  <a:pos x="202" y="133"/>
                </a:cxn>
                <a:cxn ang="0">
                  <a:pos x="225" y="96"/>
                </a:cxn>
                <a:cxn ang="0">
                  <a:pos x="265" y="107"/>
                </a:cxn>
                <a:cxn ang="0">
                  <a:pos x="194" y="43"/>
                </a:cxn>
                <a:cxn ang="0">
                  <a:pos x="125" y="0"/>
                </a:cxn>
                <a:cxn ang="0">
                  <a:pos x="79" y="4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265" h="354">
                  <a:moveTo>
                    <a:pt x="0" y="12"/>
                  </a:moveTo>
                  <a:lnTo>
                    <a:pt x="71" y="87"/>
                  </a:lnTo>
                  <a:lnTo>
                    <a:pt x="76" y="150"/>
                  </a:lnTo>
                  <a:lnTo>
                    <a:pt x="113" y="180"/>
                  </a:lnTo>
                  <a:lnTo>
                    <a:pt x="163" y="227"/>
                  </a:lnTo>
                  <a:lnTo>
                    <a:pt x="176" y="295"/>
                  </a:lnTo>
                  <a:lnTo>
                    <a:pt x="194" y="354"/>
                  </a:lnTo>
                  <a:lnTo>
                    <a:pt x="205" y="319"/>
                  </a:lnTo>
                  <a:lnTo>
                    <a:pt x="214" y="277"/>
                  </a:lnTo>
                  <a:lnTo>
                    <a:pt x="240" y="262"/>
                  </a:lnTo>
                  <a:lnTo>
                    <a:pt x="261" y="212"/>
                  </a:lnTo>
                  <a:lnTo>
                    <a:pt x="195" y="209"/>
                  </a:lnTo>
                  <a:lnTo>
                    <a:pt x="166" y="178"/>
                  </a:lnTo>
                  <a:lnTo>
                    <a:pt x="220" y="186"/>
                  </a:lnTo>
                  <a:lnTo>
                    <a:pt x="171" y="150"/>
                  </a:lnTo>
                  <a:lnTo>
                    <a:pt x="230" y="157"/>
                  </a:lnTo>
                  <a:lnTo>
                    <a:pt x="202" y="133"/>
                  </a:lnTo>
                  <a:lnTo>
                    <a:pt x="225" y="96"/>
                  </a:lnTo>
                  <a:lnTo>
                    <a:pt x="265" y="107"/>
                  </a:lnTo>
                  <a:lnTo>
                    <a:pt x="194" y="43"/>
                  </a:lnTo>
                  <a:lnTo>
                    <a:pt x="125" y="0"/>
                  </a:lnTo>
                  <a:lnTo>
                    <a:pt x="79" y="4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58" name="Freeform 249"/>
            <p:cNvSpPr>
              <a:spLocks/>
            </p:cNvSpPr>
            <p:nvPr/>
          </p:nvSpPr>
          <p:spPr bwMode="auto">
            <a:xfrm>
              <a:off x="722" y="2600"/>
              <a:ext cx="57" cy="52"/>
            </a:xfrm>
            <a:custGeom>
              <a:avLst/>
              <a:gdLst/>
              <a:ahLst/>
              <a:cxnLst>
                <a:cxn ang="0">
                  <a:pos x="49" y="64"/>
                </a:cxn>
                <a:cxn ang="0">
                  <a:pos x="114" y="50"/>
                </a:cxn>
                <a:cxn ang="0">
                  <a:pos x="53" y="28"/>
                </a:cxn>
                <a:cxn ang="0">
                  <a:pos x="0" y="19"/>
                </a:cxn>
                <a:cxn ang="0">
                  <a:pos x="43" y="0"/>
                </a:cxn>
                <a:cxn ang="0">
                  <a:pos x="172" y="45"/>
                </a:cxn>
                <a:cxn ang="0">
                  <a:pos x="148" y="54"/>
                </a:cxn>
                <a:cxn ang="0">
                  <a:pos x="231" y="90"/>
                </a:cxn>
                <a:cxn ang="0">
                  <a:pos x="191" y="85"/>
                </a:cxn>
                <a:cxn ang="0">
                  <a:pos x="259" y="135"/>
                </a:cxn>
                <a:cxn ang="0">
                  <a:pos x="293" y="193"/>
                </a:cxn>
                <a:cxn ang="0">
                  <a:pos x="242" y="158"/>
                </a:cxn>
                <a:cxn ang="0">
                  <a:pos x="218" y="180"/>
                </a:cxn>
                <a:cxn ang="0">
                  <a:pos x="267" y="231"/>
                </a:cxn>
                <a:cxn ang="0">
                  <a:pos x="257" y="266"/>
                </a:cxn>
                <a:cxn ang="0">
                  <a:pos x="187" y="196"/>
                </a:cxn>
                <a:cxn ang="0">
                  <a:pos x="138" y="181"/>
                </a:cxn>
                <a:cxn ang="0">
                  <a:pos x="190" y="169"/>
                </a:cxn>
                <a:cxn ang="0">
                  <a:pos x="155" y="138"/>
                </a:cxn>
                <a:cxn ang="0">
                  <a:pos x="187" y="135"/>
                </a:cxn>
                <a:cxn ang="0">
                  <a:pos x="152" y="97"/>
                </a:cxn>
                <a:cxn ang="0">
                  <a:pos x="49" y="64"/>
                </a:cxn>
                <a:cxn ang="0">
                  <a:pos x="49" y="64"/>
                </a:cxn>
              </a:cxnLst>
              <a:rect l="0" t="0" r="r" b="b"/>
              <a:pathLst>
                <a:path w="293" h="266">
                  <a:moveTo>
                    <a:pt x="49" y="64"/>
                  </a:moveTo>
                  <a:lnTo>
                    <a:pt x="114" y="50"/>
                  </a:lnTo>
                  <a:lnTo>
                    <a:pt x="53" y="28"/>
                  </a:lnTo>
                  <a:lnTo>
                    <a:pt x="0" y="19"/>
                  </a:lnTo>
                  <a:lnTo>
                    <a:pt x="43" y="0"/>
                  </a:lnTo>
                  <a:lnTo>
                    <a:pt x="172" y="45"/>
                  </a:lnTo>
                  <a:lnTo>
                    <a:pt x="148" y="54"/>
                  </a:lnTo>
                  <a:lnTo>
                    <a:pt x="231" y="90"/>
                  </a:lnTo>
                  <a:lnTo>
                    <a:pt x="191" y="85"/>
                  </a:lnTo>
                  <a:lnTo>
                    <a:pt x="259" y="135"/>
                  </a:lnTo>
                  <a:lnTo>
                    <a:pt x="293" y="193"/>
                  </a:lnTo>
                  <a:lnTo>
                    <a:pt x="242" y="158"/>
                  </a:lnTo>
                  <a:lnTo>
                    <a:pt x="218" y="180"/>
                  </a:lnTo>
                  <a:lnTo>
                    <a:pt x="267" y="231"/>
                  </a:lnTo>
                  <a:lnTo>
                    <a:pt x="257" y="266"/>
                  </a:lnTo>
                  <a:lnTo>
                    <a:pt x="187" y="196"/>
                  </a:lnTo>
                  <a:lnTo>
                    <a:pt x="138" y="181"/>
                  </a:lnTo>
                  <a:lnTo>
                    <a:pt x="190" y="169"/>
                  </a:lnTo>
                  <a:lnTo>
                    <a:pt x="155" y="138"/>
                  </a:lnTo>
                  <a:lnTo>
                    <a:pt x="187" y="135"/>
                  </a:lnTo>
                  <a:lnTo>
                    <a:pt x="152" y="97"/>
                  </a:lnTo>
                  <a:lnTo>
                    <a:pt x="49" y="64"/>
                  </a:lnTo>
                  <a:lnTo>
                    <a:pt x="49" y="6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59" name="Freeform 250"/>
            <p:cNvSpPr>
              <a:spLocks/>
            </p:cNvSpPr>
            <p:nvPr/>
          </p:nvSpPr>
          <p:spPr bwMode="auto">
            <a:xfrm>
              <a:off x="747" y="2600"/>
              <a:ext cx="51" cy="9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4" y="24"/>
                </a:cxn>
                <a:cxn ang="0">
                  <a:pos x="138" y="60"/>
                </a:cxn>
                <a:cxn ang="0">
                  <a:pos x="180" y="117"/>
                </a:cxn>
                <a:cxn ang="0">
                  <a:pos x="220" y="184"/>
                </a:cxn>
                <a:cxn ang="0">
                  <a:pos x="248" y="292"/>
                </a:cxn>
                <a:cxn ang="0">
                  <a:pos x="249" y="368"/>
                </a:cxn>
                <a:cxn ang="0">
                  <a:pos x="241" y="458"/>
                </a:cxn>
                <a:cxn ang="0">
                  <a:pos x="213" y="414"/>
                </a:cxn>
                <a:cxn ang="0">
                  <a:pos x="185" y="395"/>
                </a:cxn>
                <a:cxn ang="0">
                  <a:pos x="218" y="378"/>
                </a:cxn>
                <a:cxn ang="0">
                  <a:pos x="232" y="335"/>
                </a:cxn>
                <a:cxn ang="0">
                  <a:pos x="227" y="274"/>
                </a:cxn>
                <a:cxn ang="0">
                  <a:pos x="190" y="145"/>
                </a:cxn>
                <a:cxn ang="0">
                  <a:pos x="116" y="5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49" h="458">
                  <a:moveTo>
                    <a:pt x="0" y="0"/>
                  </a:moveTo>
                  <a:lnTo>
                    <a:pt x="74" y="24"/>
                  </a:lnTo>
                  <a:lnTo>
                    <a:pt x="138" y="60"/>
                  </a:lnTo>
                  <a:lnTo>
                    <a:pt x="180" y="117"/>
                  </a:lnTo>
                  <a:lnTo>
                    <a:pt x="220" y="184"/>
                  </a:lnTo>
                  <a:lnTo>
                    <a:pt x="248" y="292"/>
                  </a:lnTo>
                  <a:lnTo>
                    <a:pt x="249" y="368"/>
                  </a:lnTo>
                  <a:lnTo>
                    <a:pt x="241" y="458"/>
                  </a:lnTo>
                  <a:lnTo>
                    <a:pt x="213" y="414"/>
                  </a:lnTo>
                  <a:lnTo>
                    <a:pt x="185" y="395"/>
                  </a:lnTo>
                  <a:lnTo>
                    <a:pt x="218" y="378"/>
                  </a:lnTo>
                  <a:lnTo>
                    <a:pt x="232" y="335"/>
                  </a:lnTo>
                  <a:lnTo>
                    <a:pt x="227" y="274"/>
                  </a:lnTo>
                  <a:lnTo>
                    <a:pt x="190" y="145"/>
                  </a:lnTo>
                  <a:lnTo>
                    <a:pt x="116" y="5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60" name="Freeform 251"/>
            <p:cNvSpPr>
              <a:spLocks/>
            </p:cNvSpPr>
            <p:nvPr/>
          </p:nvSpPr>
          <p:spPr bwMode="auto">
            <a:xfrm>
              <a:off x="697" y="2746"/>
              <a:ext cx="8" cy="3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19" y="0"/>
                </a:cxn>
                <a:cxn ang="0">
                  <a:pos x="41" y="4"/>
                </a:cxn>
                <a:cxn ang="0">
                  <a:pos x="38" y="13"/>
                </a:cxn>
                <a:cxn ang="0">
                  <a:pos x="17" y="17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41" h="17">
                  <a:moveTo>
                    <a:pt x="0" y="12"/>
                  </a:moveTo>
                  <a:lnTo>
                    <a:pt x="19" y="0"/>
                  </a:lnTo>
                  <a:lnTo>
                    <a:pt x="41" y="4"/>
                  </a:lnTo>
                  <a:lnTo>
                    <a:pt x="38" y="13"/>
                  </a:lnTo>
                  <a:lnTo>
                    <a:pt x="17" y="17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61" name="Freeform 252"/>
            <p:cNvSpPr>
              <a:spLocks/>
            </p:cNvSpPr>
            <p:nvPr/>
          </p:nvSpPr>
          <p:spPr bwMode="auto">
            <a:xfrm>
              <a:off x="699" y="2771"/>
              <a:ext cx="21" cy="4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6" y="14"/>
                </a:cxn>
                <a:cxn ang="0">
                  <a:pos x="52" y="12"/>
                </a:cxn>
                <a:cxn ang="0">
                  <a:pos x="82" y="0"/>
                </a:cxn>
                <a:cxn ang="0">
                  <a:pos x="101" y="15"/>
                </a:cxn>
                <a:cxn ang="0">
                  <a:pos x="68" y="29"/>
                </a:cxn>
                <a:cxn ang="0">
                  <a:pos x="37" y="28"/>
                </a:cxn>
                <a:cxn ang="0">
                  <a:pos x="12" y="23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01" h="29">
                  <a:moveTo>
                    <a:pt x="0" y="2"/>
                  </a:moveTo>
                  <a:lnTo>
                    <a:pt x="26" y="14"/>
                  </a:lnTo>
                  <a:lnTo>
                    <a:pt x="52" y="12"/>
                  </a:lnTo>
                  <a:lnTo>
                    <a:pt x="82" y="0"/>
                  </a:lnTo>
                  <a:lnTo>
                    <a:pt x="101" y="15"/>
                  </a:lnTo>
                  <a:lnTo>
                    <a:pt x="68" y="29"/>
                  </a:lnTo>
                  <a:lnTo>
                    <a:pt x="37" y="28"/>
                  </a:lnTo>
                  <a:lnTo>
                    <a:pt x="12" y="23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62" name="Freeform 253"/>
            <p:cNvSpPr>
              <a:spLocks/>
            </p:cNvSpPr>
            <p:nvPr/>
          </p:nvSpPr>
          <p:spPr bwMode="auto">
            <a:xfrm>
              <a:off x="697" y="2769"/>
              <a:ext cx="70" cy="26"/>
            </a:xfrm>
            <a:custGeom>
              <a:avLst/>
              <a:gdLst/>
              <a:ahLst/>
              <a:cxnLst>
                <a:cxn ang="0">
                  <a:pos x="0" y="91"/>
                </a:cxn>
                <a:cxn ang="0">
                  <a:pos x="18" y="118"/>
                </a:cxn>
                <a:cxn ang="0">
                  <a:pos x="53" y="129"/>
                </a:cxn>
                <a:cxn ang="0">
                  <a:pos x="113" y="128"/>
                </a:cxn>
                <a:cxn ang="0">
                  <a:pos x="190" y="111"/>
                </a:cxn>
                <a:cxn ang="0">
                  <a:pos x="285" y="56"/>
                </a:cxn>
                <a:cxn ang="0">
                  <a:pos x="352" y="0"/>
                </a:cxn>
                <a:cxn ang="0">
                  <a:pos x="260" y="51"/>
                </a:cxn>
                <a:cxn ang="0">
                  <a:pos x="155" y="107"/>
                </a:cxn>
                <a:cxn ang="0">
                  <a:pos x="100" y="112"/>
                </a:cxn>
                <a:cxn ang="0">
                  <a:pos x="50" y="119"/>
                </a:cxn>
                <a:cxn ang="0">
                  <a:pos x="21" y="107"/>
                </a:cxn>
                <a:cxn ang="0">
                  <a:pos x="0" y="91"/>
                </a:cxn>
                <a:cxn ang="0">
                  <a:pos x="0" y="91"/>
                </a:cxn>
              </a:cxnLst>
              <a:rect l="0" t="0" r="r" b="b"/>
              <a:pathLst>
                <a:path w="352" h="129">
                  <a:moveTo>
                    <a:pt x="0" y="91"/>
                  </a:moveTo>
                  <a:lnTo>
                    <a:pt x="18" y="118"/>
                  </a:lnTo>
                  <a:lnTo>
                    <a:pt x="53" y="129"/>
                  </a:lnTo>
                  <a:lnTo>
                    <a:pt x="113" y="128"/>
                  </a:lnTo>
                  <a:lnTo>
                    <a:pt x="190" y="111"/>
                  </a:lnTo>
                  <a:lnTo>
                    <a:pt x="285" y="56"/>
                  </a:lnTo>
                  <a:lnTo>
                    <a:pt x="352" y="0"/>
                  </a:lnTo>
                  <a:lnTo>
                    <a:pt x="260" y="51"/>
                  </a:lnTo>
                  <a:lnTo>
                    <a:pt x="155" y="107"/>
                  </a:lnTo>
                  <a:lnTo>
                    <a:pt x="100" y="112"/>
                  </a:lnTo>
                  <a:lnTo>
                    <a:pt x="50" y="119"/>
                  </a:lnTo>
                  <a:lnTo>
                    <a:pt x="21" y="107"/>
                  </a:lnTo>
                  <a:lnTo>
                    <a:pt x="0" y="91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63" name="Freeform 254"/>
            <p:cNvSpPr>
              <a:spLocks/>
            </p:cNvSpPr>
            <p:nvPr/>
          </p:nvSpPr>
          <p:spPr bwMode="auto">
            <a:xfrm>
              <a:off x="663" y="2670"/>
              <a:ext cx="34" cy="12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54"/>
                </a:cxn>
                <a:cxn ang="0">
                  <a:pos x="16" y="134"/>
                </a:cxn>
                <a:cxn ang="0">
                  <a:pos x="20" y="187"/>
                </a:cxn>
                <a:cxn ang="0">
                  <a:pos x="44" y="231"/>
                </a:cxn>
                <a:cxn ang="0">
                  <a:pos x="58" y="283"/>
                </a:cxn>
                <a:cxn ang="0">
                  <a:pos x="59" y="342"/>
                </a:cxn>
                <a:cxn ang="0">
                  <a:pos x="81" y="407"/>
                </a:cxn>
                <a:cxn ang="0">
                  <a:pos x="122" y="485"/>
                </a:cxn>
                <a:cxn ang="0">
                  <a:pos x="146" y="555"/>
                </a:cxn>
                <a:cxn ang="0">
                  <a:pos x="175" y="602"/>
                </a:cxn>
                <a:cxn ang="0">
                  <a:pos x="153" y="541"/>
                </a:cxn>
                <a:cxn ang="0">
                  <a:pos x="141" y="502"/>
                </a:cxn>
                <a:cxn ang="0">
                  <a:pos x="115" y="441"/>
                </a:cxn>
                <a:cxn ang="0">
                  <a:pos x="84" y="386"/>
                </a:cxn>
                <a:cxn ang="0">
                  <a:pos x="67" y="333"/>
                </a:cxn>
                <a:cxn ang="0">
                  <a:pos x="61" y="266"/>
                </a:cxn>
                <a:cxn ang="0">
                  <a:pos x="58" y="230"/>
                </a:cxn>
                <a:cxn ang="0">
                  <a:pos x="33" y="186"/>
                </a:cxn>
                <a:cxn ang="0">
                  <a:pos x="26" y="155"/>
                </a:cxn>
                <a:cxn ang="0">
                  <a:pos x="33" y="97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75" h="602">
                  <a:moveTo>
                    <a:pt x="0" y="0"/>
                  </a:moveTo>
                  <a:lnTo>
                    <a:pt x="8" y="54"/>
                  </a:lnTo>
                  <a:lnTo>
                    <a:pt x="16" y="134"/>
                  </a:lnTo>
                  <a:lnTo>
                    <a:pt x="20" y="187"/>
                  </a:lnTo>
                  <a:lnTo>
                    <a:pt x="44" y="231"/>
                  </a:lnTo>
                  <a:lnTo>
                    <a:pt x="58" y="283"/>
                  </a:lnTo>
                  <a:lnTo>
                    <a:pt x="59" y="342"/>
                  </a:lnTo>
                  <a:lnTo>
                    <a:pt x="81" y="407"/>
                  </a:lnTo>
                  <a:lnTo>
                    <a:pt x="122" y="485"/>
                  </a:lnTo>
                  <a:lnTo>
                    <a:pt x="146" y="555"/>
                  </a:lnTo>
                  <a:lnTo>
                    <a:pt x="175" y="602"/>
                  </a:lnTo>
                  <a:lnTo>
                    <a:pt x="153" y="541"/>
                  </a:lnTo>
                  <a:lnTo>
                    <a:pt x="141" y="502"/>
                  </a:lnTo>
                  <a:lnTo>
                    <a:pt x="115" y="441"/>
                  </a:lnTo>
                  <a:lnTo>
                    <a:pt x="84" y="386"/>
                  </a:lnTo>
                  <a:lnTo>
                    <a:pt x="67" y="333"/>
                  </a:lnTo>
                  <a:lnTo>
                    <a:pt x="61" y="266"/>
                  </a:lnTo>
                  <a:lnTo>
                    <a:pt x="58" y="230"/>
                  </a:lnTo>
                  <a:lnTo>
                    <a:pt x="33" y="186"/>
                  </a:lnTo>
                  <a:lnTo>
                    <a:pt x="26" y="155"/>
                  </a:lnTo>
                  <a:lnTo>
                    <a:pt x="33" y="9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64" name="Freeform 255"/>
            <p:cNvSpPr>
              <a:spLocks/>
            </p:cNvSpPr>
            <p:nvPr/>
          </p:nvSpPr>
          <p:spPr bwMode="auto">
            <a:xfrm>
              <a:off x="710" y="2739"/>
              <a:ext cx="3" cy="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7"/>
                </a:cxn>
                <a:cxn ang="0">
                  <a:pos x="15" y="19"/>
                </a:cxn>
                <a:cxn ang="0">
                  <a:pos x="15" y="36"/>
                </a:cxn>
                <a:cxn ang="0">
                  <a:pos x="2" y="47"/>
                </a:cxn>
                <a:cxn ang="0">
                  <a:pos x="19" y="41"/>
                </a:cxn>
                <a:cxn ang="0">
                  <a:pos x="24" y="24"/>
                </a:cxn>
                <a:cxn ang="0">
                  <a:pos x="20" y="11"/>
                </a:cxn>
                <a:cxn ang="0">
                  <a:pos x="11" y="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4" h="47">
                  <a:moveTo>
                    <a:pt x="0" y="0"/>
                  </a:moveTo>
                  <a:lnTo>
                    <a:pt x="9" y="7"/>
                  </a:lnTo>
                  <a:lnTo>
                    <a:pt x="15" y="19"/>
                  </a:lnTo>
                  <a:lnTo>
                    <a:pt x="15" y="36"/>
                  </a:lnTo>
                  <a:lnTo>
                    <a:pt x="2" y="47"/>
                  </a:lnTo>
                  <a:lnTo>
                    <a:pt x="19" y="41"/>
                  </a:lnTo>
                  <a:lnTo>
                    <a:pt x="24" y="24"/>
                  </a:lnTo>
                  <a:lnTo>
                    <a:pt x="20" y="11"/>
                  </a:lnTo>
                  <a:lnTo>
                    <a:pt x="11" y="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65" name="Freeform 256"/>
            <p:cNvSpPr>
              <a:spLocks/>
            </p:cNvSpPr>
            <p:nvPr/>
          </p:nvSpPr>
          <p:spPr bwMode="auto">
            <a:xfrm>
              <a:off x="770" y="2676"/>
              <a:ext cx="26" cy="50"/>
            </a:xfrm>
            <a:custGeom>
              <a:avLst/>
              <a:gdLst/>
              <a:ahLst/>
              <a:cxnLst>
                <a:cxn ang="0">
                  <a:pos x="0" y="40"/>
                </a:cxn>
                <a:cxn ang="0">
                  <a:pos x="29" y="19"/>
                </a:cxn>
                <a:cxn ang="0">
                  <a:pos x="54" y="4"/>
                </a:cxn>
                <a:cxn ang="0">
                  <a:pos x="90" y="0"/>
                </a:cxn>
                <a:cxn ang="0">
                  <a:pos x="114" y="23"/>
                </a:cxn>
                <a:cxn ang="0">
                  <a:pos x="126" y="63"/>
                </a:cxn>
                <a:cxn ang="0">
                  <a:pos x="127" y="103"/>
                </a:cxn>
                <a:cxn ang="0">
                  <a:pos x="121" y="122"/>
                </a:cxn>
                <a:cxn ang="0">
                  <a:pos x="121" y="149"/>
                </a:cxn>
                <a:cxn ang="0">
                  <a:pos x="122" y="189"/>
                </a:cxn>
                <a:cxn ang="0">
                  <a:pos x="113" y="215"/>
                </a:cxn>
                <a:cxn ang="0">
                  <a:pos x="98" y="254"/>
                </a:cxn>
                <a:cxn ang="0">
                  <a:pos x="91" y="252"/>
                </a:cxn>
                <a:cxn ang="0">
                  <a:pos x="107" y="213"/>
                </a:cxn>
                <a:cxn ang="0">
                  <a:pos x="115" y="179"/>
                </a:cxn>
                <a:cxn ang="0">
                  <a:pos x="117" y="144"/>
                </a:cxn>
                <a:cxn ang="0">
                  <a:pos x="116" y="109"/>
                </a:cxn>
                <a:cxn ang="0">
                  <a:pos x="119" y="76"/>
                </a:cxn>
                <a:cxn ang="0">
                  <a:pos x="109" y="48"/>
                </a:cxn>
                <a:cxn ang="0">
                  <a:pos x="89" y="23"/>
                </a:cxn>
                <a:cxn ang="0">
                  <a:pos x="62" y="17"/>
                </a:cxn>
                <a:cxn ang="0">
                  <a:pos x="43" y="26"/>
                </a:cxn>
                <a:cxn ang="0">
                  <a:pos x="22" y="50"/>
                </a:cxn>
                <a:cxn ang="0">
                  <a:pos x="0" y="40"/>
                </a:cxn>
                <a:cxn ang="0">
                  <a:pos x="0" y="40"/>
                </a:cxn>
              </a:cxnLst>
              <a:rect l="0" t="0" r="r" b="b"/>
              <a:pathLst>
                <a:path w="127" h="254">
                  <a:moveTo>
                    <a:pt x="0" y="40"/>
                  </a:moveTo>
                  <a:lnTo>
                    <a:pt x="29" y="19"/>
                  </a:lnTo>
                  <a:lnTo>
                    <a:pt x="54" y="4"/>
                  </a:lnTo>
                  <a:lnTo>
                    <a:pt x="90" y="0"/>
                  </a:lnTo>
                  <a:lnTo>
                    <a:pt x="114" y="23"/>
                  </a:lnTo>
                  <a:lnTo>
                    <a:pt x="126" y="63"/>
                  </a:lnTo>
                  <a:lnTo>
                    <a:pt x="127" y="103"/>
                  </a:lnTo>
                  <a:lnTo>
                    <a:pt x="121" y="122"/>
                  </a:lnTo>
                  <a:lnTo>
                    <a:pt x="121" y="149"/>
                  </a:lnTo>
                  <a:lnTo>
                    <a:pt x="122" y="189"/>
                  </a:lnTo>
                  <a:lnTo>
                    <a:pt x="113" y="215"/>
                  </a:lnTo>
                  <a:lnTo>
                    <a:pt x="98" y="254"/>
                  </a:lnTo>
                  <a:lnTo>
                    <a:pt x="91" y="252"/>
                  </a:lnTo>
                  <a:lnTo>
                    <a:pt x="107" y="213"/>
                  </a:lnTo>
                  <a:lnTo>
                    <a:pt x="115" y="179"/>
                  </a:lnTo>
                  <a:lnTo>
                    <a:pt x="117" y="144"/>
                  </a:lnTo>
                  <a:lnTo>
                    <a:pt x="116" y="109"/>
                  </a:lnTo>
                  <a:lnTo>
                    <a:pt x="119" y="76"/>
                  </a:lnTo>
                  <a:lnTo>
                    <a:pt x="109" y="48"/>
                  </a:lnTo>
                  <a:lnTo>
                    <a:pt x="89" y="23"/>
                  </a:lnTo>
                  <a:lnTo>
                    <a:pt x="62" y="17"/>
                  </a:lnTo>
                  <a:lnTo>
                    <a:pt x="43" y="26"/>
                  </a:lnTo>
                  <a:lnTo>
                    <a:pt x="22" y="50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66" name="Freeform 257"/>
            <p:cNvSpPr>
              <a:spLocks/>
            </p:cNvSpPr>
            <p:nvPr/>
          </p:nvSpPr>
          <p:spPr bwMode="auto">
            <a:xfrm>
              <a:off x="435" y="2774"/>
              <a:ext cx="216" cy="155"/>
            </a:xfrm>
            <a:custGeom>
              <a:avLst/>
              <a:gdLst/>
              <a:ahLst/>
              <a:cxnLst>
                <a:cxn ang="0">
                  <a:pos x="0" y="98"/>
                </a:cxn>
                <a:cxn ang="0">
                  <a:pos x="900" y="0"/>
                </a:cxn>
                <a:cxn ang="0">
                  <a:pos x="1077" y="784"/>
                </a:cxn>
                <a:cxn ang="0">
                  <a:pos x="1061" y="775"/>
                </a:cxn>
                <a:cxn ang="0">
                  <a:pos x="894" y="12"/>
                </a:cxn>
                <a:cxn ang="0">
                  <a:pos x="0" y="117"/>
                </a:cxn>
                <a:cxn ang="0">
                  <a:pos x="0" y="98"/>
                </a:cxn>
                <a:cxn ang="0">
                  <a:pos x="0" y="98"/>
                </a:cxn>
              </a:cxnLst>
              <a:rect l="0" t="0" r="r" b="b"/>
              <a:pathLst>
                <a:path w="1077" h="784">
                  <a:moveTo>
                    <a:pt x="0" y="98"/>
                  </a:moveTo>
                  <a:lnTo>
                    <a:pt x="900" y="0"/>
                  </a:lnTo>
                  <a:lnTo>
                    <a:pt x="1077" y="784"/>
                  </a:lnTo>
                  <a:lnTo>
                    <a:pt x="1061" y="775"/>
                  </a:lnTo>
                  <a:lnTo>
                    <a:pt x="894" y="12"/>
                  </a:lnTo>
                  <a:lnTo>
                    <a:pt x="0" y="117"/>
                  </a:lnTo>
                  <a:lnTo>
                    <a:pt x="0" y="98"/>
                  </a:lnTo>
                  <a:lnTo>
                    <a:pt x="0" y="9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67" name="Freeform 258"/>
            <p:cNvSpPr>
              <a:spLocks/>
            </p:cNvSpPr>
            <p:nvPr/>
          </p:nvSpPr>
          <p:spPr bwMode="auto">
            <a:xfrm>
              <a:off x="491" y="2941"/>
              <a:ext cx="99" cy="20"/>
            </a:xfrm>
            <a:custGeom>
              <a:avLst/>
              <a:gdLst/>
              <a:ahLst/>
              <a:cxnLst>
                <a:cxn ang="0">
                  <a:pos x="26" y="69"/>
                </a:cxn>
                <a:cxn ang="0">
                  <a:pos x="63" y="57"/>
                </a:cxn>
                <a:cxn ang="0">
                  <a:pos x="60" y="34"/>
                </a:cxn>
                <a:cxn ang="0">
                  <a:pos x="0" y="28"/>
                </a:cxn>
                <a:cxn ang="0">
                  <a:pos x="481" y="0"/>
                </a:cxn>
                <a:cxn ang="0">
                  <a:pos x="495" y="87"/>
                </a:cxn>
                <a:cxn ang="0">
                  <a:pos x="482" y="100"/>
                </a:cxn>
                <a:cxn ang="0">
                  <a:pos x="470" y="9"/>
                </a:cxn>
                <a:cxn ang="0">
                  <a:pos x="67" y="34"/>
                </a:cxn>
                <a:cxn ang="0">
                  <a:pos x="75" y="66"/>
                </a:cxn>
                <a:cxn ang="0">
                  <a:pos x="26" y="78"/>
                </a:cxn>
                <a:cxn ang="0">
                  <a:pos x="26" y="69"/>
                </a:cxn>
                <a:cxn ang="0">
                  <a:pos x="26" y="69"/>
                </a:cxn>
              </a:cxnLst>
              <a:rect l="0" t="0" r="r" b="b"/>
              <a:pathLst>
                <a:path w="495" h="100">
                  <a:moveTo>
                    <a:pt x="26" y="69"/>
                  </a:moveTo>
                  <a:lnTo>
                    <a:pt x="63" y="57"/>
                  </a:lnTo>
                  <a:lnTo>
                    <a:pt x="60" y="34"/>
                  </a:lnTo>
                  <a:lnTo>
                    <a:pt x="0" y="28"/>
                  </a:lnTo>
                  <a:lnTo>
                    <a:pt x="481" y="0"/>
                  </a:lnTo>
                  <a:lnTo>
                    <a:pt x="495" y="87"/>
                  </a:lnTo>
                  <a:lnTo>
                    <a:pt x="482" y="100"/>
                  </a:lnTo>
                  <a:lnTo>
                    <a:pt x="470" y="9"/>
                  </a:lnTo>
                  <a:lnTo>
                    <a:pt x="67" y="34"/>
                  </a:lnTo>
                  <a:lnTo>
                    <a:pt x="75" y="66"/>
                  </a:lnTo>
                  <a:lnTo>
                    <a:pt x="26" y="78"/>
                  </a:lnTo>
                  <a:lnTo>
                    <a:pt x="26" y="69"/>
                  </a:lnTo>
                  <a:lnTo>
                    <a:pt x="26" y="6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68" name="Freeform 259"/>
            <p:cNvSpPr>
              <a:spLocks/>
            </p:cNvSpPr>
            <p:nvPr/>
          </p:nvSpPr>
          <p:spPr bwMode="auto">
            <a:xfrm>
              <a:off x="475" y="2967"/>
              <a:ext cx="90" cy="8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442" y="0"/>
                </a:cxn>
                <a:cxn ang="0">
                  <a:pos x="445" y="26"/>
                </a:cxn>
                <a:cxn ang="0">
                  <a:pos x="0" y="31"/>
                </a:cxn>
                <a:cxn ang="0">
                  <a:pos x="0" y="19"/>
                </a:cxn>
                <a:cxn ang="0">
                  <a:pos x="0" y="19"/>
                </a:cxn>
              </a:cxnLst>
              <a:rect l="0" t="0" r="r" b="b"/>
              <a:pathLst>
                <a:path w="445" h="31">
                  <a:moveTo>
                    <a:pt x="0" y="19"/>
                  </a:moveTo>
                  <a:lnTo>
                    <a:pt x="442" y="0"/>
                  </a:lnTo>
                  <a:lnTo>
                    <a:pt x="445" y="26"/>
                  </a:lnTo>
                  <a:lnTo>
                    <a:pt x="0" y="31"/>
                  </a:lnTo>
                  <a:lnTo>
                    <a:pt x="0" y="19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69" name="Freeform 260"/>
            <p:cNvSpPr>
              <a:spLocks/>
            </p:cNvSpPr>
            <p:nvPr/>
          </p:nvSpPr>
          <p:spPr bwMode="auto">
            <a:xfrm>
              <a:off x="470" y="2952"/>
              <a:ext cx="181" cy="32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0" y="31"/>
                </a:cxn>
                <a:cxn ang="0">
                  <a:pos x="20" y="164"/>
                </a:cxn>
                <a:cxn ang="0">
                  <a:pos x="885" y="161"/>
                </a:cxn>
                <a:cxn ang="0">
                  <a:pos x="886" y="115"/>
                </a:cxn>
                <a:cxn ang="0">
                  <a:pos x="912" y="109"/>
                </a:cxn>
                <a:cxn ang="0">
                  <a:pos x="909" y="62"/>
                </a:cxn>
                <a:cxn ang="0">
                  <a:pos x="886" y="61"/>
                </a:cxn>
                <a:cxn ang="0">
                  <a:pos x="877" y="78"/>
                </a:cxn>
                <a:cxn ang="0">
                  <a:pos x="874" y="135"/>
                </a:cxn>
                <a:cxn ang="0">
                  <a:pos x="26" y="142"/>
                </a:cxn>
                <a:cxn ang="0">
                  <a:pos x="14" y="36"/>
                </a:cxn>
                <a:cxn ang="0">
                  <a:pos x="57" y="12"/>
                </a:cxn>
                <a:cxn ang="0">
                  <a:pos x="59" y="0"/>
                </a:cxn>
                <a:cxn ang="0">
                  <a:pos x="59" y="0"/>
                </a:cxn>
              </a:cxnLst>
              <a:rect l="0" t="0" r="r" b="b"/>
              <a:pathLst>
                <a:path w="912" h="164">
                  <a:moveTo>
                    <a:pt x="59" y="0"/>
                  </a:moveTo>
                  <a:lnTo>
                    <a:pt x="0" y="31"/>
                  </a:lnTo>
                  <a:lnTo>
                    <a:pt x="20" y="164"/>
                  </a:lnTo>
                  <a:lnTo>
                    <a:pt x="885" y="161"/>
                  </a:lnTo>
                  <a:lnTo>
                    <a:pt x="886" y="115"/>
                  </a:lnTo>
                  <a:lnTo>
                    <a:pt x="912" y="109"/>
                  </a:lnTo>
                  <a:lnTo>
                    <a:pt x="909" y="62"/>
                  </a:lnTo>
                  <a:lnTo>
                    <a:pt x="886" y="61"/>
                  </a:lnTo>
                  <a:lnTo>
                    <a:pt x="877" y="78"/>
                  </a:lnTo>
                  <a:lnTo>
                    <a:pt x="874" y="135"/>
                  </a:lnTo>
                  <a:lnTo>
                    <a:pt x="26" y="142"/>
                  </a:lnTo>
                  <a:lnTo>
                    <a:pt x="14" y="36"/>
                  </a:lnTo>
                  <a:lnTo>
                    <a:pt x="57" y="12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70" name="Freeform 261"/>
            <p:cNvSpPr>
              <a:spLocks/>
            </p:cNvSpPr>
            <p:nvPr/>
          </p:nvSpPr>
          <p:spPr bwMode="auto">
            <a:xfrm>
              <a:off x="665" y="2965"/>
              <a:ext cx="7" cy="11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3" y="10"/>
                </a:cxn>
                <a:cxn ang="0">
                  <a:pos x="0" y="29"/>
                </a:cxn>
                <a:cxn ang="0">
                  <a:pos x="4" y="49"/>
                </a:cxn>
                <a:cxn ang="0">
                  <a:pos x="19" y="58"/>
                </a:cxn>
                <a:cxn ang="0">
                  <a:pos x="34" y="37"/>
                </a:cxn>
                <a:cxn ang="0">
                  <a:pos x="29" y="13"/>
                </a:cxn>
                <a:cxn ang="0">
                  <a:pos x="13" y="0"/>
                </a:cxn>
                <a:cxn ang="0">
                  <a:pos x="13" y="0"/>
                </a:cxn>
              </a:cxnLst>
              <a:rect l="0" t="0" r="r" b="b"/>
              <a:pathLst>
                <a:path w="34" h="58">
                  <a:moveTo>
                    <a:pt x="13" y="0"/>
                  </a:moveTo>
                  <a:lnTo>
                    <a:pt x="3" y="10"/>
                  </a:lnTo>
                  <a:lnTo>
                    <a:pt x="0" y="29"/>
                  </a:lnTo>
                  <a:lnTo>
                    <a:pt x="4" y="49"/>
                  </a:lnTo>
                  <a:lnTo>
                    <a:pt x="19" y="58"/>
                  </a:lnTo>
                  <a:lnTo>
                    <a:pt x="34" y="37"/>
                  </a:lnTo>
                  <a:lnTo>
                    <a:pt x="29" y="13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71" name="Freeform 262"/>
            <p:cNvSpPr>
              <a:spLocks/>
            </p:cNvSpPr>
            <p:nvPr/>
          </p:nvSpPr>
          <p:spPr bwMode="auto">
            <a:xfrm>
              <a:off x="679" y="2965"/>
              <a:ext cx="7" cy="11"/>
            </a:xfrm>
            <a:custGeom>
              <a:avLst/>
              <a:gdLst/>
              <a:ahLst/>
              <a:cxnLst>
                <a:cxn ang="0">
                  <a:pos x="19" y="0"/>
                </a:cxn>
                <a:cxn ang="0">
                  <a:pos x="3" y="15"/>
                </a:cxn>
                <a:cxn ang="0">
                  <a:pos x="0" y="37"/>
                </a:cxn>
                <a:cxn ang="0">
                  <a:pos x="7" y="53"/>
                </a:cxn>
                <a:cxn ang="0">
                  <a:pos x="21" y="62"/>
                </a:cxn>
                <a:cxn ang="0">
                  <a:pos x="35" y="49"/>
                </a:cxn>
                <a:cxn ang="0">
                  <a:pos x="36" y="20"/>
                </a:cxn>
                <a:cxn ang="0">
                  <a:pos x="19" y="0"/>
                </a:cxn>
                <a:cxn ang="0">
                  <a:pos x="19" y="0"/>
                </a:cxn>
              </a:cxnLst>
              <a:rect l="0" t="0" r="r" b="b"/>
              <a:pathLst>
                <a:path w="36" h="62">
                  <a:moveTo>
                    <a:pt x="19" y="0"/>
                  </a:moveTo>
                  <a:lnTo>
                    <a:pt x="3" y="15"/>
                  </a:lnTo>
                  <a:lnTo>
                    <a:pt x="0" y="37"/>
                  </a:lnTo>
                  <a:lnTo>
                    <a:pt x="7" y="53"/>
                  </a:lnTo>
                  <a:lnTo>
                    <a:pt x="21" y="62"/>
                  </a:lnTo>
                  <a:lnTo>
                    <a:pt x="35" y="49"/>
                  </a:lnTo>
                  <a:lnTo>
                    <a:pt x="36" y="20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72" name="Freeform 263"/>
            <p:cNvSpPr>
              <a:spLocks/>
            </p:cNvSpPr>
            <p:nvPr/>
          </p:nvSpPr>
          <p:spPr bwMode="auto">
            <a:xfrm>
              <a:off x="645" y="2979"/>
              <a:ext cx="111" cy="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45" y="7"/>
                </a:cxn>
                <a:cxn ang="0">
                  <a:pos x="559" y="1"/>
                </a:cxn>
                <a:cxn ang="0">
                  <a:pos x="555" y="17"/>
                </a:cxn>
                <a:cxn ang="0">
                  <a:pos x="2" y="25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59" h="25">
                  <a:moveTo>
                    <a:pt x="0" y="0"/>
                  </a:moveTo>
                  <a:lnTo>
                    <a:pt x="545" y="7"/>
                  </a:lnTo>
                  <a:lnTo>
                    <a:pt x="559" y="1"/>
                  </a:lnTo>
                  <a:lnTo>
                    <a:pt x="555" y="17"/>
                  </a:lnTo>
                  <a:lnTo>
                    <a:pt x="2" y="2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73" name="Freeform 264"/>
            <p:cNvSpPr>
              <a:spLocks/>
            </p:cNvSpPr>
            <p:nvPr/>
          </p:nvSpPr>
          <p:spPr bwMode="auto">
            <a:xfrm>
              <a:off x="604" y="2780"/>
              <a:ext cx="37" cy="156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16" y="0"/>
                </a:cxn>
                <a:cxn ang="0">
                  <a:pos x="183" y="784"/>
                </a:cxn>
                <a:cxn ang="0">
                  <a:pos x="170" y="785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183" h="785">
                  <a:moveTo>
                    <a:pt x="0" y="4"/>
                  </a:moveTo>
                  <a:lnTo>
                    <a:pt x="16" y="0"/>
                  </a:lnTo>
                  <a:lnTo>
                    <a:pt x="183" y="784"/>
                  </a:lnTo>
                  <a:lnTo>
                    <a:pt x="170" y="785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74" name="Freeform 265"/>
            <p:cNvSpPr>
              <a:spLocks/>
            </p:cNvSpPr>
            <p:nvPr/>
          </p:nvSpPr>
          <p:spPr bwMode="auto">
            <a:xfrm>
              <a:off x="433" y="2793"/>
              <a:ext cx="63" cy="172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0" y="19"/>
                </a:cxn>
                <a:cxn ang="0">
                  <a:pos x="188" y="771"/>
                </a:cxn>
                <a:cxn ang="0">
                  <a:pos x="222" y="771"/>
                </a:cxn>
                <a:cxn ang="0">
                  <a:pos x="242" y="859"/>
                </a:cxn>
                <a:cxn ang="0">
                  <a:pos x="312" y="852"/>
                </a:cxn>
                <a:cxn ang="0">
                  <a:pos x="315" y="834"/>
                </a:cxn>
                <a:cxn ang="0">
                  <a:pos x="251" y="839"/>
                </a:cxn>
                <a:cxn ang="0">
                  <a:pos x="232" y="753"/>
                </a:cxn>
                <a:cxn ang="0">
                  <a:pos x="202" y="760"/>
                </a:cxn>
                <a:cxn ang="0">
                  <a:pos x="18" y="19"/>
                </a:cxn>
                <a:cxn ang="0">
                  <a:pos x="9" y="0"/>
                </a:cxn>
                <a:cxn ang="0">
                  <a:pos x="9" y="0"/>
                </a:cxn>
              </a:cxnLst>
              <a:rect l="0" t="0" r="r" b="b"/>
              <a:pathLst>
                <a:path w="315" h="859">
                  <a:moveTo>
                    <a:pt x="9" y="0"/>
                  </a:moveTo>
                  <a:lnTo>
                    <a:pt x="0" y="19"/>
                  </a:lnTo>
                  <a:lnTo>
                    <a:pt x="188" y="771"/>
                  </a:lnTo>
                  <a:lnTo>
                    <a:pt x="222" y="771"/>
                  </a:lnTo>
                  <a:lnTo>
                    <a:pt x="242" y="859"/>
                  </a:lnTo>
                  <a:lnTo>
                    <a:pt x="312" y="852"/>
                  </a:lnTo>
                  <a:lnTo>
                    <a:pt x="315" y="834"/>
                  </a:lnTo>
                  <a:lnTo>
                    <a:pt x="251" y="839"/>
                  </a:lnTo>
                  <a:lnTo>
                    <a:pt x="232" y="753"/>
                  </a:lnTo>
                  <a:lnTo>
                    <a:pt x="202" y="760"/>
                  </a:lnTo>
                  <a:lnTo>
                    <a:pt x="18" y="19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75" name="Freeform 266"/>
            <p:cNvSpPr>
              <a:spLocks/>
            </p:cNvSpPr>
            <p:nvPr/>
          </p:nvSpPr>
          <p:spPr bwMode="auto">
            <a:xfrm>
              <a:off x="630" y="2776"/>
              <a:ext cx="63" cy="74"/>
            </a:xfrm>
            <a:custGeom>
              <a:avLst/>
              <a:gdLst/>
              <a:ahLst/>
              <a:cxnLst>
                <a:cxn ang="0">
                  <a:pos x="318" y="0"/>
                </a:cxn>
                <a:cxn ang="0">
                  <a:pos x="220" y="41"/>
                </a:cxn>
                <a:cxn ang="0">
                  <a:pos x="131" y="86"/>
                </a:cxn>
                <a:cxn ang="0">
                  <a:pos x="65" y="145"/>
                </a:cxn>
                <a:cxn ang="0">
                  <a:pos x="45" y="194"/>
                </a:cxn>
                <a:cxn ang="0">
                  <a:pos x="25" y="272"/>
                </a:cxn>
                <a:cxn ang="0">
                  <a:pos x="0" y="332"/>
                </a:cxn>
                <a:cxn ang="0">
                  <a:pos x="7" y="363"/>
                </a:cxn>
                <a:cxn ang="0">
                  <a:pos x="27" y="298"/>
                </a:cxn>
                <a:cxn ang="0">
                  <a:pos x="45" y="260"/>
                </a:cxn>
                <a:cxn ang="0">
                  <a:pos x="67" y="176"/>
                </a:cxn>
                <a:cxn ang="0">
                  <a:pos x="81" y="161"/>
                </a:cxn>
                <a:cxn ang="0">
                  <a:pos x="81" y="208"/>
                </a:cxn>
                <a:cxn ang="0">
                  <a:pos x="90" y="265"/>
                </a:cxn>
                <a:cxn ang="0">
                  <a:pos x="113" y="344"/>
                </a:cxn>
                <a:cxn ang="0">
                  <a:pos x="99" y="254"/>
                </a:cxn>
                <a:cxn ang="0">
                  <a:pos x="94" y="190"/>
                </a:cxn>
                <a:cxn ang="0">
                  <a:pos x="99" y="131"/>
                </a:cxn>
                <a:cxn ang="0">
                  <a:pos x="157" y="89"/>
                </a:cxn>
                <a:cxn ang="0">
                  <a:pos x="240" y="45"/>
                </a:cxn>
                <a:cxn ang="0">
                  <a:pos x="319" y="17"/>
                </a:cxn>
                <a:cxn ang="0">
                  <a:pos x="318" y="0"/>
                </a:cxn>
                <a:cxn ang="0">
                  <a:pos x="318" y="0"/>
                </a:cxn>
              </a:cxnLst>
              <a:rect l="0" t="0" r="r" b="b"/>
              <a:pathLst>
                <a:path w="319" h="363">
                  <a:moveTo>
                    <a:pt x="318" y="0"/>
                  </a:moveTo>
                  <a:lnTo>
                    <a:pt x="220" y="41"/>
                  </a:lnTo>
                  <a:lnTo>
                    <a:pt x="131" y="86"/>
                  </a:lnTo>
                  <a:lnTo>
                    <a:pt x="65" y="145"/>
                  </a:lnTo>
                  <a:lnTo>
                    <a:pt x="45" y="194"/>
                  </a:lnTo>
                  <a:lnTo>
                    <a:pt x="25" y="272"/>
                  </a:lnTo>
                  <a:lnTo>
                    <a:pt x="0" y="332"/>
                  </a:lnTo>
                  <a:lnTo>
                    <a:pt x="7" y="363"/>
                  </a:lnTo>
                  <a:lnTo>
                    <a:pt x="27" y="298"/>
                  </a:lnTo>
                  <a:lnTo>
                    <a:pt x="45" y="260"/>
                  </a:lnTo>
                  <a:lnTo>
                    <a:pt x="67" y="176"/>
                  </a:lnTo>
                  <a:lnTo>
                    <a:pt x="81" y="161"/>
                  </a:lnTo>
                  <a:lnTo>
                    <a:pt x="81" y="208"/>
                  </a:lnTo>
                  <a:lnTo>
                    <a:pt x="90" y="265"/>
                  </a:lnTo>
                  <a:lnTo>
                    <a:pt x="113" y="344"/>
                  </a:lnTo>
                  <a:lnTo>
                    <a:pt x="99" y="254"/>
                  </a:lnTo>
                  <a:lnTo>
                    <a:pt x="94" y="190"/>
                  </a:lnTo>
                  <a:lnTo>
                    <a:pt x="99" y="131"/>
                  </a:lnTo>
                  <a:lnTo>
                    <a:pt x="157" y="89"/>
                  </a:lnTo>
                  <a:lnTo>
                    <a:pt x="240" y="45"/>
                  </a:lnTo>
                  <a:lnTo>
                    <a:pt x="319" y="17"/>
                  </a:lnTo>
                  <a:lnTo>
                    <a:pt x="318" y="0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76" name="Freeform 267"/>
            <p:cNvSpPr>
              <a:spLocks/>
            </p:cNvSpPr>
            <p:nvPr/>
          </p:nvSpPr>
          <p:spPr bwMode="auto">
            <a:xfrm>
              <a:off x="588" y="2937"/>
              <a:ext cx="51" cy="25"/>
            </a:xfrm>
            <a:custGeom>
              <a:avLst/>
              <a:gdLst/>
              <a:ahLst/>
              <a:cxnLst>
                <a:cxn ang="0">
                  <a:pos x="0" y="93"/>
                </a:cxn>
                <a:cxn ang="0">
                  <a:pos x="192" y="87"/>
                </a:cxn>
                <a:cxn ang="0">
                  <a:pos x="200" y="59"/>
                </a:cxn>
                <a:cxn ang="0">
                  <a:pos x="195" y="0"/>
                </a:cxn>
                <a:cxn ang="0">
                  <a:pos x="219" y="50"/>
                </a:cxn>
                <a:cxn ang="0">
                  <a:pos x="257" y="46"/>
                </a:cxn>
                <a:cxn ang="0">
                  <a:pos x="228" y="65"/>
                </a:cxn>
                <a:cxn ang="0">
                  <a:pos x="217" y="114"/>
                </a:cxn>
                <a:cxn ang="0">
                  <a:pos x="2" y="118"/>
                </a:cxn>
                <a:cxn ang="0">
                  <a:pos x="0" y="93"/>
                </a:cxn>
                <a:cxn ang="0">
                  <a:pos x="0" y="93"/>
                </a:cxn>
              </a:cxnLst>
              <a:rect l="0" t="0" r="r" b="b"/>
              <a:pathLst>
                <a:path w="257" h="118">
                  <a:moveTo>
                    <a:pt x="0" y="93"/>
                  </a:moveTo>
                  <a:lnTo>
                    <a:pt x="192" y="87"/>
                  </a:lnTo>
                  <a:lnTo>
                    <a:pt x="200" y="59"/>
                  </a:lnTo>
                  <a:lnTo>
                    <a:pt x="195" y="0"/>
                  </a:lnTo>
                  <a:lnTo>
                    <a:pt x="219" y="50"/>
                  </a:lnTo>
                  <a:lnTo>
                    <a:pt x="257" y="46"/>
                  </a:lnTo>
                  <a:lnTo>
                    <a:pt x="228" y="65"/>
                  </a:lnTo>
                  <a:lnTo>
                    <a:pt x="217" y="114"/>
                  </a:lnTo>
                  <a:lnTo>
                    <a:pt x="2" y="118"/>
                  </a:lnTo>
                  <a:lnTo>
                    <a:pt x="0" y="93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77" name="Freeform 268"/>
            <p:cNvSpPr>
              <a:spLocks/>
            </p:cNvSpPr>
            <p:nvPr/>
          </p:nvSpPr>
          <p:spPr bwMode="auto">
            <a:xfrm>
              <a:off x="655" y="2947"/>
              <a:ext cx="94" cy="17"/>
            </a:xfrm>
            <a:custGeom>
              <a:avLst/>
              <a:gdLst/>
              <a:ahLst/>
              <a:cxnLst>
                <a:cxn ang="0">
                  <a:pos x="0" y="21"/>
                </a:cxn>
                <a:cxn ang="0">
                  <a:pos x="36" y="0"/>
                </a:cxn>
                <a:cxn ang="0">
                  <a:pos x="472" y="77"/>
                </a:cxn>
                <a:cxn ang="0">
                  <a:pos x="434" y="80"/>
                </a:cxn>
                <a:cxn ang="0">
                  <a:pos x="0" y="21"/>
                </a:cxn>
                <a:cxn ang="0">
                  <a:pos x="0" y="21"/>
                </a:cxn>
              </a:cxnLst>
              <a:rect l="0" t="0" r="r" b="b"/>
              <a:pathLst>
                <a:path w="472" h="80">
                  <a:moveTo>
                    <a:pt x="0" y="21"/>
                  </a:moveTo>
                  <a:lnTo>
                    <a:pt x="36" y="0"/>
                  </a:lnTo>
                  <a:lnTo>
                    <a:pt x="472" y="77"/>
                  </a:lnTo>
                  <a:lnTo>
                    <a:pt x="434" y="80"/>
                  </a:lnTo>
                  <a:lnTo>
                    <a:pt x="0" y="21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78" name="Freeform 269"/>
            <p:cNvSpPr>
              <a:spLocks/>
            </p:cNvSpPr>
            <p:nvPr/>
          </p:nvSpPr>
          <p:spPr bwMode="auto">
            <a:xfrm>
              <a:off x="669" y="2704"/>
              <a:ext cx="17" cy="8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13" y="7"/>
                </a:cxn>
                <a:cxn ang="0">
                  <a:pos x="27" y="10"/>
                </a:cxn>
                <a:cxn ang="0">
                  <a:pos x="36" y="7"/>
                </a:cxn>
                <a:cxn ang="0">
                  <a:pos x="57" y="0"/>
                </a:cxn>
                <a:cxn ang="0">
                  <a:pos x="49" y="10"/>
                </a:cxn>
                <a:cxn ang="0">
                  <a:pos x="69" y="0"/>
                </a:cxn>
                <a:cxn ang="0">
                  <a:pos x="79" y="7"/>
                </a:cxn>
                <a:cxn ang="0">
                  <a:pos x="66" y="8"/>
                </a:cxn>
                <a:cxn ang="0">
                  <a:pos x="85" y="17"/>
                </a:cxn>
                <a:cxn ang="0">
                  <a:pos x="65" y="28"/>
                </a:cxn>
                <a:cxn ang="0">
                  <a:pos x="46" y="24"/>
                </a:cxn>
                <a:cxn ang="0">
                  <a:pos x="27" y="27"/>
                </a:cxn>
                <a:cxn ang="0">
                  <a:pos x="8" y="40"/>
                </a:cxn>
                <a:cxn ang="0">
                  <a:pos x="0" y="18"/>
                </a:cxn>
                <a:cxn ang="0">
                  <a:pos x="0" y="18"/>
                </a:cxn>
              </a:cxnLst>
              <a:rect l="0" t="0" r="r" b="b"/>
              <a:pathLst>
                <a:path w="85" h="40">
                  <a:moveTo>
                    <a:pt x="0" y="18"/>
                  </a:moveTo>
                  <a:lnTo>
                    <a:pt x="13" y="7"/>
                  </a:lnTo>
                  <a:lnTo>
                    <a:pt x="27" y="10"/>
                  </a:lnTo>
                  <a:lnTo>
                    <a:pt x="36" y="7"/>
                  </a:lnTo>
                  <a:lnTo>
                    <a:pt x="57" y="0"/>
                  </a:lnTo>
                  <a:lnTo>
                    <a:pt x="49" y="10"/>
                  </a:lnTo>
                  <a:lnTo>
                    <a:pt x="69" y="0"/>
                  </a:lnTo>
                  <a:lnTo>
                    <a:pt x="79" y="7"/>
                  </a:lnTo>
                  <a:lnTo>
                    <a:pt x="66" y="8"/>
                  </a:lnTo>
                  <a:lnTo>
                    <a:pt x="85" y="17"/>
                  </a:lnTo>
                  <a:lnTo>
                    <a:pt x="65" y="28"/>
                  </a:lnTo>
                  <a:lnTo>
                    <a:pt x="46" y="24"/>
                  </a:lnTo>
                  <a:lnTo>
                    <a:pt x="27" y="27"/>
                  </a:lnTo>
                  <a:lnTo>
                    <a:pt x="8" y="40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79" name="Freeform 270"/>
            <p:cNvSpPr>
              <a:spLocks/>
            </p:cNvSpPr>
            <p:nvPr/>
          </p:nvSpPr>
          <p:spPr bwMode="auto">
            <a:xfrm>
              <a:off x="695" y="2698"/>
              <a:ext cx="40" cy="11"/>
            </a:xfrm>
            <a:custGeom>
              <a:avLst/>
              <a:gdLst/>
              <a:ahLst/>
              <a:cxnLst>
                <a:cxn ang="0">
                  <a:pos x="0" y="40"/>
                </a:cxn>
                <a:cxn ang="0">
                  <a:pos x="13" y="20"/>
                </a:cxn>
                <a:cxn ang="0">
                  <a:pos x="25" y="13"/>
                </a:cxn>
                <a:cxn ang="0">
                  <a:pos x="22" y="25"/>
                </a:cxn>
                <a:cxn ang="0">
                  <a:pos x="39" y="12"/>
                </a:cxn>
                <a:cxn ang="0">
                  <a:pos x="34" y="21"/>
                </a:cxn>
                <a:cxn ang="0">
                  <a:pos x="66" y="12"/>
                </a:cxn>
                <a:cxn ang="0">
                  <a:pos x="87" y="2"/>
                </a:cxn>
                <a:cxn ang="0">
                  <a:pos x="113" y="0"/>
                </a:cxn>
                <a:cxn ang="0">
                  <a:pos x="136" y="8"/>
                </a:cxn>
                <a:cxn ang="0">
                  <a:pos x="128" y="13"/>
                </a:cxn>
                <a:cxn ang="0">
                  <a:pos x="166" y="20"/>
                </a:cxn>
                <a:cxn ang="0">
                  <a:pos x="197" y="37"/>
                </a:cxn>
                <a:cxn ang="0">
                  <a:pos x="156" y="34"/>
                </a:cxn>
                <a:cxn ang="0">
                  <a:pos x="127" y="29"/>
                </a:cxn>
                <a:cxn ang="0">
                  <a:pos x="107" y="31"/>
                </a:cxn>
                <a:cxn ang="0">
                  <a:pos x="109" y="23"/>
                </a:cxn>
                <a:cxn ang="0">
                  <a:pos x="90" y="31"/>
                </a:cxn>
                <a:cxn ang="0">
                  <a:pos x="48" y="40"/>
                </a:cxn>
                <a:cxn ang="0">
                  <a:pos x="33" y="39"/>
                </a:cxn>
                <a:cxn ang="0">
                  <a:pos x="13" y="54"/>
                </a:cxn>
                <a:cxn ang="0">
                  <a:pos x="18" y="42"/>
                </a:cxn>
                <a:cxn ang="0">
                  <a:pos x="6" y="50"/>
                </a:cxn>
                <a:cxn ang="0">
                  <a:pos x="0" y="40"/>
                </a:cxn>
                <a:cxn ang="0">
                  <a:pos x="0" y="40"/>
                </a:cxn>
              </a:cxnLst>
              <a:rect l="0" t="0" r="r" b="b"/>
              <a:pathLst>
                <a:path w="197" h="54">
                  <a:moveTo>
                    <a:pt x="0" y="40"/>
                  </a:moveTo>
                  <a:lnTo>
                    <a:pt x="13" y="20"/>
                  </a:lnTo>
                  <a:lnTo>
                    <a:pt x="25" y="13"/>
                  </a:lnTo>
                  <a:lnTo>
                    <a:pt x="22" y="25"/>
                  </a:lnTo>
                  <a:lnTo>
                    <a:pt x="39" y="12"/>
                  </a:lnTo>
                  <a:lnTo>
                    <a:pt x="34" y="21"/>
                  </a:lnTo>
                  <a:lnTo>
                    <a:pt x="66" y="12"/>
                  </a:lnTo>
                  <a:lnTo>
                    <a:pt x="87" y="2"/>
                  </a:lnTo>
                  <a:lnTo>
                    <a:pt x="113" y="0"/>
                  </a:lnTo>
                  <a:lnTo>
                    <a:pt x="136" y="8"/>
                  </a:lnTo>
                  <a:lnTo>
                    <a:pt x="128" y="13"/>
                  </a:lnTo>
                  <a:lnTo>
                    <a:pt x="166" y="20"/>
                  </a:lnTo>
                  <a:lnTo>
                    <a:pt x="197" y="37"/>
                  </a:lnTo>
                  <a:lnTo>
                    <a:pt x="156" y="34"/>
                  </a:lnTo>
                  <a:lnTo>
                    <a:pt x="127" y="29"/>
                  </a:lnTo>
                  <a:lnTo>
                    <a:pt x="107" y="31"/>
                  </a:lnTo>
                  <a:lnTo>
                    <a:pt x="109" y="23"/>
                  </a:lnTo>
                  <a:lnTo>
                    <a:pt x="90" y="31"/>
                  </a:lnTo>
                  <a:lnTo>
                    <a:pt x="48" y="40"/>
                  </a:lnTo>
                  <a:lnTo>
                    <a:pt x="33" y="39"/>
                  </a:lnTo>
                  <a:lnTo>
                    <a:pt x="13" y="54"/>
                  </a:lnTo>
                  <a:lnTo>
                    <a:pt x="18" y="42"/>
                  </a:lnTo>
                  <a:lnTo>
                    <a:pt x="6" y="50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80" name="Freeform 271"/>
            <p:cNvSpPr>
              <a:spLocks/>
            </p:cNvSpPr>
            <p:nvPr/>
          </p:nvSpPr>
          <p:spPr bwMode="auto">
            <a:xfrm>
              <a:off x="704" y="2707"/>
              <a:ext cx="26" cy="11"/>
            </a:xfrm>
            <a:custGeom>
              <a:avLst/>
              <a:gdLst/>
              <a:ahLst/>
              <a:cxnLst>
                <a:cxn ang="0">
                  <a:pos x="0" y="41"/>
                </a:cxn>
                <a:cxn ang="0">
                  <a:pos x="0" y="30"/>
                </a:cxn>
                <a:cxn ang="0">
                  <a:pos x="13" y="15"/>
                </a:cxn>
                <a:cxn ang="0">
                  <a:pos x="32" y="3"/>
                </a:cxn>
                <a:cxn ang="0">
                  <a:pos x="59" y="0"/>
                </a:cxn>
                <a:cxn ang="0">
                  <a:pos x="32" y="11"/>
                </a:cxn>
                <a:cxn ang="0">
                  <a:pos x="56" y="9"/>
                </a:cxn>
                <a:cxn ang="0">
                  <a:pos x="79" y="12"/>
                </a:cxn>
                <a:cxn ang="0">
                  <a:pos x="101" y="19"/>
                </a:cxn>
                <a:cxn ang="0">
                  <a:pos x="106" y="15"/>
                </a:cxn>
                <a:cxn ang="0">
                  <a:pos x="90" y="6"/>
                </a:cxn>
                <a:cxn ang="0">
                  <a:pos x="110" y="9"/>
                </a:cxn>
                <a:cxn ang="0">
                  <a:pos x="134" y="24"/>
                </a:cxn>
                <a:cxn ang="0">
                  <a:pos x="125" y="30"/>
                </a:cxn>
                <a:cxn ang="0">
                  <a:pos x="84" y="21"/>
                </a:cxn>
                <a:cxn ang="0">
                  <a:pos x="67" y="21"/>
                </a:cxn>
                <a:cxn ang="0">
                  <a:pos x="40" y="19"/>
                </a:cxn>
                <a:cxn ang="0">
                  <a:pos x="29" y="23"/>
                </a:cxn>
                <a:cxn ang="0">
                  <a:pos x="20" y="35"/>
                </a:cxn>
                <a:cxn ang="0">
                  <a:pos x="23" y="42"/>
                </a:cxn>
                <a:cxn ang="0">
                  <a:pos x="38" y="53"/>
                </a:cxn>
                <a:cxn ang="0">
                  <a:pos x="18" y="52"/>
                </a:cxn>
                <a:cxn ang="0">
                  <a:pos x="0" y="41"/>
                </a:cxn>
                <a:cxn ang="0">
                  <a:pos x="0" y="41"/>
                </a:cxn>
              </a:cxnLst>
              <a:rect l="0" t="0" r="r" b="b"/>
              <a:pathLst>
                <a:path w="134" h="53">
                  <a:moveTo>
                    <a:pt x="0" y="41"/>
                  </a:moveTo>
                  <a:lnTo>
                    <a:pt x="0" y="30"/>
                  </a:lnTo>
                  <a:lnTo>
                    <a:pt x="13" y="15"/>
                  </a:lnTo>
                  <a:lnTo>
                    <a:pt x="32" y="3"/>
                  </a:lnTo>
                  <a:lnTo>
                    <a:pt x="59" y="0"/>
                  </a:lnTo>
                  <a:lnTo>
                    <a:pt x="32" y="11"/>
                  </a:lnTo>
                  <a:lnTo>
                    <a:pt x="56" y="9"/>
                  </a:lnTo>
                  <a:lnTo>
                    <a:pt x="79" y="12"/>
                  </a:lnTo>
                  <a:lnTo>
                    <a:pt x="101" y="19"/>
                  </a:lnTo>
                  <a:lnTo>
                    <a:pt x="106" y="15"/>
                  </a:lnTo>
                  <a:lnTo>
                    <a:pt x="90" y="6"/>
                  </a:lnTo>
                  <a:lnTo>
                    <a:pt x="110" y="9"/>
                  </a:lnTo>
                  <a:lnTo>
                    <a:pt x="134" y="24"/>
                  </a:lnTo>
                  <a:lnTo>
                    <a:pt x="125" y="30"/>
                  </a:lnTo>
                  <a:lnTo>
                    <a:pt x="84" y="21"/>
                  </a:lnTo>
                  <a:lnTo>
                    <a:pt x="67" y="21"/>
                  </a:lnTo>
                  <a:lnTo>
                    <a:pt x="40" y="19"/>
                  </a:lnTo>
                  <a:lnTo>
                    <a:pt x="29" y="23"/>
                  </a:lnTo>
                  <a:lnTo>
                    <a:pt x="20" y="35"/>
                  </a:lnTo>
                  <a:lnTo>
                    <a:pt x="23" y="42"/>
                  </a:lnTo>
                  <a:lnTo>
                    <a:pt x="38" y="53"/>
                  </a:lnTo>
                  <a:lnTo>
                    <a:pt x="18" y="52"/>
                  </a:lnTo>
                  <a:lnTo>
                    <a:pt x="0" y="41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81" name="Freeform 272"/>
            <p:cNvSpPr>
              <a:spLocks/>
            </p:cNvSpPr>
            <p:nvPr/>
          </p:nvSpPr>
          <p:spPr bwMode="auto">
            <a:xfrm>
              <a:off x="711" y="2710"/>
              <a:ext cx="10" cy="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13"/>
                </a:cxn>
                <a:cxn ang="0">
                  <a:pos x="8" y="22"/>
                </a:cxn>
                <a:cxn ang="0">
                  <a:pos x="19" y="29"/>
                </a:cxn>
                <a:cxn ang="0">
                  <a:pos x="38" y="28"/>
                </a:cxn>
                <a:cxn ang="0">
                  <a:pos x="46" y="21"/>
                </a:cxn>
                <a:cxn ang="0">
                  <a:pos x="50" y="3"/>
                </a:cxn>
                <a:cxn ang="0">
                  <a:pos x="30" y="3"/>
                </a:cxn>
                <a:cxn ang="0">
                  <a:pos x="26" y="14"/>
                </a:cxn>
                <a:cxn ang="0">
                  <a:pos x="18" y="14"/>
                </a:cxn>
                <a:cxn ang="0">
                  <a:pos x="11" y="11"/>
                </a:cxn>
                <a:cxn ang="0">
                  <a:pos x="8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0" h="29">
                  <a:moveTo>
                    <a:pt x="0" y="0"/>
                  </a:moveTo>
                  <a:lnTo>
                    <a:pt x="1" y="13"/>
                  </a:lnTo>
                  <a:lnTo>
                    <a:pt x="8" y="22"/>
                  </a:lnTo>
                  <a:lnTo>
                    <a:pt x="19" y="29"/>
                  </a:lnTo>
                  <a:lnTo>
                    <a:pt x="38" y="28"/>
                  </a:lnTo>
                  <a:lnTo>
                    <a:pt x="46" y="21"/>
                  </a:lnTo>
                  <a:lnTo>
                    <a:pt x="50" y="3"/>
                  </a:lnTo>
                  <a:lnTo>
                    <a:pt x="30" y="3"/>
                  </a:lnTo>
                  <a:lnTo>
                    <a:pt x="26" y="14"/>
                  </a:lnTo>
                  <a:lnTo>
                    <a:pt x="18" y="14"/>
                  </a:lnTo>
                  <a:lnTo>
                    <a:pt x="11" y="11"/>
                  </a:lnTo>
                  <a:lnTo>
                    <a:pt x="8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82" name="Freeform 273"/>
            <p:cNvSpPr>
              <a:spLocks/>
            </p:cNvSpPr>
            <p:nvPr/>
          </p:nvSpPr>
          <p:spPr bwMode="auto">
            <a:xfrm>
              <a:off x="683" y="2913"/>
              <a:ext cx="31" cy="32"/>
            </a:xfrm>
            <a:custGeom>
              <a:avLst/>
              <a:gdLst/>
              <a:ahLst/>
              <a:cxnLst>
                <a:cxn ang="0">
                  <a:pos x="0" y="167"/>
                </a:cxn>
                <a:cxn ang="0">
                  <a:pos x="7" y="127"/>
                </a:cxn>
                <a:cxn ang="0">
                  <a:pos x="7" y="100"/>
                </a:cxn>
                <a:cxn ang="0">
                  <a:pos x="22" y="87"/>
                </a:cxn>
                <a:cxn ang="0">
                  <a:pos x="39" y="65"/>
                </a:cxn>
                <a:cxn ang="0">
                  <a:pos x="44" y="47"/>
                </a:cxn>
                <a:cxn ang="0">
                  <a:pos x="93" y="8"/>
                </a:cxn>
                <a:cxn ang="0">
                  <a:pos x="149" y="0"/>
                </a:cxn>
                <a:cxn ang="0">
                  <a:pos x="121" y="12"/>
                </a:cxn>
                <a:cxn ang="0">
                  <a:pos x="109" y="22"/>
                </a:cxn>
                <a:cxn ang="0">
                  <a:pos x="42" y="80"/>
                </a:cxn>
                <a:cxn ang="0">
                  <a:pos x="24" y="117"/>
                </a:cxn>
                <a:cxn ang="0">
                  <a:pos x="0" y="167"/>
                </a:cxn>
                <a:cxn ang="0">
                  <a:pos x="0" y="167"/>
                </a:cxn>
              </a:cxnLst>
              <a:rect l="0" t="0" r="r" b="b"/>
              <a:pathLst>
                <a:path w="149" h="167">
                  <a:moveTo>
                    <a:pt x="0" y="167"/>
                  </a:moveTo>
                  <a:lnTo>
                    <a:pt x="7" y="127"/>
                  </a:lnTo>
                  <a:lnTo>
                    <a:pt x="7" y="100"/>
                  </a:lnTo>
                  <a:lnTo>
                    <a:pt x="22" y="87"/>
                  </a:lnTo>
                  <a:lnTo>
                    <a:pt x="39" y="65"/>
                  </a:lnTo>
                  <a:lnTo>
                    <a:pt x="44" y="47"/>
                  </a:lnTo>
                  <a:lnTo>
                    <a:pt x="93" y="8"/>
                  </a:lnTo>
                  <a:lnTo>
                    <a:pt x="149" y="0"/>
                  </a:lnTo>
                  <a:lnTo>
                    <a:pt x="121" y="12"/>
                  </a:lnTo>
                  <a:lnTo>
                    <a:pt x="109" y="22"/>
                  </a:lnTo>
                  <a:lnTo>
                    <a:pt x="42" y="80"/>
                  </a:lnTo>
                  <a:lnTo>
                    <a:pt x="24" y="117"/>
                  </a:lnTo>
                  <a:lnTo>
                    <a:pt x="0" y="167"/>
                  </a:lnTo>
                  <a:lnTo>
                    <a:pt x="0" y="16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83" name="Freeform 274"/>
            <p:cNvSpPr>
              <a:spLocks/>
            </p:cNvSpPr>
            <p:nvPr/>
          </p:nvSpPr>
          <p:spPr bwMode="auto">
            <a:xfrm>
              <a:off x="672" y="2711"/>
              <a:ext cx="15" cy="8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18" y="7"/>
                </a:cxn>
                <a:cxn ang="0">
                  <a:pos x="37" y="0"/>
                </a:cxn>
                <a:cxn ang="0">
                  <a:pos x="61" y="2"/>
                </a:cxn>
                <a:cxn ang="0">
                  <a:pos x="76" y="7"/>
                </a:cxn>
                <a:cxn ang="0">
                  <a:pos x="74" y="14"/>
                </a:cxn>
                <a:cxn ang="0">
                  <a:pos x="43" y="7"/>
                </a:cxn>
                <a:cxn ang="0">
                  <a:pos x="30" y="12"/>
                </a:cxn>
                <a:cxn ang="0">
                  <a:pos x="23" y="14"/>
                </a:cxn>
                <a:cxn ang="0">
                  <a:pos x="0" y="40"/>
                </a:cxn>
                <a:cxn ang="0">
                  <a:pos x="0" y="23"/>
                </a:cxn>
                <a:cxn ang="0">
                  <a:pos x="0" y="23"/>
                </a:cxn>
              </a:cxnLst>
              <a:rect l="0" t="0" r="r" b="b"/>
              <a:pathLst>
                <a:path w="76" h="40">
                  <a:moveTo>
                    <a:pt x="0" y="23"/>
                  </a:moveTo>
                  <a:lnTo>
                    <a:pt x="18" y="7"/>
                  </a:lnTo>
                  <a:lnTo>
                    <a:pt x="37" y="0"/>
                  </a:lnTo>
                  <a:lnTo>
                    <a:pt x="61" y="2"/>
                  </a:lnTo>
                  <a:lnTo>
                    <a:pt x="76" y="7"/>
                  </a:lnTo>
                  <a:lnTo>
                    <a:pt x="74" y="14"/>
                  </a:lnTo>
                  <a:lnTo>
                    <a:pt x="43" y="7"/>
                  </a:lnTo>
                  <a:lnTo>
                    <a:pt x="30" y="12"/>
                  </a:lnTo>
                  <a:lnTo>
                    <a:pt x="23" y="14"/>
                  </a:lnTo>
                  <a:lnTo>
                    <a:pt x="0" y="40"/>
                  </a:lnTo>
                  <a:lnTo>
                    <a:pt x="0" y="23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84" name="Freeform 275"/>
            <p:cNvSpPr>
              <a:spLocks/>
            </p:cNvSpPr>
            <p:nvPr/>
          </p:nvSpPr>
          <p:spPr bwMode="auto">
            <a:xfrm>
              <a:off x="672" y="2715"/>
              <a:ext cx="15" cy="10"/>
            </a:xfrm>
            <a:custGeom>
              <a:avLst/>
              <a:gdLst/>
              <a:ahLst/>
              <a:cxnLst>
                <a:cxn ang="0">
                  <a:pos x="11" y="6"/>
                </a:cxn>
                <a:cxn ang="0">
                  <a:pos x="35" y="0"/>
                </a:cxn>
                <a:cxn ang="0">
                  <a:pos x="56" y="3"/>
                </a:cxn>
                <a:cxn ang="0">
                  <a:pos x="76" y="11"/>
                </a:cxn>
                <a:cxn ang="0">
                  <a:pos x="73" y="26"/>
                </a:cxn>
                <a:cxn ang="0">
                  <a:pos x="54" y="49"/>
                </a:cxn>
                <a:cxn ang="0">
                  <a:pos x="42" y="52"/>
                </a:cxn>
                <a:cxn ang="0">
                  <a:pos x="66" y="18"/>
                </a:cxn>
                <a:cxn ang="0">
                  <a:pos x="59" y="14"/>
                </a:cxn>
                <a:cxn ang="0">
                  <a:pos x="50" y="31"/>
                </a:cxn>
                <a:cxn ang="0">
                  <a:pos x="37" y="31"/>
                </a:cxn>
                <a:cxn ang="0">
                  <a:pos x="40" y="19"/>
                </a:cxn>
                <a:cxn ang="0">
                  <a:pos x="51" y="16"/>
                </a:cxn>
                <a:cxn ang="0">
                  <a:pos x="46" y="9"/>
                </a:cxn>
                <a:cxn ang="0">
                  <a:pos x="20" y="13"/>
                </a:cxn>
                <a:cxn ang="0">
                  <a:pos x="0" y="21"/>
                </a:cxn>
                <a:cxn ang="0">
                  <a:pos x="11" y="6"/>
                </a:cxn>
                <a:cxn ang="0">
                  <a:pos x="11" y="6"/>
                </a:cxn>
              </a:cxnLst>
              <a:rect l="0" t="0" r="r" b="b"/>
              <a:pathLst>
                <a:path w="76" h="52">
                  <a:moveTo>
                    <a:pt x="11" y="6"/>
                  </a:moveTo>
                  <a:lnTo>
                    <a:pt x="35" y="0"/>
                  </a:lnTo>
                  <a:lnTo>
                    <a:pt x="56" y="3"/>
                  </a:lnTo>
                  <a:lnTo>
                    <a:pt x="76" y="11"/>
                  </a:lnTo>
                  <a:lnTo>
                    <a:pt x="73" y="26"/>
                  </a:lnTo>
                  <a:lnTo>
                    <a:pt x="54" y="49"/>
                  </a:lnTo>
                  <a:lnTo>
                    <a:pt x="42" y="52"/>
                  </a:lnTo>
                  <a:lnTo>
                    <a:pt x="66" y="18"/>
                  </a:lnTo>
                  <a:lnTo>
                    <a:pt x="59" y="14"/>
                  </a:lnTo>
                  <a:lnTo>
                    <a:pt x="50" y="31"/>
                  </a:lnTo>
                  <a:lnTo>
                    <a:pt x="37" y="31"/>
                  </a:lnTo>
                  <a:lnTo>
                    <a:pt x="40" y="19"/>
                  </a:lnTo>
                  <a:lnTo>
                    <a:pt x="51" y="16"/>
                  </a:lnTo>
                  <a:lnTo>
                    <a:pt x="46" y="9"/>
                  </a:lnTo>
                  <a:lnTo>
                    <a:pt x="20" y="13"/>
                  </a:lnTo>
                  <a:lnTo>
                    <a:pt x="0" y="21"/>
                  </a:lnTo>
                  <a:lnTo>
                    <a:pt x="11" y="6"/>
                  </a:lnTo>
                  <a:lnTo>
                    <a:pt x="11" y="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85" name="Freeform 276"/>
            <p:cNvSpPr>
              <a:spLocks/>
            </p:cNvSpPr>
            <p:nvPr/>
          </p:nvSpPr>
          <p:spPr bwMode="auto">
            <a:xfrm>
              <a:off x="677" y="2715"/>
              <a:ext cx="5" cy="6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2" y="18"/>
                </a:cxn>
                <a:cxn ang="0">
                  <a:pos x="10" y="25"/>
                </a:cxn>
                <a:cxn ang="0">
                  <a:pos x="19" y="25"/>
                </a:cxn>
                <a:cxn ang="0">
                  <a:pos x="19" y="13"/>
                </a:cxn>
                <a:cxn ang="0">
                  <a:pos x="14" y="10"/>
                </a:cxn>
                <a:cxn ang="0">
                  <a:pos x="12" y="0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19" h="25">
                  <a:moveTo>
                    <a:pt x="0" y="3"/>
                  </a:moveTo>
                  <a:lnTo>
                    <a:pt x="2" y="18"/>
                  </a:lnTo>
                  <a:lnTo>
                    <a:pt x="10" y="25"/>
                  </a:lnTo>
                  <a:lnTo>
                    <a:pt x="19" y="25"/>
                  </a:lnTo>
                  <a:lnTo>
                    <a:pt x="19" y="13"/>
                  </a:lnTo>
                  <a:lnTo>
                    <a:pt x="14" y="10"/>
                  </a:lnTo>
                  <a:lnTo>
                    <a:pt x="12" y="0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86" name="Freeform 277"/>
            <p:cNvSpPr>
              <a:spLocks/>
            </p:cNvSpPr>
            <p:nvPr/>
          </p:nvSpPr>
          <p:spPr bwMode="auto">
            <a:xfrm>
              <a:off x="685" y="2731"/>
              <a:ext cx="14" cy="20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3" y="61"/>
                </a:cxn>
                <a:cxn ang="0">
                  <a:pos x="0" y="75"/>
                </a:cxn>
                <a:cxn ang="0">
                  <a:pos x="16" y="95"/>
                </a:cxn>
                <a:cxn ang="0">
                  <a:pos x="44" y="101"/>
                </a:cxn>
                <a:cxn ang="0">
                  <a:pos x="73" y="101"/>
                </a:cxn>
                <a:cxn ang="0">
                  <a:pos x="60" y="92"/>
                </a:cxn>
                <a:cxn ang="0">
                  <a:pos x="30" y="88"/>
                </a:cxn>
                <a:cxn ang="0">
                  <a:pos x="10" y="73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73" h="101">
                  <a:moveTo>
                    <a:pt x="7" y="0"/>
                  </a:moveTo>
                  <a:lnTo>
                    <a:pt x="3" y="61"/>
                  </a:lnTo>
                  <a:lnTo>
                    <a:pt x="0" y="75"/>
                  </a:lnTo>
                  <a:lnTo>
                    <a:pt x="16" y="95"/>
                  </a:lnTo>
                  <a:lnTo>
                    <a:pt x="44" y="101"/>
                  </a:lnTo>
                  <a:lnTo>
                    <a:pt x="73" y="101"/>
                  </a:lnTo>
                  <a:lnTo>
                    <a:pt x="60" y="92"/>
                  </a:lnTo>
                  <a:lnTo>
                    <a:pt x="30" y="88"/>
                  </a:lnTo>
                  <a:lnTo>
                    <a:pt x="10" y="73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87" name="Freeform 278"/>
            <p:cNvSpPr>
              <a:spLocks/>
            </p:cNvSpPr>
            <p:nvPr/>
          </p:nvSpPr>
          <p:spPr bwMode="auto">
            <a:xfrm>
              <a:off x="750" y="2823"/>
              <a:ext cx="30" cy="37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10" y="0"/>
                </a:cxn>
                <a:cxn ang="0">
                  <a:pos x="128" y="104"/>
                </a:cxn>
                <a:cxn ang="0">
                  <a:pos x="153" y="183"/>
                </a:cxn>
                <a:cxn ang="0">
                  <a:pos x="111" y="153"/>
                </a:cxn>
                <a:cxn ang="0">
                  <a:pos x="79" y="91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153" h="183">
                  <a:moveTo>
                    <a:pt x="0" y="12"/>
                  </a:moveTo>
                  <a:lnTo>
                    <a:pt x="10" y="0"/>
                  </a:lnTo>
                  <a:lnTo>
                    <a:pt x="128" y="104"/>
                  </a:lnTo>
                  <a:lnTo>
                    <a:pt x="153" y="183"/>
                  </a:lnTo>
                  <a:lnTo>
                    <a:pt x="111" y="153"/>
                  </a:lnTo>
                  <a:lnTo>
                    <a:pt x="79" y="91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88" name="Freeform 279"/>
            <p:cNvSpPr>
              <a:spLocks/>
            </p:cNvSpPr>
            <p:nvPr/>
          </p:nvSpPr>
          <p:spPr bwMode="auto">
            <a:xfrm>
              <a:off x="778" y="2726"/>
              <a:ext cx="133" cy="212"/>
            </a:xfrm>
            <a:custGeom>
              <a:avLst/>
              <a:gdLst/>
              <a:ahLst/>
              <a:cxnLst>
                <a:cxn ang="0">
                  <a:pos x="0" y="597"/>
                </a:cxn>
                <a:cxn ang="0">
                  <a:pos x="62" y="498"/>
                </a:cxn>
                <a:cxn ang="0">
                  <a:pos x="111" y="400"/>
                </a:cxn>
                <a:cxn ang="0">
                  <a:pos x="147" y="276"/>
                </a:cxn>
                <a:cxn ang="0">
                  <a:pos x="147" y="195"/>
                </a:cxn>
                <a:cxn ang="0">
                  <a:pos x="92" y="79"/>
                </a:cxn>
                <a:cxn ang="0">
                  <a:pos x="50" y="24"/>
                </a:cxn>
                <a:cxn ang="0">
                  <a:pos x="62" y="0"/>
                </a:cxn>
                <a:cxn ang="0">
                  <a:pos x="104" y="67"/>
                </a:cxn>
                <a:cxn ang="0">
                  <a:pos x="147" y="178"/>
                </a:cxn>
                <a:cxn ang="0">
                  <a:pos x="253" y="190"/>
                </a:cxn>
                <a:cxn ang="0">
                  <a:pos x="431" y="215"/>
                </a:cxn>
                <a:cxn ang="0">
                  <a:pos x="578" y="264"/>
                </a:cxn>
                <a:cxn ang="0">
                  <a:pos x="664" y="326"/>
                </a:cxn>
                <a:cxn ang="0">
                  <a:pos x="657" y="375"/>
                </a:cxn>
                <a:cxn ang="0">
                  <a:pos x="548" y="491"/>
                </a:cxn>
                <a:cxn ang="0">
                  <a:pos x="517" y="579"/>
                </a:cxn>
                <a:cxn ang="0">
                  <a:pos x="517" y="646"/>
                </a:cxn>
                <a:cxn ang="0">
                  <a:pos x="399" y="1035"/>
                </a:cxn>
                <a:cxn ang="0">
                  <a:pos x="374" y="1068"/>
                </a:cxn>
                <a:cxn ang="0">
                  <a:pos x="302" y="1057"/>
                </a:cxn>
                <a:cxn ang="0">
                  <a:pos x="308" y="1025"/>
                </a:cxn>
                <a:cxn ang="0">
                  <a:pos x="337" y="1025"/>
                </a:cxn>
                <a:cxn ang="0">
                  <a:pos x="376" y="994"/>
                </a:cxn>
                <a:cxn ang="0">
                  <a:pos x="369" y="854"/>
                </a:cxn>
                <a:cxn ang="0">
                  <a:pos x="339" y="773"/>
                </a:cxn>
                <a:cxn ang="0">
                  <a:pos x="394" y="859"/>
                </a:cxn>
                <a:cxn ang="0">
                  <a:pos x="406" y="920"/>
                </a:cxn>
                <a:cxn ang="0">
                  <a:pos x="462" y="780"/>
                </a:cxn>
                <a:cxn ang="0">
                  <a:pos x="492" y="627"/>
                </a:cxn>
                <a:cxn ang="0">
                  <a:pos x="498" y="496"/>
                </a:cxn>
                <a:cxn ang="0">
                  <a:pos x="517" y="397"/>
                </a:cxn>
                <a:cxn ang="0">
                  <a:pos x="522" y="484"/>
                </a:cxn>
                <a:cxn ang="0">
                  <a:pos x="559" y="434"/>
                </a:cxn>
                <a:cxn ang="0">
                  <a:pos x="620" y="390"/>
                </a:cxn>
                <a:cxn ang="0">
                  <a:pos x="634" y="360"/>
                </a:cxn>
                <a:cxn ang="0">
                  <a:pos x="560" y="276"/>
                </a:cxn>
                <a:cxn ang="0">
                  <a:pos x="431" y="227"/>
                </a:cxn>
                <a:cxn ang="0">
                  <a:pos x="179" y="197"/>
                </a:cxn>
                <a:cxn ang="0">
                  <a:pos x="172" y="244"/>
                </a:cxn>
                <a:cxn ang="0">
                  <a:pos x="141" y="382"/>
                </a:cxn>
                <a:cxn ang="0">
                  <a:pos x="93" y="473"/>
                </a:cxn>
                <a:cxn ang="0">
                  <a:pos x="37" y="572"/>
                </a:cxn>
                <a:cxn ang="0">
                  <a:pos x="0" y="597"/>
                </a:cxn>
                <a:cxn ang="0">
                  <a:pos x="0" y="597"/>
                </a:cxn>
              </a:cxnLst>
              <a:rect l="0" t="0" r="r" b="b"/>
              <a:pathLst>
                <a:path w="664" h="1068">
                  <a:moveTo>
                    <a:pt x="0" y="597"/>
                  </a:moveTo>
                  <a:lnTo>
                    <a:pt x="62" y="498"/>
                  </a:lnTo>
                  <a:lnTo>
                    <a:pt x="111" y="400"/>
                  </a:lnTo>
                  <a:lnTo>
                    <a:pt x="147" y="276"/>
                  </a:lnTo>
                  <a:lnTo>
                    <a:pt x="147" y="195"/>
                  </a:lnTo>
                  <a:lnTo>
                    <a:pt x="92" y="79"/>
                  </a:lnTo>
                  <a:lnTo>
                    <a:pt x="50" y="24"/>
                  </a:lnTo>
                  <a:lnTo>
                    <a:pt x="62" y="0"/>
                  </a:lnTo>
                  <a:lnTo>
                    <a:pt x="104" y="67"/>
                  </a:lnTo>
                  <a:lnTo>
                    <a:pt x="147" y="178"/>
                  </a:lnTo>
                  <a:lnTo>
                    <a:pt x="253" y="190"/>
                  </a:lnTo>
                  <a:lnTo>
                    <a:pt x="431" y="215"/>
                  </a:lnTo>
                  <a:lnTo>
                    <a:pt x="578" y="264"/>
                  </a:lnTo>
                  <a:lnTo>
                    <a:pt x="664" y="326"/>
                  </a:lnTo>
                  <a:lnTo>
                    <a:pt x="657" y="375"/>
                  </a:lnTo>
                  <a:lnTo>
                    <a:pt x="548" y="491"/>
                  </a:lnTo>
                  <a:lnTo>
                    <a:pt x="517" y="579"/>
                  </a:lnTo>
                  <a:lnTo>
                    <a:pt x="517" y="646"/>
                  </a:lnTo>
                  <a:lnTo>
                    <a:pt x="399" y="1035"/>
                  </a:lnTo>
                  <a:lnTo>
                    <a:pt x="374" y="1068"/>
                  </a:lnTo>
                  <a:lnTo>
                    <a:pt x="302" y="1057"/>
                  </a:lnTo>
                  <a:lnTo>
                    <a:pt x="308" y="1025"/>
                  </a:lnTo>
                  <a:lnTo>
                    <a:pt x="337" y="1025"/>
                  </a:lnTo>
                  <a:lnTo>
                    <a:pt x="376" y="994"/>
                  </a:lnTo>
                  <a:lnTo>
                    <a:pt x="369" y="854"/>
                  </a:lnTo>
                  <a:lnTo>
                    <a:pt x="339" y="773"/>
                  </a:lnTo>
                  <a:lnTo>
                    <a:pt x="394" y="859"/>
                  </a:lnTo>
                  <a:lnTo>
                    <a:pt x="406" y="920"/>
                  </a:lnTo>
                  <a:lnTo>
                    <a:pt x="462" y="780"/>
                  </a:lnTo>
                  <a:lnTo>
                    <a:pt x="492" y="627"/>
                  </a:lnTo>
                  <a:lnTo>
                    <a:pt x="498" y="496"/>
                  </a:lnTo>
                  <a:lnTo>
                    <a:pt x="517" y="397"/>
                  </a:lnTo>
                  <a:lnTo>
                    <a:pt x="522" y="484"/>
                  </a:lnTo>
                  <a:lnTo>
                    <a:pt x="559" y="434"/>
                  </a:lnTo>
                  <a:lnTo>
                    <a:pt x="620" y="390"/>
                  </a:lnTo>
                  <a:lnTo>
                    <a:pt x="634" y="360"/>
                  </a:lnTo>
                  <a:lnTo>
                    <a:pt x="560" y="276"/>
                  </a:lnTo>
                  <a:lnTo>
                    <a:pt x="431" y="227"/>
                  </a:lnTo>
                  <a:lnTo>
                    <a:pt x="179" y="197"/>
                  </a:lnTo>
                  <a:lnTo>
                    <a:pt x="172" y="244"/>
                  </a:lnTo>
                  <a:lnTo>
                    <a:pt x="141" y="382"/>
                  </a:lnTo>
                  <a:lnTo>
                    <a:pt x="93" y="473"/>
                  </a:lnTo>
                  <a:lnTo>
                    <a:pt x="37" y="572"/>
                  </a:lnTo>
                  <a:lnTo>
                    <a:pt x="0" y="597"/>
                  </a:lnTo>
                  <a:lnTo>
                    <a:pt x="0" y="59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89" name="Freeform 280"/>
            <p:cNvSpPr>
              <a:spLocks/>
            </p:cNvSpPr>
            <p:nvPr/>
          </p:nvSpPr>
          <p:spPr bwMode="auto">
            <a:xfrm>
              <a:off x="692" y="2759"/>
              <a:ext cx="34" cy="10"/>
            </a:xfrm>
            <a:custGeom>
              <a:avLst/>
              <a:gdLst/>
              <a:ahLst/>
              <a:cxnLst>
                <a:cxn ang="0">
                  <a:pos x="11" y="46"/>
                </a:cxn>
                <a:cxn ang="0">
                  <a:pos x="0" y="34"/>
                </a:cxn>
                <a:cxn ang="0">
                  <a:pos x="0" y="23"/>
                </a:cxn>
                <a:cxn ang="0">
                  <a:pos x="4" y="17"/>
                </a:cxn>
                <a:cxn ang="0">
                  <a:pos x="15" y="23"/>
                </a:cxn>
                <a:cxn ang="0">
                  <a:pos x="30" y="28"/>
                </a:cxn>
                <a:cxn ang="0">
                  <a:pos x="66" y="23"/>
                </a:cxn>
                <a:cxn ang="0">
                  <a:pos x="95" y="14"/>
                </a:cxn>
                <a:cxn ang="0">
                  <a:pos x="82" y="8"/>
                </a:cxn>
                <a:cxn ang="0">
                  <a:pos x="56" y="3"/>
                </a:cxn>
                <a:cxn ang="0">
                  <a:pos x="84" y="0"/>
                </a:cxn>
                <a:cxn ang="0">
                  <a:pos x="137" y="10"/>
                </a:cxn>
                <a:cxn ang="0">
                  <a:pos x="155" y="10"/>
                </a:cxn>
                <a:cxn ang="0">
                  <a:pos x="161" y="3"/>
                </a:cxn>
                <a:cxn ang="0">
                  <a:pos x="174" y="19"/>
                </a:cxn>
                <a:cxn ang="0">
                  <a:pos x="168" y="23"/>
                </a:cxn>
                <a:cxn ang="0">
                  <a:pos x="148" y="21"/>
                </a:cxn>
                <a:cxn ang="0">
                  <a:pos x="116" y="21"/>
                </a:cxn>
                <a:cxn ang="0">
                  <a:pos x="62" y="32"/>
                </a:cxn>
                <a:cxn ang="0">
                  <a:pos x="17" y="34"/>
                </a:cxn>
                <a:cxn ang="0">
                  <a:pos x="11" y="46"/>
                </a:cxn>
                <a:cxn ang="0">
                  <a:pos x="11" y="46"/>
                </a:cxn>
              </a:cxnLst>
              <a:rect l="0" t="0" r="r" b="b"/>
              <a:pathLst>
                <a:path w="174" h="46">
                  <a:moveTo>
                    <a:pt x="11" y="46"/>
                  </a:moveTo>
                  <a:lnTo>
                    <a:pt x="0" y="34"/>
                  </a:lnTo>
                  <a:lnTo>
                    <a:pt x="0" y="23"/>
                  </a:lnTo>
                  <a:lnTo>
                    <a:pt x="4" y="17"/>
                  </a:lnTo>
                  <a:lnTo>
                    <a:pt x="15" y="23"/>
                  </a:lnTo>
                  <a:lnTo>
                    <a:pt x="30" y="28"/>
                  </a:lnTo>
                  <a:lnTo>
                    <a:pt x="66" y="23"/>
                  </a:lnTo>
                  <a:lnTo>
                    <a:pt x="95" y="14"/>
                  </a:lnTo>
                  <a:lnTo>
                    <a:pt x="82" y="8"/>
                  </a:lnTo>
                  <a:lnTo>
                    <a:pt x="56" y="3"/>
                  </a:lnTo>
                  <a:lnTo>
                    <a:pt x="84" y="0"/>
                  </a:lnTo>
                  <a:lnTo>
                    <a:pt x="137" y="10"/>
                  </a:lnTo>
                  <a:lnTo>
                    <a:pt x="155" y="10"/>
                  </a:lnTo>
                  <a:lnTo>
                    <a:pt x="161" y="3"/>
                  </a:lnTo>
                  <a:lnTo>
                    <a:pt x="174" y="19"/>
                  </a:lnTo>
                  <a:lnTo>
                    <a:pt x="168" y="23"/>
                  </a:lnTo>
                  <a:lnTo>
                    <a:pt x="148" y="21"/>
                  </a:lnTo>
                  <a:lnTo>
                    <a:pt x="116" y="21"/>
                  </a:lnTo>
                  <a:lnTo>
                    <a:pt x="62" y="32"/>
                  </a:lnTo>
                  <a:lnTo>
                    <a:pt x="17" y="34"/>
                  </a:lnTo>
                  <a:lnTo>
                    <a:pt x="11" y="46"/>
                  </a:lnTo>
                  <a:lnTo>
                    <a:pt x="11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90" name="Freeform 281"/>
            <p:cNvSpPr>
              <a:spLocks/>
            </p:cNvSpPr>
            <p:nvPr/>
          </p:nvSpPr>
          <p:spPr bwMode="auto">
            <a:xfrm>
              <a:off x="710" y="2905"/>
              <a:ext cx="135" cy="48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28" y="17"/>
                </a:cxn>
                <a:cxn ang="0">
                  <a:pos x="106" y="26"/>
                </a:cxn>
                <a:cxn ang="0">
                  <a:pos x="142" y="26"/>
                </a:cxn>
                <a:cxn ang="0">
                  <a:pos x="187" y="45"/>
                </a:cxn>
                <a:cxn ang="0">
                  <a:pos x="287" y="109"/>
                </a:cxn>
                <a:cxn ang="0">
                  <a:pos x="350" y="149"/>
                </a:cxn>
                <a:cxn ang="0">
                  <a:pos x="375" y="180"/>
                </a:cxn>
                <a:cxn ang="0">
                  <a:pos x="403" y="239"/>
                </a:cxn>
                <a:cxn ang="0">
                  <a:pos x="399" y="207"/>
                </a:cxn>
                <a:cxn ang="0">
                  <a:pos x="380" y="158"/>
                </a:cxn>
                <a:cxn ang="0">
                  <a:pos x="380" y="140"/>
                </a:cxn>
                <a:cxn ang="0">
                  <a:pos x="493" y="153"/>
                </a:cxn>
                <a:cxn ang="0">
                  <a:pos x="589" y="153"/>
                </a:cxn>
                <a:cxn ang="0">
                  <a:pos x="679" y="161"/>
                </a:cxn>
                <a:cxn ang="0">
                  <a:pos x="653" y="130"/>
                </a:cxn>
                <a:cxn ang="0">
                  <a:pos x="529" y="121"/>
                </a:cxn>
                <a:cxn ang="0">
                  <a:pos x="471" y="125"/>
                </a:cxn>
                <a:cxn ang="0">
                  <a:pos x="435" y="81"/>
                </a:cxn>
                <a:cxn ang="0">
                  <a:pos x="423" y="116"/>
                </a:cxn>
                <a:cxn ang="0">
                  <a:pos x="377" y="125"/>
                </a:cxn>
                <a:cxn ang="0">
                  <a:pos x="323" y="117"/>
                </a:cxn>
                <a:cxn ang="0">
                  <a:pos x="195" y="31"/>
                </a:cxn>
                <a:cxn ang="0">
                  <a:pos x="142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9"/>
                </a:cxn>
              </a:cxnLst>
              <a:rect l="0" t="0" r="r" b="b"/>
              <a:pathLst>
                <a:path w="679" h="239">
                  <a:moveTo>
                    <a:pt x="0" y="9"/>
                  </a:moveTo>
                  <a:lnTo>
                    <a:pt x="28" y="17"/>
                  </a:lnTo>
                  <a:lnTo>
                    <a:pt x="106" y="26"/>
                  </a:lnTo>
                  <a:lnTo>
                    <a:pt x="142" y="26"/>
                  </a:lnTo>
                  <a:lnTo>
                    <a:pt x="187" y="45"/>
                  </a:lnTo>
                  <a:lnTo>
                    <a:pt x="287" y="109"/>
                  </a:lnTo>
                  <a:lnTo>
                    <a:pt x="350" y="149"/>
                  </a:lnTo>
                  <a:lnTo>
                    <a:pt x="375" y="180"/>
                  </a:lnTo>
                  <a:lnTo>
                    <a:pt x="403" y="239"/>
                  </a:lnTo>
                  <a:lnTo>
                    <a:pt x="399" y="207"/>
                  </a:lnTo>
                  <a:lnTo>
                    <a:pt x="380" y="158"/>
                  </a:lnTo>
                  <a:lnTo>
                    <a:pt x="380" y="140"/>
                  </a:lnTo>
                  <a:lnTo>
                    <a:pt x="493" y="153"/>
                  </a:lnTo>
                  <a:lnTo>
                    <a:pt x="589" y="153"/>
                  </a:lnTo>
                  <a:lnTo>
                    <a:pt x="679" y="161"/>
                  </a:lnTo>
                  <a:lnTo>
                    <a:pt x="653" y="130"/>
                  </a:lnTo>
                  <a:lnTo>
                    <a:pt x="529" y="121"/>
                  </a:lnTo>
                  <a:lnTo>
                    <a:pt x="471" y="125"/>
                  </a:lnTo>
                  <a:lnTo>
                    <a:pt x="435" y="81"/>
                  </a:lnTo>
                  <a:lnTo>
                    <a:pt x="423" y="116"/>
                  </a:lnTo>
                  <a:lnTo>
                    <a:pt x="377" y="125"/>
                  </a:lnTo>
                  <a:lnTo>
                    <a:pt x="323" y="117"/>
                  </a:lnTo>
                  <a:lnTo>
                    <a:pt x="195" y="31"/>
                  </a:lnTo>
                  <a:lnTo>
                    <a:pt x="142" y="9"/>
                  </a:lnTo>
                  <a:lnTo>
                    <a:pt x="10" y="0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91" name="Freeform 282"/>
            <p:cNvSpPr>
              <a:spLocks/>
            </p:cNvSpPr>
            <p:nvPr/>
          </p:nvSpPr>
          <p:spPr bwMode="auto">
            <a:xfrm>
              <a:off x="851" y="2914"/>
              <a:ext cx="137" cy="27"/>
            </a:xfrm>
            <a:custGeom>
              <a:avLst/>
              <a:gdLst/>
              <a:ahLst/>
              <a:cxnLst>
                <a:cxn ang="0">
                  <a:pos x="0" y="119"/>
                </a:cxn>
                <a:cxn ang="0">
                  <a:pos x="32" y="127"/>
                </a:cxn>
                <a:cxn ang="0">
                  <a:pos x="82" y="88"/>
                </a:cxn>
                <a:cxn ang="0">
                  <a:pos x="133" y="95"/>
                </a:cxn>
                <a:cxn ang="0">
                  <a:pos x="232" y="133"/>
                </a:cxn>
                <a:cxn ang="0">
                  <a:pos x="237" y="95"/>
                </a:cxn>
                <a:cxn ang="0">
                  <a:pos x="274" y="82"/>
                </a:cxn>
                <a:cxn ang="0">
                  <a:pos x="562" y="39"/>
                </a:cxn>
                <a:cxn ang="0">
                  <a:pos x="617" y="51"/>
                </a:cxn>
                <a:cxn ang="0">
                  <a:pos x="686" y="82"/>
                </a:cxn>
                <a:cxn ang="0">
                  <a:pos x="611" y="25"/>
                </a:cxn>
                <a:cxn ang="0">
                  <a:pos x="536" y="15"/>
                </a:cxn>
                <a:cxn ang="0">
                  <a:pos x="380" y="39"/>
                </a:cxn>
                <a:cxn ang="0">
                  <a:pos x="318" y="0"/>
                </a:cxn>
                <a:cxn ang="0">
                  <a:pos x="255" y="25"/>
                </a:cxn>
                <a:cxn ang="0">
                  <a:pos x="237" y="63"/>
                </a:cxn>
                <a:cxn ang="0">
                  <a:pos x="199" y="82"/>
                </a:cxn>
                <a:cxn ang="0">
                  <a:pos x="143" y="51"/>
                </a:cxn>
                <a:cxn ang="0">
                  <a:pos x="82" y="65"/>
                </a:cxn>
                <a:cxn ang="0">
                  <a:pos x="7" y="100"/>
                </a:cxn>
                <a:cxn ang="0">
                  <a:pos x="0" y="119"/>
                </a:cxn>
                <a:cxn ang="0">
                  <a:pos x="0" y="119"/>
                </a:cxn>
              </a:cxnLst>
              <a:rect l="0" t="0" r="r" b="b"/>
              <a:pathLst>
                <a:path w="686" h="133">
                  <a:moveTo>
                    <a:pt x="0" y="119"/>
                  </a:moveTo>
                  <a:lnTo>
                    <a:pt x="32" y="127"/>
                  </a:lnTo>
                  <a:lnTo>
                    <a:pt x="82" y="88"/>
                  </a:lnTo>
                  <a:lnTo>
                    <a:pt x="133" y="95"/>
                  </a:lnTo>
                  <a:lnTo>
                    <a:pt x="232" y="133"/>
                  </a:lnTo>
                  <a:lnTo>
                    <a:pt x="237" y="95"/>
                  </a:lnTo>
                  <a:lnTo>
                    <a:pt x="274" y="82"/>
                  </a:lnTo>
                  <a:lnTo>
                    <a:pt x="562" y="39"/>
                  </a:lnTo>
                  <a:lnTo>
                    <a:pt x="617" y="51"/>
                  </a:lnTo>
                  <a:lnTo>
                    <a:pt x="686" y="82"/>
                  </a:lnTo>
                  <a:lnTo>
                    <a:pt x="611" y="25"/>
                  </a:lnTo>
                  <a:lnTo>
                    <a:pt x="536" y="15"/>
                  </a:lnTo>
                  <a:lnTo>
                    <a:pt x="380" y="39"/>
                  </a:lnTo>
                  <a:lnTo>
                    <a:pt x="318" y="0"/>
                  </a:lnTo>
                  <a:lnTo>
                    <a:pt x="255" y="25"/>
                  </a:lnTo>
                  <a:lnTo>
                    <a:pt x="237" y="63"/>
                  </a:lnTo>
                  <a:lnTo>
                    <a:pt x="199" y="82"/>
                  </a:lnTo>
                  <a:lnTo>
                    <a:pt x="143" y="51"/>
                  </a:lnTo>
                  <a:lnTo>
                    <a:pt x="82" y="65"/>
                  </a:lnTo>
                  <a:lnTo>
                    <a:pt x="7" y="100"/>
                  </a:lnTo>
                  <a:lnTo>
                    <a:pt x="0" y="119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92" name="Freeform 283"/>
            <p:cNvSpPr>
              <a:spLocks/>
            </p:cNvSpPr>
            <p:nvPr/>
          </p:nvSpPr>
          <p:spPr bwMode="auto">
            <a:xfrm>
              <a:off x="908" y="2793"/>
              <a:ext cx="24" cy="57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67" y="55"/>
                </a:cxn>
                <a:cxn ang="0">
                  <a:pos x="86" y="86"/>
                </a:cxn>
                <a:cxn ang="0">
                  <a:pos x="94" y="162"/>
                </a:cxn>
                <a:cxn ang="0">
                  <a:pos x="61" y="237"/>
                </a:cxn>
                <a:cxn ang="0">
                  <a:pos x="67" y="288"/>
                </a:cxn>
                <a:cxn ang="0">
                  <a:pos x="104" y="225"/>
                </a:cxn>
                <a:cxn ang="0">
                  <a:pos x="124" y="167"/>
                </a:cxn>
                <a:cxn ang="0">
                  <a:pos x="94" y="50"/>
                </a:cxn>
                <a:cxn ang="0">
                  <a:pos x="12" y="0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124" h="288">
                  <a:moveTo>
                    <a:pt x="0" y="12"/>
                  </a:moveTo>
                  <a:lnTo>
                    <a:pt x="67" y="55"/>
                  </a:lnTo>
                  <a:lnTo>
                    <a:pt x="86" y="86"/>
                  </a:lnTo>
                  <a:lnTo>
                    <a:pt x="94" y="162"/>
                  </a:lnTo>
                  <a:lnTo>
                    <a:pt x="61" y="237"/>
                  </a:lnTo>
                  <a:lnTo>
                    <a:pt x="67" y="288"/>
                  </a:lnTo>
                  <a:lnTo>
                    <a:pt x="104" y="225"/>
                  </a:lnTo>
                  <a:lnTo>
                    <a:pt x="124" y="167"/>
                  </a:lnTo>
                  <a:lnTo>
                    <a:pt x="94" y="50"/>
                  </a:lnTo>
                  <a:lnTo>
                    <a:pt x="12" y="0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93" name="Freeform 284"/>
            <p:cNvSpPr>
              <a:spLocks/>
            </p:cNvSpPr>
            <p:nvPr/>
          </p:nvSpPr>
          <p:spPr bwMode="auto">
            <a:xfrm>
              <a:off x="882" y="2876"/>
              <a:ext cx="48" cy="41"/>
            </a:xfrm>
            <a:custGeom>
              <a:avLst/>
              <a:gdLst/>
              <a:ahLst/>
              <a:cxnLst>
                <a:cxn ang="0">
                  <a:pos x="0" y="212"/>
                </a:cxn>
                <a:cxn ang="0">
                  <a:pos x="63" y="182"/>
                </a:cxn>
                <a:cxn ang="0">
                  <a:pos x="126" y="107"/>
                </a:cxn>
                <a:cxn ang="0">
                  <a:pos x="187" y="30"/>
                </a:cxn>
                <a:cxn ang="0">
                  <a:pos x="238" y="0"/>
                </a:cxn>
                <a:cxn ang="0">
                  <a:pos x="112" y="25"/>
                </a:cxn>
                <a:cxn ang="0">
                  <a:pos x="70" y="124"/>
                </a:cxn>
                <a:cxn ang="0">
                  <a:pos x="0" y="212"/>
                </a:cxn>
                <a:cxn ang="0">
                  <a:pos x="0" y="212"/>
                </a:cxn>
              </a:cxnLst>
              <a:rect l="0" t="0" r="r" b="b"/>
              <a:pathLst>
                <a:path w="238" h="212">
                  <a:moveTo>
                    <a:pt x="0" y="212"/>
                  </a:moveTo>
                  <a:lnTo>
                    <a:pt x="63" y="182"/>
                  </a:lnTo>
                  <a:lnTo>
                    <a:pt x="126" y="107"/>
                  </a:lnTo>
                  <a:lnTo>
                    <a:pt x="187" y="30"/>
                  </a:lnTo>
                  <a:lnTo>
                    <a:pt x="238" y="0"/>
                  </a:lnTo>
                  <a:lnTo>
                    <a:pt x="112" y="25"/>
                  </a:lnTo>
                  <a:lnTo>
                    <a:pt x="70" y="124"/>
                  </a:lnTo>
                  <a:lnTo>
                    <a:pt x="0" y="212"/>
                  </a:lnTo>
                  <a:lnTo>
                    <a:pt x="0" y="2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94" name="Freeform 285"/>
            <p:cNvSpPr>
              <a:spLocks/>
            </p:cNvSpPr>
            <p:nvPr/>
          </p:nvSpPr>
          <p:spPr bwMode="auto">
            <a:xfrm>
              <a:off x="705" y="2793"/>
              <a:ext cx="70" cy="116"/>
            </a:xfrm>
            <a:custGeom>
              <a:avLst/>
              <a:gdLst/>
              <a:ahLst/>
              <a:cxnLst>
                <a:cxn ang="0">
                  <a:pos x="56" y="10"/>
                </a:cxn>
                <a:cxn ang="0">
                  <a:pos x="99" y="131"/>
                </a:cxn>
                <a:cxn ang="0">
                  <a:pos x="56" y="120"/>
                </a:cxn>
                <a:cxn ang="0">
                  <a:pos x="22" y="161"/>
                </a:cxn>
                <a:cxn ang="0">
                  <a:pos x="0" y="203"/>
                </a:cxn>
                <a:cxn ang="0">
                  <a:pos x="7" y="241"/>
                </a:cxn>
                <a:cxn ang="0">
                  <a:pos x="60" y="177"/>
                </a:cxn>
                <a:cxn ang="0">
                  <a:pos x="106" y="158"/>
                </a:cxn>
                <a:cxn ang="0">
                  <a:pos x="166" y="226"/>
                </a:cxn>
                <a:cxn ang="0">
                  <a:pos x="179" y="308"/>
                </a:cxn>
                <a:cxn ang="0">
                  <a:pos x="159" y="361"/>
                </a:cxn>
                <a:cxn ang="0">
                  <a:pos x="159" y="581"/>
                </a:cxn>
                <a:cxn ang="0">
                  <a:pos x="175" y="589"/>
                </a:cxn>
                <a:cxn ang="0">
                  <a:pos x="170" y="369"/>
                </a:cxn>
                <a:cxn ang="0">
                  <a:pos x="194" y="296"/>
                </a:cxn>
                <a:cxn ang="0">
                  <a:pos x="175" y="186"/>
                </a:cxn>
                <a:cxn ang="0">
                  <a:pos x="224" y="121"/>
                </a:cxn>
                <a:cxn ang="0">
                  <a:pos x="300" y="54"/>
                </a:cxn>
                <a:cxn ang="0">
                  <a:pos x="345" y="5"/>
                </a:cxn>
                <a:cxn ang="0">
                  <a:pos x="331" y="0"/>
                </a:cxn>
                <a:cxn ang="0">
                  <a:pos x="270" y="62"/>
                </a:cxn>
                <a:cxn ang="0">
                  <a:pos x="217" y="100"/>
                </a:cxn>
                <a:cxn ang="0">
                  <a:pos x="167" y="100"/>
                </a:cxn>
                <a:cxn ang="0">
                  <a:pos x="125" y="73"/>
                </a:cxn>
                <a:cxn ang="0">
                  <a:pos x="84" y="8"/>
                </a:cxn>
                <a:cxn ang="0">
                  <a:pos x="56" y="10"/>
                </a:cxn>
                <a:cxn ang="0">
                  <a:pos x="56" y="10"/>
                </a:cxn>
              </a:cxnLst>
              <a:rect l="0" t="0" r="r" b="b"/>
              <a:pathLst>
                <a:path w="345" h="589">
                  <a:moveTo>
                    <a:pt x="56" y="10"/>
                  </a:moveTo>
                  <a:lnTo>
                    <a:pt x="99" y="131"/>
                  </a:lnTo>
                  <a:lnTo>
                    <a:pt x="56" y="120"/>
                  </a:lnTo>
                  <a:lnTo>
                    <a:pt x="22" y="161"/>
                  </a:lnTo>
                  <a:lnTo>
                    <a:pt x="0" y="203"/>
                  </a:lnTo>
                  <a:lnTo>
                    <a:pt x="7" y="241"/>
                  </a:lnTo>
                  <a:lnTo>
                    <a:pt x="60" y="177"/>
                  </a:lnTo>
                  <a:lnTo>
                    <a:pt x="106" y="158"/>
                  </a:lnTo>
                  <a:lnTo>
                    <a:pt x="166" y="226"/>
                  </a:lnTo>
                  <a:lnTo>
                    <a:pt x="179" y="308"/>
                  </a:lnTo>
                  <a:lnTo>
                    <a:pt x="159" y="361"/>
                  </a:lnTo>
                  <a:lnTo>
                    <a:pt x="159" y="581"/>
                  </a:lnTo>
                  <a:lnTo>
                    <a:pt x="175" y="589"/>
                  </a:lnTo>
                  <a:lnTo>
                    <a:pt x="170" y="369"/>
                  </a:lnTo>
                  <a:lnTo>
                    <a:pt x="194" y="296"/>
                  </a:lnTo>
                  <a:lnTo>
                    <a:pt x="175" y="186"/>
                  </a:lnTo>
                  <a:lnTo>
                    <a:pt x="224" y="121"/>
                  </a:lnTo>
                  <a:lnTo>
                    <a:pt x="300" y="54"/>
                  </a:lnTo>
                  <a:lnTo>
                    <a:pt x="345" y="5"/>
                  </a:lnTo>
                  <a:lnTo>
                    <a:pt x="331" y="0"/>
                  </a:lnTo>
                  <a:lnTo>
                    <a:pt x="270" y="62"/>
                  </a:lnTo>
                  <a:lnTo>
                    <a:pt x="217" y="100"/>
                  </a:lnTo>
                  <a:lnTo>
                    <a:pt x="167" y="100"/>
                  </a:lnTo>
                  <a:lnTo>
                    <a:pt x="125" y="73"/>
                  </a:lnTo>
                  <a:lnTo>
                    <a:pt x="84" y="8"/>
                  </a:lnTo>
                  <a:lnTo>
                    <a:pt x="56" y="10"/>
                  </a:lnTo>
                  <a:lnTo>
                    <a:pt x="56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95" name="Freeform 286"/>
            <p:cNvSpPr>
              <a:spLocks/>
            </p:cNvSpPr>
            <p:nvPr/>
          </p:nvSpPr>
          <p:spPr bwMode="auto">
            <a:xfrm>
              <a:off x="745" y="2831"/>
              <a:ext cx="8" cy="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"/>
                </a:cxn>
                <a:cxn ang="0">
                  <a:pos x="15" y="27"/>
                </a:cxn>
                <a:cxn ang="0">
                  <a:pos x="35" y="18"/>
                </a:cxn>
                <a:cxn ang="0">
                  <a:pos x="38" y="0"/>
                </a:cxn>
                <a:cxn ang="0">
                  <a:pos x="28" y="14"/>
                </a:cxn>
                <a:cxn ang="0">
                  <a:pos x="12" y="1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8" h="27">
                  <a:moveTo>
                    <a:pt x="0" y="0"/>
                  </a:moveTo>
                  <a:lnTo>
                    <a:pt x="0" y="14"/>
                  </a:lnTo>
                  <a:lnTo>
                    <a:pt x="15" y="27"/>
                  </a:lnTo>
                  <a:lnTo>
                    <a:pt x="35" y="18"/>
                  </a:lnTo>
                  <a:lnTo>
                    <a:pt x="38" y="0"/>
                  </a:lnTo>
                  <a:lnTo>
                    <a:pt x="28" y="14"/>
                  </a:lnTo>
                  <a:lnTo>
                    <a:pt x="12" y="1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96" name="Freeform 287"/>
            <p:cNvSpPr>
              <a:spLocks/>
            </p:cNvSpPr>
            <p:nvPr/>
          </p:nvSpPr>
          <p:spPr bwMode="auto">
            <a:xfrm>
              <a:off x="646" y="2781"/>
              <a:ext cx="76" cy="159"/>
            </a:xfrm>
            <a:custGeom>
              <a:avLst/>
              <a:gdLst/>
              <a:ahLst/>
              <a:cxnLst>
                <a:cxn ang="0">
                  <a:pos x="0" y="657"/>
                </a:cxn>
                <a:cxn ang="0">
                  <a:pos x="48" y="571"/>
                </a:cxn>
                <a:cxn ang="0">
                  <a:pos x="39" y="461"/>
                </a:cxn>
                <a:cxn ang="0">
                  <a:pos x="44" y="349"/>
                </a:cxn>
                <a:cxn ang="0">
                  <a:pos x="68" y="410"/>
                </a:cxn>
                <a:cxn ang="0">
                  <a:pos x="68" y="478"/>
                </a:cxn>
                <a:cxn ang="0">
                  <a:pos x="134" y="599"/>
                </a:cxn>
                <a:cxn ang="0">
                  <a:pos x="106" y="272"/>
                </a:cxn>
                <a:cxn ang="0">
                  <a:pos x="83" y="170"/>
                </a:cxn>
                <a:cxn ang="0">
                  <a:pos x="129" y="256"/>
                </a:cxn>
                <a:cxn ang="0">
                  <a:pos x="154" y="406"/>
                </a:cxn>
                <a:cxn ang="0">
                  <a:pos x="222" y="561"/>
                </a:cxn>
                <a:cxn ang="0">
                  <a:pos x="193" y="333"/>
                </a:cxn>
                <a:cxn ang="0">
                  <a:pos x="173" y="222"/>
                </a:cxn>
                <a:cxn ang="0">
                  <a:pos x="173" y="102"/>
                </a:cxn>
                <a:cxn ang="0">
                  <a:pos x="237" y="0"/>
                </a:cxn>
                <a:cxn ang="0">
                  <a:pos x="251" y="24"/>
                </a:cxn>
                <a:cxn ang="0">
                  <a:pos x="202" y="130"/>
                </a:cxn>
                <a:cxn ang="0">
                  <a:pos x="231" y="309"/>
                </a:cxn>
                <a:cxn ang="0">
                  <a:pos x="260" y="382"/>
                </a:cxn>
                <a:cxn ang="0">
                  <a:pos x="264" y="280"/>
                </a:cxn>
                <a:cxn ang="0">
                  <a:pos x="256" y="188"/>
                </a:cxn>
                <a:cxn ang="0">
                  <a:pos x="270" y="97"/>
                </a:cxn>
                <a:cxn ang="0">
                  <a:pos x="283" y="58"/>
                </a:cxn>
                <a:cxn ang="0">
                  <a:pos x="299" y="62"/>
                </a:cxn>
                <a:cxn ang="0">
                  <a:pos x="283" y="116"/>
                </a:cxn>
                <a:cxn ang="0">
                  <a:pos x="279" y="197"/>
                </a:cxn>
                <a:cxn ang="0">
                  <a:pos x="279" y="265"/>
                </a:cxn>
                <a:cxn ang="0">
                  <a:pos x="289" y="342"/>
                </a:cxn>
                <a:cxn ang="0">
                  <a:pos x="318" y="511"/>
                </a:cxn>
                <a:cxn ang="0">
                  <a:pos x="246" y="410"/>
                </a:cxn>
                <a:cxn ang="0">
                  <a:pos x="275" y="598"/>
                </a:cxn>
                <a:cxn ang="0">
                  <a:pos x="374" y="631"/>
                </a:cxn>
                <a:cxn ang="0">
                  <a:pos x="256" y="621"/>
                </a:cxn>
                <a:cxn ang="0">
                  <a:pos x="193" y="660"/>
                </a:cxn>
                <a:cxn ang="0">
                  <a:pos x="116" y="705"/>
                </a:cxn>
                <a:cxn ang="0">
                  <a:pos x="63" y="793"/>
                </a:cxn>
                <a:cxn ang="0">
                  <a:pos x="14" y="777"/>
                </a:cxn>
                <a:cxn ang="0">
                  <a:pos x="0" y="657"/>
                </a:cxn>
                <a:cxn ang="0">
                  <a:pos x="0" y="657"/>
                </a:cxn>
              </a:cxnLst>
              <a:rect l="0" t="0" r="r" b="b"/>
              <a:pathLst>
                <a:path w="374" h="793">
                  <a:moveTo>
                    <a:pt x="0" y="657"/>
                  </a:moveTo>
                  <a:lnTo>
                    <a:pt x="48" y="571"/>
                  </a:lnTo>
                  <a:lnTo>
                    <a:pt x="39" y="461"/>
                  </a:lnTo>
                  <a:lnTo>
                    <a:pt x="44" y="349"/>
                  </a:lnTo>
                  <a:lnTo>
                    <a:pt x="68" y="410"/>
                  </a:lnTo>
                  <a:lnTo>
                    <a:pt x="68" y="478"/>
                  </a:lnTo>
                  <a:lnTo>
                    <a:pt x="134" y="599"/>
                  </a:lnTo>
                  <a:lnTo>
                    <a:pt x="106" y="272"/>
                  </a:lnTo>
                  <a:lnTo>
                    <a:pt x="83" y="170"/>
                  </a:lnTo>
                  <a:lnTo>
                    <a:pt x="129" y="256"/>
                  </a:lnTo>
                  <a:lnTo>
                    <a:pt x="154" y="406"/>
                  </a:lnTo>
                  <a:lnTo>
                    <a:pt x="222" y="561"/>
                  </a:lnTo>
                  <a:lnTo>
                    <a:pt x="193" y="333"/>
                  </a:lnTo>
                  <a:lnTo>
                    <a:pt x="173" y="222"/>
                  </a:lnTo>
                  <a:lnTo>
                    <a:pt x="173" y="102"/>
                  </a:lnTo>
                  <a:lnTo>
                    <a:pt x="237" y="0"/>
                  </a:lnTo>
                  <a:lnTo>
                    <a:pt x="251" y="24"/>
                  </a:lnTo>
                  <a:lnTo>
                    <a:pt x="202" y="130"/>
                  </a:lnTo>
                  <a:lnTo>
                    <a:pt x="231" y="309"/>
                  </a:lnTo>
                  <a:lnTo>
                    <a:pt x="260" y="382"/>
                  </a:lnTo>
                  <a:lnTo>
                    <a:pt x="264" y="280"/>
                  </a:lnTo>
                  <a:lnTo>
                    <a:pt x="256" y="188"/>
                  </a:lnTo>
                  <a:lnTo>
                    <a:pt x="270" y="97"/>
                  </a:lnTo>
                  <a:lnTo>
                    <a:pt x="283" y="58"/>
                  </a:lnTo>
                  <a:lnTo>
                    <a:pt x="299" y="62"/>
                  </a:lnTo>
                  <a:lnTo>
                    <a:pt x="283" y="116"/>
                  </a:lnTo>
                  <a:lnTo>
                    <a:pt x="279" y="197"/>
                  </a:lnTo>
                  <a:lnTo>
                    <a:pt x="279" y="265"/>
                  </a:lnTo>
                  <a:lnTo>
                    <a:pt x="289" y="342"/>
                  </a:lnTo>
                  <a:lnTo>
                    <a:pt x="318" y="511"/>
                  </a:lnTo>
                  <a:lnTo>
                    <a:pt x="246" y="410"/>
                  </a:lnTo>
                  <a:lnTo>
                    <a:pt x="275" y="598"/>
                  </a:lnTo>
                  <a:lnTo>
                    <a:pt x="374" y="631"/>
                  </a:lnTo>
                  <a:lnTo>
                    <a:pt x="256" y="621"/>
                  </a:lnTo>
                  <a:lnTo>
                    <a:pt x="193" y="660"/>
                  </a:lnTo>
                  <a:lnTo>
                    <a:pt x="116" y="705"/>
                  </a:lnTo>
                  <a:lnTo>
                    <a:pt x="63" y="793"/>
                  </a:lnTo>
                  <a:lnTo>
                    <a:pt x="14" y="777"/>
                  </a:lnTo>
                  <a:lnTo>
                    <a:pt x="0" y="657"/>
                  </a:lnTo>
                  <a:lnTo>
                    <a:pt x="0" y="65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97" name="Freeform 288"/>
            <p:cNvSpPr>
              <a:spLocks/>
            </p:cNvSpPr>
            <p:nvPr/>
          </p:nvSpPr>
          <p:spPr bwMode="auto">
            <a:xfrm>
              <a:off x="871" y="2805"/>
              <a:ext cx="41" cy="104"/>
            </a:xfrm>
            <a:custGeom>
              <a:avLst/>
              <a:gdLst/>
              <a:ahLst/>
              <a:cxnLst>
                <a:cxn ang="0">
                  <a:pos x="193" y="0"/>
                </a:cxn>
                <a:cxn ang="0">
                  <a:pos x="149" y="52"/>
                </a:cxn>
                <a:cxn ang="0">
                  <a:pos x="117" y="99"/>
                </a:cxn>
                <a:cxn ang="0">
                  <a:pos x="111" y="205"/>
                </a:cxn>
                <a:cxn ang="0">
                  <a:pos x="46" y="384"/>
                </a:cxn>
                <a:cxn ang="0">
                  <a:pos x="0" y="520"/>
                </a:cxn>
                <a:cxn ang="0">
                  <a:pos x="103" y="314"/>
                </a:cxn>
                <a:cxn ang="0">
                  <a:pos x="166" y="205"/>
                </a:cxn>
                <a:cxn ang="0">
                  <a:pos x="179" y="90"/>
                </a:cxn>
                <a:cxn ang="0">
                  <a:pos x="202" y="44"/>
                </a:cxn>
                <a:cxn ang="0">
                  <a:pos x="193" y="0"/>
                </a:cxn>
                <a:cxn ang="0">
                  <a:pos x="193" y="0"/>
                </a:cxn>
              </a:cxnLst>
              <a:rect l="0" t="0" r="r" b="b"/>
              <a:pathLst>
                <a:path w="202" h="520">
                  <a:moveTo>
                    <a:pt x="193" y="0"/>
                  </a:moveTo>
                  <a:lnTo>
                    <a:pt x="149" y="52"/>
                  </a:lnTo>
                  <a:lnTo>
                    <a:pt x="117" y="99"/>
                  </a:lnTo>
                  <a:lnTo>
                    <a:pt x="111" y="205"/>
                  </a:lnTo>
                  <a:lnTo>
                    <a:pt x="46" y="384"/>
                  </a:lnTo>
                  <a:lnTo>
                    <a:pt x="0" y="520"/>
                  </a:lnTo>
                  <a:lnTo>
                    <a:pt x="103" y="314"/>
                  </a:lnTo>
                  <a:lnTo>
                    <a:pt x="166" y="205"/>
                  </a:lnTo>
                  <a:lnTo>
                    <a:pt x="179" y="90"/>
                  </a:lnTo>
                  <a:lnTo>
                    <a:pt x="202" y="44"/>
                  </a:lnTo>
                  <a:lnTo>
                    <a:pt x="193" y="0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rgbClr val="E5E5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98" name="Freeform 289"/>
            <p:cNvSpPr>
              <a:spLocks/>
            </p:cNvSpPr>
            <p:nvPr/>
          </p:nvSpPr>
          <p:spPr bwMode="auto">
            <a:xfrm>
              <a:off x="793" y="2793"/>
              <a:ext cx="73" cy="123"/>
            </a:xfrm>
            <a:custGeom>
              <a:avLst/>
              <a:gdLst/>
              <a:ahLst/>
              <a:cxnLst>
                <a:cxn ang="0">
                  <a:pos x="168" y="0"/>
                </a:cxn>
                <a:cxn ang="0">
                  <a:pos x="135" y="129"/>
                </a:cxn>
                <a:cxn ang="0">
                  <a:pos x="50" y="256"/>
                </a:cxn>
                <a:cxn ang="0">
                  <a:pos x="42" y="384"/>
                </a:cxn>
                <a:cxn ang="0">
                  <a:pos x="0" y="273"/>
                </a:cxn>
                <a:cxn ang="0">
                  <a:pos x="12" y="422"/>
                </a:cxn>
                <a:cxn ang="0">
                  <a:pos x="106" y="546"/>
                </a:cxn>
                <a:cxn ang="0">
                  <a:pos x="147" y="610"/>
                </a:cxn>
                <a:cxn ang="0">
                  <a:pos x="223" y="602"/>
                </a:cxn>
                <a:cxn ang="0">
                  <a:pos x="185" y="393"/>
                </a:cxn>
                <a:cxn ang="0">
                  <a:pos x="271" y="202"/>
                </a:cxn>
                <a:cxn ang="0">
                  <a:pos x="291" y="340"/>
                </a:cxn>
                <a:cxn ang="0">
                  <a:pos x="331" y="408"/>
                </a:cxn>
                <a:cxn ang="0">
                  <a:pos x="364" y="167"/>
                </a:cxn>
                <a:cxn ang="0">
                  <a:pos x="326" y="253"/>
                </a:cxn>
                <a:cxn ang="0">
                  <a:pos x="317" y="135"/>
                </a:cxn>
                <a:cxn ang="0">
                  <a:pos x="317" y="14"/>
                </a:cxn>
                <a:cxn ang="0">
                  <a:pos x="291" y="35"/>
                </a:cxn>
                <a:cxn ang="0">
                  <a:pos x="223" y="147"/>
                </a:cxn>
                <a:cxn ang="0">
                  <a:pos x="203" y="35"/>
                </a:cxn>
                <a:cxn ang="0">
                  <a:pos x="168" y="0"/>
                </a:cxn>
                <a:cxn ang="0">
                  <a:pos x="168" y="0"/>
                </a:cxn>
              </a:cxnLst>
              <a:rect l="0" t="0" r="r" b="b"/>
              <a:pathLst>
                <a:path w="364" h="610">
                  <a:moveTo>
                    <a:pt x="168" y="0"/>
                  </a:moveTo>
                  <a:lnTo>
                    <a:pt x="135" y="129"/>
                  </a:lnTo>
                  <a:lnTo>
                    <a:pt x="50" y="256"/>
                  </a:lnTo>
                  <a:lnTo>
                    <a:pt x="42" y="384"/>
                  </a:lnTo>
                  <a:lnTo>
                    <a:pt x="0" y="273"/>
                  </a:lnTo>
                  <a:lnTo>
                    <a:pt x="12" y="422"/>
                  </a:lnTo>
                  <a:lnTo>
                    <a:pt x="106" y="546"/>
                  </a:lnTo>
                  <a:lnTo>
                    <a:pt x="147" y="610"/>
                  </a:lnTo>
                  <a:lnTo>
                    <a:pt x="223" y="602"/>
                  </a:lnTo>
                  <a:lnTo>
                    <a:pt x="185" y="393"/>
                  </a:lnTo>
                  <a:lnTo>
                    <a:pt x="271" y="202"/>
                  </a:lnTo>
                  <a:lnTo>
                    <a:pt x="291" y="340"/>
                  </a:lnTo>
                  <a:lnTo>
                    <a:pt x="331" y="408"/>
                  </a:lnTo>
                  <a:lnTo>
                    <a:pt x="364" y="167"/>
                  </a:lnTo>
                  <a:lnTo>
                    <a:pt x="326" y="253"/>
                  </a:lnTo>
                  <a:lnTo>
                    <a:pt x="317" y="135"/>
                  </a:lnTo>
                  <a:lnTo>
                    <a:pt x="317" y="14"/>
                  </a:lnTo>
                  <a:lnTo>
                    <a:pt x="291" y="35"/>
                  </a:lnTo>
                  <a:lnTo>
                    <a:pt x="223" y="147"/>
                  </a:lnTo>
                  <a:lnTo>
                    <a:pt x="203" y="35"/>
                  </a:lnTo>
                  <a:lnTo>
                    <a:pt x="168" y="0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E5E5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399" name="Freeform 290"/>
            <p:cNvSpPr>
              <a:spLocks/>
            </p:cNvSpPr>
            <p:nvPr/>
          </p:nvSpPr>
          <p:spPr bwMode="auto">
            <a:xfrm>
              <a:off x="745" y="2848"/>
              <a:ext cx="42" cy="66"/>
            </a:xfrm>
            <a:custGeom>
              <a:avLst/>
              <a:gdLst/>
              <a:ahLst/>
              <a:cxnLst>
                <a:cxn ang="0">
                  <a:pos x="44" y="0"/>
                </a:cxn>
                <a:cxn ang="0">
                  <a:pos x="6" y="65"/>
                </a:cxn>
                <a:cxn ang="0">
                  <a:pos x="0" y="283"/>
                </a:cxn>
                <a:cxn ang="0">
                  <a:pos x="76" y="332"/>
                </a:cxn>
                <a:cxn ang="0">
                  <a:pos x="47" y="269"/>
                </a:cxn>
                <a:cxn ang="0">
                  <a:pos x="91" y="174"/>
                </a:cxn>
                <a:cxn ang="0">
                  <a:pos x="144" y="207"/>
                </a:cxn>
                <a:cxn ang="0">
                  <a:pos x="215" y="332"/>
                </a:cxn>
                <a:cxn ang="0">
                  <a:pos x="179" y="122"/>
                </a:cxn>
                <a:cxn ang="0">
                  <a:pos x="134" y="68"/>
                </a:cxn>
                <a:cxn ang="0">
                  <a:pos x="44" y="0"/>
                </a:cxn>
                <a:cxn ang="0">
                  <a:pos x="44" y="0"/>
                </a:cxn>
              </a:cxnLst>
              <a:rect l="0" t="0" r="r" b="b"/>
              <a:pathLst>
                <a:path w="215" h="332">
                  <a:moveTo>
                    <a:pt x="44" y="0"/>
                  </a:moveTo>
                  <a:lnTo>
                    <a:pt x="6" y="65"/>
                  </a:lnTo>
                  <a:lnTo>
                    <a:pt x="0" y="283"/>
                  </a:lnTo>
                  <a:lnTo>
                    <a:pt x="76" y="332"/>
                  </a:lnTo>
                  <a:lnTo>
                    <a:pt x="47" y="269"/>
                  </a:lnTo>
                  <a:lnTo>
                    <a:pt x="91" y="174"/>
                  </a:lnTo>
                  <a:lnTo>
                    <a:pt x="144" y="207"/>
                  </a:lnTo>
                  <a:lnTo>
                    <a:pt x="215" y="332"/>
                  </a:lnTo>
                  <a:lnTo>
                    <a:pt x="179" y="122"/>
                  </a:lnTo>
                  <a:lnTo>
                    <a:pt x="134" y="68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E5E5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  <p:sp>
          <p:nvSpPr>
            <p:cNvPr id="400" name="Freeform 291"/>
            <p:cNvSpPr>
              <a:spLocks/>
            </p:cNvSpPr>
            <p:nvPr/>
          </p:nvSpPr>
          <p:spPr bwMode="auto">
            <a:xfrm>
              <a:off x="384" y="2969"/>
              <a:ext cx="90" cy="8"/>
            </a:xfrm>
            <a:custGeom>
              <a:avLst/>
              <a:gdLst/>
              <a:ahLst/>
              <a:cxnLst>
                <a:cxn ang="0">
                  <a:pos x="445" y="40"/>
                </a:cxn>
                <a:cxn ang="0">
                  <a:pos x="0" y="40"/>
                </a:cxn>
                <a:cxn ang="0">
                  <a:pos x="0" y="0"/>
                </a:cxn>
                <a:cxn ang="0">
                  <a:pos x="438" y="0"/>
                </a:cxn>
                <a:cxn ang="0">
                  <a:pos x="445" y="40"/>
                </a:cxn>
                <a:cxn ang="0">
                  <a:pos x="445" y="40"/>
                </a:cxn>
              </a:cxnLst>
              <a:rect l="0" t="0" r="r" b="b"/>
              <a:pathLst>
                <a:path w="445" h="40">
                  <a:moveTo>
                    <a:pt x="445" y="4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438" y="0"/>
                  </a:lnTo>
                  <a:lnTo>
                    <a:pt x="445" y="40"/>
                  </a:lnTo>
                  <a:lnTo>
                    <a:pt x="445" y="4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srgbClr val="000000"/>
                </a:solidFill>
                <a:latin typeface="Calibri"/>
                <a:ea typeface="ＭＳ Ｐゴシック"/>
              </a:endParaRPr>
            </a:p>
          </p:txBody>
        </p:sp>
      </p:grpSp>
      <p:sp>
        <p:nvSpPr>
          <p:cNvPr id="510" name="角丸四角形 509"/>
          <p:cNvSpPr/>
          <p:nvPr/>
        </p:nvSpPr>
        <p:spPr>
          <a:xfrm>
            <a:off x="6786563" y="1143000"/>
            <a:ext cx="2071687" cy="2928938"/>
          </a:xfrm>
          <a:prstGeom prst="round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47" name="AutoShape 36"/>
          <p:cNvSpPr>
            <a:spLocks noChangeAspect="1" noChangeArrowheads="1"/>
          </p:cNvSpPr>
          <p:nvPr/>
        </p:nvSpPr>
        <p:spPr bwMode="auto">
          <a:xfrm>
            <a:off x="7143750" y="1463675"/>
            <a:ext cx="1055688" cy="703263"/>
          </a:xfrm>
          <a:prstGeom prst="can">
            <a:avLst>
              <a:gd name="adj" fmla="val 25000"/>
            </a:avLst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altLang="ja-JP" sz="1600" b="1">
                <a:solidFill>
                  <a:prstClr val="black"/>
                </a:solidFill>
                <a:latin typeface="Calibri" charset="0"/>
              </a:rPr>
              <a:t>Credential</a:t>
            </a:r>
          </a:p>
          <a:p>
            <a:r>
              <a:rPr lang="en-US" altLang="ja-JP" sz="1600" b="1">
                <a:solidFill>
                  <a:prstClr val="black"/>
                </a:solidFill>
                <a:latin typeface="Calibri" charset="0"/>
              </a:rPr>
              <a:t>Repository</a:t>
            </a:r>
          </a:p>
        </p:txBody>
      </p:sp>
      <p:grpSp>
        <p:nvGrpSpPr>
          <p:cNvPr id="7" name="Group 117"/>
          <p:cNvGrpSpPr>
            <a:grpSpLocks/>
          </p:cNvGrpSpPr>
          <p:nvPr/>
        </p:nvGrpSpPr>
        <p:grpSpPr bwMode="auto">
          <a:xfrm>
            <a:off x="8143875" y="1785938"/>
            <a:ext cx="381000" cy="414337"/>
            <a:chOff x="1687" y="311"/>
            <a:chExt cx="240" cy="271"/>
          </a:xfrm>
        </p:grpSpPr>
        <p:sp>
          <p:nvSpPr>
            <p:cNvPr id="485" name="AutoShape 118"/>
            <p:cNvSpPr>
              <a:spLocks noChangeAspect="1" noChangeArrowheads="1"/>
            </p:cNvSpPr>
            <p:nvPr/>
          </p:nvSpPr>
          <p:spPr bwMode="auto">
            <a:xfrm rot="493152" flipH="1">
              <a:off x="1687" y="311"/>
              <a:ext cx="240" cy="271"/>
            </a:xfrm>
            <a:prstGeom prst="verticalScroll">
              <a:avLst>
                <a:gd name="adj" fmla="val 125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71842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>
                <a:solidFill>
                  <a:prstClr val="black"/>
                </a:solidFill>
                <a:ea typeface="ＭＳ Ｐゴシック"/>
              </a:endParaRPr>
            </a:p>
          </p:txBody>
        </p:sp>
        <p:pic>
          <p:nvPicPr>
            <p:cNvPr id="1080" name="Picture 119" descr="MCj02396970000[1]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 rot="18486465" flipH="1">
              <a:off x="1725" y="374"/>
              <a:ext cx="163" cy="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グループ化 500"/>
          <p:cNvGrpSpPr>
            <a:grpSpLocks/>
          </p:cNvGrpSpPr>
          <p:nvPr/>
        </p:nvGrpSpPr>
        <p:grpSpPr bwMode="auto">
          <a:xfrm>
            <a:off x="6858000" y="2286000"/>
            <a:ext cx="1857375" cy="1714500"/>
            <a:chOff x="6858030" y="2405055"/>
            <a:chExt cx="1857376" cy="1714499"/>
          </a:xfrm>
        </p:grpSpPr>
        <p:grpSp>
          <p:nvGrpSpPr>
            <p:cNvPr id="9" name="Group 25"/>
            <p:cNvGrpSpPr>
              <a:grpSpLocks/>
            </p:cNvGrpSpPr>
            <p:nvPr/>
          </p:nvGrpSpPr>
          <p:grpSpPr bwMode="auto">
            <a:xfrm>
              <a:off x="6858030" y="2860667"/>
              <a:ext cx="1857376" cy="1258887"/>
              <a:chOff x="2073" y="1344"/>
              <a:chExt cx="1170" cy="793"/>
            </a:xfrm>
          </p:grpSpPr>
          <p:sp>
            <p:nvSpPr>
              <p:cNvPr id="488" name="AutoShape 26"/>
              <p:cNvSpPr>
                <a:spLocks noChangeAspect="1" noChangeArrowheads="1"/>
              </p:cNvSpPr>
              <p:nvPr/>
            </p:nvSpPr>
            <p:spPr bwMode="auto">
              <a:xfrm>
                <a:off x="2536" y="1748"/>
                <a:ext cx="707" cy="389"/>
              </a:xfrm>
              <a:prstGeom prst="can">
                <a:avLst>
                  <a:gd name="adj" fmla="val 25000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1400" b="1" dirty="0">
                    <a:solidFill>
                      <a:prstClr val="black"/>
                    </a:solidFill>
                    <a:latin typeface="Calibri"/>
                    <a:ea typeface="ＭＳ Ｐゴシック"/>
                  </a:rPr>
                  <a:t>VO member</a:t>
                </a: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1400" b="1" dirty="0">
                    <a:solidFill>
                      <a:prstClr val="black"/>
                    </a:solidFill>
                    <a:latin typeface="Calibri"/>
                    <a:ea typeface="ＭＳ Ｐゴシック"/>
                  </a:rPr>
                  <a:t>DB</a:t>
                </a:r>
              </a:p>
            </p:txBody>
          </p:sp>
          <p:grpSp>
            <p:nvGrpSpPr>
              <p:cNvPr id="10" name="Group 27"/>
              <p:cNvGrpSpPr>
                <a:grpSpLocks noChangeAspect="1"/>
              </p:cNvGrpSpPr>
              <p:nvPr/>
            </p:nvGrpSpPr>
            <p:grpSpPr bwMode="auto">
              <a:xfrm>
                <a:off x="2073" y="1344"/>
                <a:ext cx="464" cy="637"/>
                <a:chOff x="4258" y="2296"/>
                <a:chExt cx="593" cy="817"/>
              </a:xfrm>
            </p:grpSpPr>
            <p:pic>
              <p:nvPicPr>
                <p:cNvPr id="1076" name="Picture 28" descr="MCj03980390000[1]"/>
                <p:cNvPicPr>
                  <a:picLocks noChangeAspect="1" noChangeArrowheads="1"/>
                </p:cNvPicPr>
                <p:nvPr/>
              </p:nvPicPr>
              <p:blipFill>
                <a:blip r:embed="rId13" cstate="print"/>
                <a:srcRect/>
                <a:stretch>
                  <a:fillRect/>
                </a:stretch>
              </p:blipFill>
              <p:spPr bwMode="auto">
                <a:xfrm>
                  <a:off x="4258" y="2330"/>
                  <a:ext cx="548" cy="56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91" name="AutoShape 29"/>
                <p:cNvSpPr>
                  <a:spLocks noChangeAspect="1" noChangeArrowheads="1"/>
                </p:cNvSpPr>
                <p:nvPr/>
              </p:nvSpPr>
              <p:spPr bwMode="auto">
                <a:xfrm>
                  <a:off x="4262" y="2296"/>
                  <a:ext cx="589" cy="817"/>
                </a:xfrm>
                <a:prstGeom prst="roundRect">
                  <a:avLst>
                    <a:gd name="adj" fmla="val 16667"/>
                  </a:avLst>
                </a:prstGeom>
                <a:noFill/>
                <a:ln w="25400">
                  <a:solidFill>
                    <a:schemeClr val="accent2"/>
                  </a:solidFill>
                  <a:round/>
                  <a:headEnd/>
                  <a:tailEnd/>
                </a:ln>
              </p:spPr>
              <p:txBody>
                <a:bodyPr wrap="none" anchor="b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ja-JP" sz="1050" b="1" dirty="0">
                      <a:solidFill>
                        <a:prstClr val="black"/>
                      </a:solidFill>
                      <a:latin typeface="Calibri"/>
                      <a:ea typeface="ＭＳ Ｐゴシック"/>
                    </a:rPr>
                    <a:t>VOMS</a:t>
                  </a:r>
                </a:p>
              </p:txBody>
            </p:sp>
            <p:pic>
              <p:nvPicPr>
                <p:cNvPr id="1078" name="Picture 30" descr="MCj03223800000[1]"/>
                <p:cNvPicPr>
                  <a:picLocks noChangeAspect="1" noChangeArrowheads="1"/>
                </p:cNvPicPr>
                <p:nvPr/>
              </p:nvPicPr>
              <p:blipFill>
                <a:blip r:embed="rId14" cstate="print"/>
                <a:srcRect/>
                <a:stretch>
                  <a:fillRect/>
                </a:stretch>
              </p:blipFill>
              <p:spPr bwMode="auto">
                <a:xfrm>
                  <a:off x="4546" y="2529"/>
                  <a:ext cx="278" cy="38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  <p:grpSp>
          <p:nvGrpSpPr>
            <p:cNvPr id="11" name="Group 126"/>
            <p:cNvGrpSpPr>
              <a:grpSpLocks/>
            </p:cNvGrpSpPr>
            <p:nvPr/>
          </p:nvGrpSpPr>
          <p:grpSpPr bwMode="auto">
            <a:xfrm>
              <a:off x="7643834" y="2405055"/>
              <a:ext cx="979488" cy="1111249"/>
              <a:chOff x="3424" y="1334"/>
              <a:chExt cx="617" cy="700"/>
            </a:xfrm>
          </p:grpSpPr>
          <p:grpSp>
            <p:nvGrpSpPr>
              <p:cNvPr id="12" name="Group 127"/>
              <p:cNvGrpSpPr>
                <a:grpSpLocks/>
              </p:cNvGrpSpPr>
              <p:nvPr/>
            </p:nvGrpSpPr>
            <p:grpSpPr bwMode="auto">
              <a:xfrm>
                <a:off x="3536" y="1334"/>
                <a:ext cx="393" cy="539"/>
                <a:chOff x="68" y="1815"/>
                <a:chExt cx="695" cy="953"/>
              </a:xfrm>
            </p:grpSpPr>
            <p:sp>
              <p:nvSpPr>
                <p:cNvPr id="1072" name="Rectangle 128"/>
                <p:cNvSpPr>
                  <a:spLocks noChangeArrowheads="1"/>
                </p:cNvSpPr>
                <p:nvPr/>
              </p:nvSpPr>
              <p:spPr bwMode="auto">
                <a:xfrm>
                  <a:off x="142" y="1842"/>
                  <a:ext cx="606" cy="908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ja-JP" altLang="en-US">
                    <a:solidFill>
                      <a:prstClr val="black"/>
                    </a:solidFill>
                    <a:latin typeface="Calibri" charset="0"/>
                  </a:endParaRPr>
                </a:p>
              </p:txBody>
            </p:sp>
            <p:pic>
              <p:nvPicPr>
                <p:cNvPr id="1073" name="Picture 129" descr="j0343559"/>
                <p:cNvPicPr>
                  <a:picLocks noChangeAspect="1" noChangeArrowheads="1"/>
                </p:cNvPicPr>
                <p:nvPr/>
              </p:nvPicPr>
              <p:blipFill>
                <a:blip r:embed="rId15" cstate="print"/>
                <a:srcRect/>
                <a:stretch>
                  <a:fillRect/>
                </a:stretch>
              </p:blipFill>
              <p:spPr bwMode="auto">
                <a:xfrm>
                  <a:off x="68" y="1815"/>
                  <a:ext cx="695" cy="95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1071" name="Text Box 130"/>
              <p:cNvSpPr txBox="1">
                <a:spLocks noChangeArrowheads="1"/>
              </p:cNvSpPr>
              <p:nvPr/>
            </p:nvSpPr>
            <p:spPr bwMode="auto">
              <a:xfrm>
                <a:off x="3424" y="1842"/>
                <a:ext cx="617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ja-JP" sz="1400">
                    <a:solidFill>
                      <a:prstClr val="black"/>
                    </a:solidFill>
                    <a:latin typeface="Times New Roman" pitchFamily="18" charset="0"/>
                  </a:rPr>
                  <a:t>VO Admin</a:t>
                </a:r>
              </a:p>
            </p:txBody>
          </p:sp>
        </p:grpSp>
      </p:grpSp>
      <p:sp>
        <p:nvSpPr>
          <p:cNvPr id="1050" name="Text Box 49"/>
          <p:cNvSpPr txBox="1">
            <a:spLocks noChangeArrowheads="1"/>
          </p:cNvSpPr>
          <p:nvPr/>
        </p:nvSpPr>
        <p:spPr bwMode="auto">
          <a:xfrm>
            <a:off x="7072313" y="785813"/>
            <a:ext cx="1466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>
                <a:solidFill>
                  <a:prstClr val="black"/>
                </a:solidFill>
              </a:rPr>
              <a:t>AAA Service</a:t>
            </a:r>
          </a:p>
        </p:txBody>
      </p:sp>
      <p:cxnSp>
        <p:nvCxnSpPr>
          <p:cNvPr id="514" name="曲線コネクタ 513"/>
          <p:cNvCxnSpPr>
            <a:stCxn id="510" idx="1"/>
          </p:cNvCxnSpPr>
          <p:nvPr/>
        </p:nvCxnSpPr>
        <p:spPr>
          <a:xfrm rot="10800000" flipV="1">
            <a:off x="5357813" y="2606675"/>
            <a:ext cx="1428750" cy="393700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37"/>
          <p:cNvGrpSpPr>
            <a:grpSpLocks/>
          </p:cNvGrpSpPr>
          <p:nvPr/>
        </p:nvGrpSpPr>
        <p:grpSpPr bwMode="auto">
          <a:xfrm>
            <a:off x="5741988" y="2571750"/>
            <a:ext cx="1017587" cy="1016000"/>
            <a:chOff x="1854" y="3430"/>
            <a:chExt cx="641" cy="640"/>
          </a:xfrm>
        </p:grpSpPr>
        <p:sp>
          <p:nvSpPr>
            <p:cNvPr id="1064" name="Text Box 50"/>
            <p:cNvSpPr txBox="1">
              <a:spLocks noChangeArrowheads="1"/>
            </p:cNvSpPr>
            <p:nvPr/>
          </p:nvSpPr>
          <p:spPr bwMode="auto">
            <a:xfrm>
              <a:off x="1854" y="3702"/>
              <a:ext cx="641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ja-JP" sz="1600" b="1">
                  <a:solidFill>
                    <a:prstClr val="black"/>
                  </a:solidFill>
                  <a:cs typeface="Arial" charset="0"/>
                </a:rPr>
                <a:t>2. VOMS</a:t>
              </a:r>
              <a:br>
                <a:rPr lang="en-US" altLang="ja-JP" sz="1600" b="1">
                  <a:solidFill>
                    <a:prstClr val="black"/>
                  </a:solidFill>
                  <a:cs typeface="Arial" charset="0"/>
                </a:rPr>
              </a:br>
              <a:r>
                <a:rPr lang="en-US" altLang="ja-JP" sz="1600" b="1">
                  <a:solidFill>
                    <a:prstClr val="black"/>
                  </a:solidFill>
                  <a:cs typeface="Arial" charset="0"/>
                </a:rPr>
                <a:t>    proxy</a:t>
              </a:r>
            </a:p>
          </p:txBody>
        </p:sp>
        <p:grpSp>
          <p:nvGrpSpPr>
            <p:cNvPr id="14" name="Group 111"/>
            <p:cNvGrpSpPr>
              <a:grpSpLocks/>
            </p:cNvGrpSpPr>
            <p:nvPr/>
          </p:nvGrpSpPr>
          <p:grpSpPr bwMode="auto">
            <a:xfrm>
              <a:off x="2029" y="3430"/>
              <a:ext cx="240" cy="271"/>
              <a:chOff x="1743" y="311"/>
              <a:chExt cx="240" cy="271"/>
            </a:xfrm>
          </p:grpSpPr>
          <p:sp>
            <p:nvSpPr>
              <p:cNvPr id="519" name="AutoShape 112"/>
              <p:cNvSpPr>
                <a:spLocks noChangeAspect="1" noChangeArrowheads="1"/>
              </p:cNvSpPr>
              <p:nvPr/>
            </p:nvSpPr>
            <p:spPr bwMode="auto">
              <a:xfrm rot="493152" flipH="1">
                <a:off x="1743" y="311"/>
                <a:ext cx="240" cy="271"/>
              </a:xfrm>
              <a:prstGeom prst="verticalScroll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dist="71842" dir="27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ja-JP" altLang="en-US">
                  <a:solidFill>
                    <a:prstClr val="black"/>
                  </a:solidFill>
                  <a:ea typeface="ＭＳ Ｐゴシック"/>
                </a:endParaRPr>
              </a:p>
            </p:txBody>
          </p:sp>
          <p:pic>
            <p:nvPicPr>
              <p:cNvPr id="1067" name="Picture 113" descr="MCj02396970000[1]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 rot="18486465" flipH="1">
                <a:off x="1781" y="374"/>
                <a:ext cx="163" cy="1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cxnSp>
        <p:nvCxnSpPr>
          <p:cNvPr id="538" name="曲線コネクタ 537"/>
          <p:cNvCxnSpPr>
            <a:stCxn id="399" idx="7"/>
          </p:cNvCxnSpPr>
          <p:nvPr/>
        </p:nvCxnSpPr>
        <p:spPr>
          <a:xfrm rot="10800000" flipV="1">
            <a:off x="4714875" y="1501775"/>
            <a:ext cx="930275" cy="855663"/>
          </a:xfrm>
          <a:prstGeom prst="curvedConnector3">
            <a:avLst>
              <a:gd name="adj1" fmla="val 99120"/>
            </a:avLst>
          </a:prstGeom>
          <a:ln w="28575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4" name="Text Box 50"/>
          <p:cNvSpPr txBox="1">
            <a:spLocks noChangeArrowheads="1"/>
          </p:cNvSpPr>
          <p:nvPr/>
        </p:nvSpPr>
        <p:spPr bwMode="auto">
          <a:xfrm>
            <a:off x="4786313" y="1785938"/>
            <a:ext cx="9048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1600" b="1">
                <a:solidFill>
                  <a:prstClr val="black"/>
                </a:solidFill>
              </a:rPr>
              <a:t>1. login</a:t>
            </a:r>
          </a:p>
        </p:txBody>
      </p:sp>
      <p:cxnSp>
        <p:nvCxnSpPr>
          <p:cNvPr id="448" name="曲線コネクタ 447"/>
          <p:cNvCxnSpPr/>
          <p:nvPr/>
        </p:nvCxnSpPr>
        <p:spPr>
          <a:xfrm flipV="1">
            <a:off x="3714750" y="3429000"/>
            <a:ext cx="1214438" cy="500063"/>
          </a:xfrm>
          <a:prstGeom prst="curvedConnector3">
            <a:avLst>
              <a:gd name="adj1" fmla="val 101337"/>
            </a:avLst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0" name="角丸四角形 549"/>
          <p:cNvSpPr/>
          <p:nvPr/>
        </p:nvSpPr>
        <p:spPr>
          <a:xfrm>
            <a:off x="142875" y="4143375"/>
            <a:ext cx="3857625" cy="2643188"/>
          </a:xfrm>
          <a:prstGeom prst="round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51" name="角丸四角形 550"/>
          <p:cNvSpPr/>
          <p:nvPr/>
        </p:nvSpPr>
        <p:spPr>
          <a:xfrm>
            <a:off x="5000625" y="4214813"/>
            <a:ext cx="4071938" cy="2571750"/>
          </a:xfrm>
          <a:prstGeom prst="roundRect">
            <a:avLst/>
          </a:prstGeom>
          <a:noFill/>
          <a:ln>
            <a:solidFill>
              <a:srgbClr val="00B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60" name="テキスト ボックス 556"/>
          <p:cNvSpPr txBox="1">
            <a:spLocks noChangeArrowheads="1"/>
          </p:cNvSpPr>
          <p:nvPr/>
        </p:nvSpPr>
        <p:spPr bwMode="auto">
          <a:xfrm>
            <a:off x="7643813" y="1058863"/>
            <a:ext cx="1457325" cy="3698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b="1" i="1" u="sng">
                <a:solidFill>
                  <a:srgbClr val="FF0000"/>
                </a:solidFill>
                <a:latin typeface="Calibri" charset="0"/>
              </a:rPr>
              <a:t>Resource WG</a:t>
            </a:r>
            <a:endParaRPr lang="ja-JP" altLang="en-US" b="1" i="1" u="sng">
              <a:solidFill>
                <a:srgbClr val="FF0000"/>
              </a:solidFill>
              <a:latin typeface="Calibri" charset="0"/>
            </a:endParaRPr>
          </a:p>
        </p:txBody>
      </p:sp>
      <p:sp>
        <p:nvSpPr>
          <p:cNvPr id="558" name="角丸四角形 557"/>
          <p:cNvSpPr/>
          <p:nvPr/>
        </p:nvSpPr>
        <p:spPr>
          <a:xfrm>
            <a:off x="142875" y="857250"/>
            <a:ext cx="3643313" cy="2286000"/>
          </a:xfrm>
          <a:prstGeom prst="round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63" name="図 560" descr="formosat-2-satellite-sensor.jpg"/>
          <p:cNvPicPr>
            <a:picLocks noChangeAspect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85750" y="5000625"/>
            <a:ext cx="1643063" cy="118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0862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タイトル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229600" cy="668338"/>
          </a:xfrm>
        </p:spPr>
        <p:txBody>
          <a:bodyPr/>
          <a:lstStyle/>
          <a:p>
            <a:pPr eaLnBrk="1" hangingPunct="1"/>
            <a:r>
              <a:rPr lang="en-US" altLang="ja-JP" sz="3200" dirty="0" smtClean="0"/>
              <a:t>Background of the project</a:t>
            </a:r>
            <a:endParaRPr lang="ja-JP" altLang="en-US" sz="3200" dirty="0" smtClean="0"/>
          </a:p>
        </p:txBody>
      </p:sp>
      <p:sp>
        <p:nvSpPr>
          <p:cNvPr id="3075" name="正方形/長方形 5"/>
          <p:cNvSpPr>
            <a:spLocks noChangeArrowheads="1"/>
          </p:cNvSpPr>
          <p:nvPr/>
        </p:nvSpPr>
        <p:spPr bwMode="auto">
          <a:xfrm>
            <a:off x="339725" y="990600"/>
            <a:ext cx="8447088" cy="2554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Char char="n"/>
            </a:pPr>
            <a:r>
              <a:rPr lang="en-US" altLang="ja-JP" sz="2000">
                <a:latin typeface="Calibri" pitchFamily="34" charset="0"/>
              </a:rPr>
              <a:t>Understanding the Earth system is crucial to enhancing human health, safety and welfare, protecting the global environment, reducing disaster losses, etc.</a:t>
            </a:r>
          </a:p>
          <a:p>
            <a:pPr lvl="1">
              <a:buFont typeface="Wingdings" pitchFamily="2" charset="2"/>
              <a:buChar char="p"/>
            </a:pPr>
            <a:r>
              <a:rPr lang="en-US" altLang="ja-JP" sz="2000">
                <a:latin typeface="Calibri" pitchFamily="34" charset="0"/>
              </a:rPr>
              <a:t>GEOSS 10-Year Implementation Plan at Earth Observation Summit (2005).</a:t>
            </a:r>
          </a:p>
          <a:p>
            <a:pPr lvl="1">
              <a:buFont typeface="Wingdings" pitchFamily="2" charset="2"/>
              <a:buChar char="p"/>
            </a:pPr>
            <a:r>
              <a:rPr lang="en-US" altLang="ja-JP" sz="2000">
                <a:latin typeface="Calibri" pitchFamily="34" charset="0"/>
              </a:rPr>
              <a:t>The G8 leaders further agreed to accelerate efforts to strengthen observation, prediction and data sharing within GEOSS in their Declaration on Environment and Environment adopted in Toyako, Japan (2008).</a:t>
            </a:r>
          </a:p>
          <a:p>
            <a:pPr>
              <a:buFont typeface="Wingdings" pitchFamily="2" charset="2"/>
              <a:buChar char="n"/>
            </a:pPr>
            <a:r>
              <a:rPr lang="en-US" altLang="ja-JP" sz="2000">
                <a:latin typeface="Calibri" pitchFamily="34" charset="0"/>
              </a:rPr>
              <a:t>Coping with environmental changes is a common and important issue in Asian countries.</a:t>
            </a:r>
            <a:endParaRPr lang="ja-JP" altLang="en-US" sz="2000">
              <a:latin typeface="Calibri" pitchFamily="34" charset="0"/>
            </a:endParaRPr>
          </a:p>
        </p:txBody>
      </p:sp>
      <p:grpSp>
        <p:nvGrpSpPr>
          <p:cNvPr id="3076" name="図形グループ 10"/>
          <p:cNvGrpSpPr>
            <a:grpSpLocks/>
          </p:cNvGrpSpPr>
          <p:nvPr/>
        </p:nvGrpSpPr>
        <p:grpSpPr bwMode="auto">
          <a:xfrm>
            <a:off x="346075" y="3857625"/>
            <a:ext cx="5083175" cy="2778125"/>
            <a:chOff x="345538" y="3073367"/>
            <a:chExt cx="5562599" cy="3562564"/>
          </a:xfrm>
        </p:grpSpPr>
        <p:pic>
          <p:nvPicPr>
            <p:cNvPr id="3079" name="図 4" descr="spider_anim_445.jp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45538" y="3073367"/>
              <a:ext cx="5562599" cy="35625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80" name="テキスト ボックス 11"/>
            <p:cNvSpPr txBox="1">
              <a:spLocks noChangeArrowheads="1"/>
            </p:cNvSpPr>
            <p:nvPr/>
          </p:nvSpPr>
          <p:spPr bwMode="auto">
            <a:xfrm>
              <a:off x="380463" y="6259671"/>
              <a:ext cx="1676400" cy="3699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ja-JP">
                  <a:solidFill>
                    <a:srgbClr val="215968"/>
                  </a:solidFill>
                  <a:latin typeface="Calibri" pitchFamily="34" charset="0"/>
                </a:rPr>
                <a:t>© GEO</a:t>
              </a:r>
              <a:endParaRPr lang="ja-JP" altLang="en-US">
                <a:solidFill>
                  <a:srgbClr val="215968"/>
                </a:solidFill>
                <a:latin typeface="Calibri" pitchFamily="34" charset="0"/>
              </a:endParaRPr>
            </a:p>
          </p:txBody>
        </p:sp>
      </p:grpSp>
      <p:sp>
        <p:nvSpPr>
          <p:cNvPr id="14" name="角丸四角形 13"/>
          <p:cNvSpPr/>
          <p:nvPr/>
        </p:nvSpPr>
        <p:spPr>
          <a:xfrm>
            <a:off x="5429250" y="4500563"/>
            <a:ext cx="3643313" cy="150018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ja-JP" dirty="0">
                <a:solidFill>
                  <a:schemeClr val="tx1"/>
                </a:solidFill>
                <a:latin typeface="Calibri" pitchFamily="34" charset="0"/>
              </a:rPr>
              <a:t>Federation of distributed and heterogeneous Earth observation data is the key to implement the Global Earth Observation System of Systems. </a:t>
            </a:r>
            <a:endParaRPr lang="ja-JP" altLang="en-US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3078" name="スライド番号プレースホルダ 9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5B2F6A2C-3A8C-496E-8DEE-702E14C0122C}" type="slidenum">
              <a:rPr lang="en-US" altLang="ja-JP" smtClean="0">
                <a:ea typeface="ＭＳ Ｐゴシック" charset="-128"/>
              </a:rPr>
              <a:pPr/>
              <a:t>18</a:t>
            </a:fld>
            <a:endParaRPr lang="en-US" altLang="ja-JP" smtClean="0"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タイトル 4"/>
          <p:cNvSpPr>
            <a:spLocks noGrp="1"/>
          </p:cNvSpPr>
          <p:nvPr>
            <p:ph type="title"/>
          </p:nvPr>
        </p:nvSpPr>
        <p:spPr>
          <a:xfrm>
            <a:off x="0" y="428625"/>
            <a:ext cx="9144000" cy="725488"/>
          </a:xfrm>
        </p:spPr>
        <p:txBody>
          <a:bodyPr/>
          <a:lstStyle/>
          <a:p>
            <a:r>
              <a:rPr lang="en-US" altLang="ja-JP" sz="3200" smtClean="0"/>
              <a:t>Use Case and Research Issues</a:t>
            </a:r>
            <a:br>
              <a:rPr lang="en-US" altLang="ja-JP" sz="3200" smtClean="0"/>
            </a:br>
            <a:r>
              <a:rPr lang="en-US" altLang="ja-JP" sz="2800" smtClean="0"/>
              <a:t>- Federation of CO</a:t>
            </a:r>
            <a:r>
              <a:rPr lang="en-US" altLang="ja-JP" sz="2800" baseline="-25000" smtClean="0"/>
              <a:t>2</a:t>
            </a:r>
            <a:r>
              <a:rPr lang="en-US" altLang="ja-JP" sz="2800" smtClean="0"/>
              <a:t> Flux data and Satellite data -</a:t>
            </a:r>
            <a:endParaRPr lang="ja-JP" altLang="en-US" sz="3200" smtClean="0"/>
          </a:p>
        </p:txBody>
      </p:sp>
      <p:sp>
        <p:nvSpPr>
          <p:cNvPr id="4099" name="スライド番号プレースホルダ 3"/>
          <p:cNvSpPr>
            <a:spLocks noGrp="1"/>
          </p:cNvSpPr>
          <p:nvPr>
            <p:ph type="sldNum" sz="quarter" idx="10"/>
          </p:nvPr>
        </p:nvSpPr>
        <p:spPr>
          <a:xfrm>
            <a:off x="7010400" y="6572250"/>
            <a:ext cx="2133600" cy="292100"/>
          </a:xfrm>
          <a:noFill/>
        </p:spPr>
        <p:txBody>
          <a:bodyPr/>
          <a:lstStyle/>
          <a:p>
            <a:fld id="{6E501831-6743-4411-AAEE-9650A71D2F96}" type="slidenum">
              <a:rPr lang="en-US" altLang="ja-JP" smtClean="0">
                <a:ea typeface="ＭＳ Ｐゴシック" charset="-128"/>
              </a:rPr>
              <a:pPr/>
              <a:t>19</a:t>
            </a:fld>
            <a:endParaRPr lang="en-US" altLang="ja-JP" smtClean="0">
              <a:ea typeface="ＭＳ Ｐゴシック" charset="-128"/>
            </a:endParaRPr>
          </a:p>
        </p:txBody>
      </p:sp>
      <p:grpSp>
        <p:nvGrpSpPr>
          <p:cNvPr id="4100" name="グループ化 34"/>
          <p:cNvGrpSpPr>
            <a:grpSpLocks/>
          </p:cNvGrpSpPr>
          <p:nvPr/>
        </p:nvGrpSpPr>
        <p:grpSpPr bwMode="auto">
          <a:xfrm>
            <a:off x="355600" y="1357313"/>
            <a:ext cx="3035300" cy="2530475"/>
            <a:chOff x="5644594" y="1793853"/>
            <a:chExt cx="3035445" cy="2530490"/>
          </a:xfrm>
        </p:grpSpPr>
        <p:pic>
          <p:nvPicPr>
            <p:cNvPr id="4114" name="Picture 12"/>
            <p:cNvPicPr>
              <a:picLocks noChangeAspect="1" noChangeArrowheads="1"/>
            </p:cNvPicPr>
            <p:nvPr/>
          </p:nvPicPr>
          <p:blipFill>
            <a:blip r:embed="rId2"/>
            <a:srcRect b="54430"/>
            <a:stretch>
              <a:fillRect/>
            </a:stretch>
          </p:blipFill>
          <p:spPr bwMode="auto">
            <a:xfrm>
              <a:off x="6078566" y="2428868"/>
              <a:ext cx="2133600" cy="1895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15" name="Text Box 18"/>
            <p:cNvSpPr txBox="1">
              <a:spLocks noChangeArrowheads="1"/>
            </p:cNvSpPr>
            <p:nvPr/>
          </p:nvSpPr>
          <p:spPr bwMode="auto">
            <a:xfrm>
              <a:off x="5644594" y="1793853"/>
              <a:ext cx="3035445" cy="6463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ja-JP">
                  <a:latin typeface="Calibri" pitchFamily="34" charset="0"/>
                  <a:ea typeface="HGP創英角ｺﾞｼｯｸUB" pitchFamily="50" charset="-128"/>
                </a:rPr>
                <a:t>Calibration of Satellite Data</a:t>
              </a:r>
            </a:p>
            <a:p>
              <a:pPr algn="ctr"/>
              <a:r>
                <a:rPr lang="en-US" altLang="ja-JP">
                  <a:latin typeface="Calibri" pitchFamily="34" charset="0"/>
                  <a:ea typeface="HGP創英角ｺﾞｼｯｸUB" pitchFamily="50" charset="-128"/>
                </a:rPr>
                <a:t>using In-situ Observation Data</a:t>
              </a:r>
              <a:endParaRPr lang="ja-JP" altLang="en-US">
                <a:latin typeface="Calibri" pitchFamily="34" charset="0"/>
                <a:ea typeface="HGP創英角ｺﾞｼｯｸUB" pitchFamily="50" charset="-128"/>
              </a:endParaRPr>
            </a:p>
          </p:txBody>
        </p:sp>
      </p:grpSp>
      <p:grpSp>
        <p:nvGrpSpPr>
          <p:cNvPr id="4101" name="グループ化 35"/>
          <p:cNvGrpSpPr>
            <a:grpSpLocks/>
          </p:cNvGrpSpPr>
          <p:nvPr/>
        </p:nvGrpSpPr>
        <p:grpSpPr bwMode="auto">
          <a:xfrm>
            <a:off x="4857750" y="1425575"/>
            <a:ext cx="4181475" cy="2717800"/>
            <a:chOff x="389933" y="1434858"/>
            <a:chExt cx="4182035" cy="2718033"/>
          </a:xfrm>
        </p:grpSpPr>
        <p:pic>
          <p:nvPicPr>
            <p:cNvPr id="4112" name="Picture 11" descr="MOD17A2"/>
            <p:cNvPicPr>
              <a:picLocks noChangeAspect="1" noChangeArrowheads="1"/>
            </p:cNvPicPr>
            <p:nvPr/>
          </p:nvPicPr>
          <p:blipFill>
            <a:blip r:embed="rId3"/>
            <a:srcRect t="14764"/>
            <a:stretch>
              <a:fillRect/>
            </a:stretch>
          </p:blipFill>
          <p:spPr bwMode="auto">
            <a:xfrm>
              <a:off x="849809" y="2071678"/>
              <a:ext cx="3048000" cy="2081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13" name="Text Box 5"/>
            <p:cNvSpPr txBox="1">
              <a:spLocks noChangeArrowheads="1"/>
            </p:cNvSpPr>
            <p:nvPr/>
          </p:nvSpPr>
          <p:spPr bwMode="auto">
            <a:xfrm>
              <a:off x="389933" y="1434858"/>
              <a:ext cx="4182035" cy="646386"/>
            </a:xfrm>
            <a:prstGeom prst="rect">
              <a:avLst/>
            </a:prstGeom>
            <a:noFill/>
            <a:ln w="38100" cmpd="dbl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ja-JP">
                  <a:solidFill>
                    <a:srgbClr val="FF0000"/>
                  </a:solidFill>
                  <a:latin typeface="HGP創英角ｺﾞｼｯｸUB" pitchFamily="50" charset="-128"/>
                  <a:ea typeface="HGP創英角ｺﾞｼｯｸUB" pitchFamily="50" charset="-128"/>
                </a:rPr>
                <a:t>Global CO</a:t>
              </a:r>
              <a:r>
                <a:rPr lang="en-US" altLang="ja-JP" baseline="-25000">
                  <a:solidFill>
                    <a:srgbClr val="FF0000"/>
                  </a:solidFill>
                  <a:latin typeface="HGP創英角ｺﾞｼｯｸUB" pitchFamily="50" charset="-128"/>
                  <a:ea typeface="HGP創英角ｺﾞｼｯｸUB" pitchFamily="50" charset="-128"/>
                </a:rPr>
                <a:t>2</a:t>
              </a:r>
              <a:r>
                <a:rPr lang="en-US" altLang="ja-JP">
                  <a:solidFill>
                    <a:srgbClr val="FF0000"/>
                  </a:solidFill>
                  <a:latin typeface="HGP創英角ｺﾞｼｯｸUB" pitchFamily="50" charset="-128"/>
                  <a:ea typeface="HGP創英角ｺﾞｼｯｸUB" pitchFamily="50" charset="-128"/>
                </a:rPr>
                <a:t> Map generated from In-situ data and Satellite data</a:t>
              </a:r>
              <a:endParaRPr lang="ja-JP" altLang="en-US">
                <a:solidFill>
                  <a:srgbClr val="FF0000"/>
                </a:solidFill>
                <a:latin typeface="HGP創英角ｺﾞｼｯｸUB" pitchFamily="50" charset="-128"/>
                <a:ea typeface="HGP創英角ｺﾞｼｯｸUB" pitchFamily="50" charset="-128"/>
              </a:endParaRPr>
            </a:p>
          </p:txBody>
        </p:sp>
      </p:grpSp>
      <p:cxnSp>
        <p:nvCxnSpPr>
          <p:cNvPr id="38" name="直線矢印コネクタ 37"/>
          <p:cNvCxnSpPr>
            <a:stCxn id="15" idx="0"/>
            <a:endCxn id="31" idx="2"/>
          </p:cNvCxnSpPr>
          <p:nvPr/>
        </p:nvCxnSpPr>
        <p:spPr>
          <a:xfrm rot="5400000" flipH="1" flipV="1">
            <a:off x="1239838" y="3965575"/>
            <a:ext cx="693737" cy="53816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 rot="10800000">
            <a:off x="2500313" y="3929063"/>
            <a:ext cx="1428750" cy="64293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04" name="Text Box 36"/>
          <p:cNvSpPr txBox="1">
            <a:spLocks noChangeArrowheads="1"/>
          </p:cNvSpPr>
          <p:nvPr/>
        </p:nvSpPr>
        <p:spPr bwMode="auto">
          <a:xfrm>
            <a:off x="3071813" y="2906713"/>
            <a:ext cx="2071687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ja-JP" sz="1600">
                <a:latin typeface="Calibri" pitchFamily="34" charset="0"/>
                <a:ea typeface="HG創英角ｺﾞｼｯｸUB" pitchFamily="49" charset="-128"/>
              </a:rPr>
              <a:t>Apply to the similar vegetation area</a:t>
            </a:r>
            <a:endParaRPr lang="ja-JP" altLang="en-US" sz="1600">
              <a:latin typeface="Calibri" pitchFamily="34" charset="0"/>
              <a:ea typeface="HG創英角ｺﾞｼｯｸUB" pitchFamily="49" charset="-128"/>
            </a:endParaRPr>
          </a:p>
        </p:txBody>
      </p:sp>
      <p:cxnSp>
        <p:nvCxnSpPr>
          <p:cNvPr id="47" name="直線矢印コネクタ 46"/>
          <p:cNvCxnSpPr/>
          <p:nvPr/>
        </p:nvCxnSpPr>
        <p:spPr>
          <a:xfrm flipV="1">
            <a:off x="3071813" y="2778125"/>
            <a:ext cx="2071687" cy="79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グループ化 50"/>
          <p:cNvGrpSpPr/>
          <p:nvPr/>
        </p:nvGrpSpPr>
        <p:grpSpPr>
          <a:xfrm>
            <a:off x="71406" y="4580797"/>
            <a:ext cx="2496323" cy="1816692"/>
            <a:chOff x="289727" y="4736944"/>
            <a:chExt cx="2496323" cy="1816692"/>
          </a:xfrm>
          <a:solidFill>
            <a:schemeClr val="bg1"/>
          </a:solidFill>
        </p:grpSpPr>
        <p:grpSp>
          <p:nvGrpSpPr>
            <p:cNvPr id="5" name="グループ化 29"/>
            <p:cNvGrpSpPr/>
            <p:nvPr/>
          </p:nvGrpSpPr>
          <p:grpSpPr>
            <a:xfrm>
              <a:off x="289727" y="4736944"/>
              <a:ext cx="2496323" cy="1478138"/>
              <a:chOff x="289727" y="5143512"/>
              <a:chExt cx="2496323" cy="1478138"/>
            </a:xfrm>
            <a:grpFill/>
          </p:grpSpPr>
          <p:grpSp>
            <p:nvGrpSpPr>
              <p:cNvPr id="6" name="グループ化 28"/>
              <p:cNvGrpSpPr/>
              <p:nvPr/>
            </p:nvGrpSpPr>
            <p:grpSpPr>
              <a:xfrm>
                <a:off x="1857344" y="5143512"/>
                <a:ext cx="928706" cy="1478138"/>
                <a:chOff x="1857344" y="5143512"/>
                <a:chExt cx="928706" cy="1478138"/>
              </a:xfrm>
              <a:grpFill/>
            </p:grpSpPr>
            <p:pic>
              <p:nvPicPr>
                <p:cNvPr id="13" name="Picture 19"/>
                <p:cNvPicPr>
                  <a:picLocks noChangeAspect="1" noChangeArrowheads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>
                  <a:off x="1857344" y="5143512"/>
                  <a:ext cx="928706" cy="1212952"/>
                </a:xfrm>
                <a:prstGeom prst="rect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</p:pic>
            <p:sp>
              <p:nvSpPr>
                <p:cNvPr id="16" name="Rectangle 80"/>
                <p:cNvSpPr>
                  <a:spLocks noChangeArrowheads="1"/>
                </p:cNvSpPr>
                <p:nvPr/>
              </p:nvSpPr>
              <p:spPr bwMode="auto">
                <a:xfrm>
                  <a:off x="2050235" y="6313675"/>
                  <a:ext cx="542925" cy="307975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ja-JP" sz="1400" b="1">
                      <a:solidFill>
                        <a:srgbClr val="FF0000"/>
                      </a:solidFill>
                      <a:latin typeface="Calibri" pitchFamily="34" charset="0"/>
                      <a:ea typeface="ＭＳ Ｐゴシック" pitchFamily="50" charset="-128"/>
                    </a:rPr>
                    <a:t>TKY</a:t>
                  </a:r>
                  <a:endParaRPr lang="th-TH" altLang="ja-JP" sz="1400" b="1">
                    <a:solidFill>
                      <a:srgbClr val="FF0000"/>
                    </a:solidFill>
                    <a:latin typeface="Cordia New" charset="-128"/>
                    <a:ea typeface="ＭＳ Ｐゴシック" pitchFamily="50" charset="-128"/>
                  </a:endParaRPr>
                </a:p>
              </p:txBody>
            </p:sp>
          </p:grpSp>
          <p:grpSp>
            <p:nvGrpSpPr>
              <p:cNvPr id="8" name="グループ化 27"/>
              <p:cNvGrpSpPr/>
              <p:nvPr/>
            </p:nvGrpSpPr>
            <p:grpSpPr>
              <a:xfrm>
                <a:off x="1071532" y="5143512"/>
                <a:ext cx="928706" cy="1478138"/>
                <a:chOff x="1071532" y="5143512"/>
                <a:chExt cx="928706" cy="1478138"/>
              </a:xfrm>
              <a:grpFill/>
            </p:grpSpPr>
            <p:pic>
              <p:nvPicPr>
                <p:cNvPr id="15" name="Picture 19"/>
                <p:cNvPicPr>
                  <a:picLocks noChangeAspect="1" noChangeArrowheads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>
                  <a:off x="1071532" y="5143512"/>
                  <a:ext cx="928706" cy="1212952"/>
                </a:xfrm>
                <a:prstGeom prst="rect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</p:pic>
            <p:sp>
              <p:nvSpPr>
                <p:cNvPr id="17" name="Rectangle 81"/>
                <p:cNvSpPr>
                  <a:spLocks noChangeArrowheads="1"/>
                </p:cNvSpPr>
                <p:nvPr/>
              </p:nvSpPr>
              <p:spPr bwMode="auto">
                <a:xfrm>
                  <a:off x="1253310" y="6313675"/>
                  <a:ext cx="565150" cy="307975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ja-JP" sz="1400" b="1" dirty="0">
                      <a:solidFill>
                        <a:srgbClr val="FF0000"/>
                      </a:solidFill>
                      <a:latin typeface="Calibri" pitchFamily="34" charset="0"/>
                      <a:ea typeface="ＭＳ Ｐゴシック" pitchFamily="50" charset="-128"/>
                    </a:rPr>
                    <a:t>SKR</a:t>
                  </a:r>
                  <a:endParaRPr lang="th-TH" altLang="ja-JP" sz="1400" b="1" dirty="0">
                    <a:solidFill>
                      <a:srgbClr val="FF0000"/>
                    </a:solidFill>
                    <a:latin typeface="Cordia New" charset="-128"/>
                    <a:ea typeface="ＭＳ Ｐゴシック" pitchFamily="50" charset="-128"/>
                  </a:endParaRPr>
                </a:p>
              </p:txBody>
            </p:sp>
          </p:grpSp>
          <p:grpSp>
            <p:nvGrpSpPr>
              <p:cNvPr id="9" name="グループ化 26"/>
              <p:cNvGrpSpPr/>
              <p:nvPr/>
            </p:nvGrpSpPr>
            <p:grpSpPr>
              <a:xfrm>
                <a:off x="289727" y="5143512"/>
                <a:ext cx="928706" cy="1478138"/>
                <a:chOff x="289727" y="5143512"/>
                <a:chExt cx="928706" cy="1478138"/>
              </a:xfrm>
              <a:grpFill/>
            </p:grpSpPr>
            <p:pic>
              <p:nvPicPr>
                <p:cNvPr id="19" name="Picture 19"/>
                <p:cNvPicPr>
                  <a:picLocks noChangeAspect="1" noChangeArrowheads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>
                  <a:off x="289727" y="5143512"/>
                  <a:ext cx="928706" cy="1212952"/>
                </a:xfrm>
                <a:prstGeom prst="rect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</p:pic>
            <p:sp>
              <p:nvSpPr>
                <p:cNvPr id="20" name="Rectangle 84"/>
                <p:cNvSpPr>
                  <a:spLocks noChangeArrowheads="1"/>
                </p:cNvSpPr>
                <p:nvPr/>
              </p:nvSpPr>
              <p:spPr bwMode="auto">
                <a:xfrm>
                  <a:off x="467537" y="6313675"/>
                  <a:ext cx="573087" cy="307975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ja-JP" sz="1400" b="1" dirty="0">
                      <a:solidFill>
                        <a:srgbClr val="FF0000"/>
                      </a:solidFill>
                      <a:latin typeface="Calibri" pitchFamily="34" charset="0"/>
                      <a:ea typeface="ＭＳ Ｐゴシック" pitchFamily="50" charset="-128"/>
                    </a:rPr>
                    <a:t>MKL</a:t>
                  </a:r>
                  <a:endParaRPr lang="th-TH" altLang="ja-JP" sz="1400" b="1" dirty="0">
                    <a:solidFill>
                      <a:srgbClr val="FF0000"/>
                    </a:solidFill>
                    <a:latin typeface="Cordia New" charset="-128"/>
                    <a:ea typeface="ＭＳ Ｐゴシック" pitchFamily="50" charset="-128"/>
                  </a:endParaRPr>
                </a:p>
              </p:txBody>
            </p:sp>
          </p:grpSp>
        </p:grpSp>
        <p:sp>
          <p:nvSpPr>
            <p:cNvPr id="48" name="テキスト ボックス 47"/>
            <p:cNvSpPr txBox="1"/>
            <p:nvPr/>
          </p:nvSpPr>
          <p:spPr>
            <a:xfrm>
              <a:off x="754661" y="6215082"/>
              <a:ext cx="1253035" cy="33855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ja-JP" sz="1600" b="1" dirty="0"/>
                <a:t>Flux Tower</a:t>
              </a:r>
              <a:endParaRPr lang="ja-JP" altLang="en-US" sz="1600" b="1" dirty="0"/>
            </a:p>
          </p:txBody>
        </p:sp>
      </p:grpSp>
      <p:grpSp>
        <p:nvGrpSpPr>
          <p:cNvPr id="11" name="グループ化 51"/>
          <p:cNvGrpSpPr/>
          <p:nvPr/>
        </p:nvGrpSpPr>
        <p:grpSpPr>
          <a:xfrm>
            <a:off x="2597988" y="4701613"/>
            <a:ext cx="1139825" cy="1799221"/>
            <a:chOff x="2812302" y="4857760"/>
            <a:chExt cx="1139825" cy="1799221"/>
          </a:xfrm>
          <a:solidFill>
            <a:schemeClr val="bg1"/>
          </a:solidFill>
        </p:grpSpPr>
        <p:pic>
          <p:nvPicPr>
            <p:cNvPr id="10" name="Picture 1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812302" y="4857760"/>
              <a:ext cx="1139825" cy="11191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sp>
          <p:nvSpPr>
            <p:cNvPr id="49" name="テキスト ボックス 48"/>
            <p:cNvSpPr txBox="1"/>
            <p:nvPr/>
          </p:nvSpPr>
          <p:spPr>
            <a:xfrm>
              <a:off x="2913980" y="6072206"/>
              <a:ext cx="936475" cy="58477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ja-JP" sz="1600" b="1" dirty="0"/>
                <a:t>Digital</a:t>
              </a:r>
            </a:p>
            <a:p>
              <a:pPr algn="ctr">
                <a:defRPr/>
              </a:pPr>
              <a:r>
                <a:rPr lang="en-US" altLang="ja-JP" sz="1600" b="1" dirty="0"/>
                <a:t>Camera</a:t>
              </a:r>
              <a:endParaRPr lang="ja-JP" altLang="en-US" sz="1600" b="1" dirty="0"/>
            </a:p>
          </p:txBody>
        </p:sp>
      </p:grpSp>
      <p:grpSp>
        <p:nvGrpSpPr>
          <p:cNvPr id="12" name="グループ化 52"/>
          <p:cNvGrpSpPr/>
          <p:nvPr/>
        </p:nvGrpSpPr>
        <p:grpSpPr>
          <a:xfrm>
            <a:off x="4009385" y="4558737"/>
            <a:ext cx="1585104" cy="1695876"/>
            <a:chOff x="5009517" y="4714884"/>
            <a:chExt cx="1585104" cy="1695876"/>
          </a:xfrm>
          <a:solidFill>
            <a:schemeClr val="bg1"/>
          </a:solidFill>
        </p:grpSpPr>
        <p:pic>
          <p:nvPicPr>
            <p:cNvPr id="7" name="Picture 20" descr="MOD09GQK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009517" y="4714884"/>
              <a:ext cx="1585104" cy="118885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sp>
          <p:nvSpPr>
            <p:cNvPr id="50" name="テキスト ボックス 49"/>
            <p:cNvSpPr txBox="1"/>
            <p:nvPr/>
          </p:nvSpPr>
          <p:spPr>
            <a:xfrm>
              <a:off x="5116629" y="6072206"/>
              <a:ext cx="1370888" cy="33855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ja-JP" sz="1600" dirty="0">
                  <a:latin typeface="HGP創英角ｺﾞｼｯｸUB" pitchFamily="50" charset="-128"/>
                  <a:ea typeface="HGP創英角ｺﾞｼｯｸUB" pitchFamily="50" charset="-128"/>
                </a:rPr>
                <a:t>Satellite data</a:t>
              </a:r>
              <a:endParaRPr lang="ja-JP" altLang="en-US" sz="1600" b="1" dirty="0"/>
            </a:p>
          </p:txBody>
        </p:sp>
      </p:grpSp>
      <p:sp>
        <p:nvSpPr>
          <p:cNvPr id="4109" name="テキスト ボックス 57"/>
          <p:cNvSpPr txBox="1">
            <a:spLocks noChangeArrowheads="1"/>
          </p:cNvSpPr>
          <p:nvPr/>
        </p:nvSpPr>
        <p:spPr bwMode="auto">
          <a:xfrm>
            <a:off x="5632450" y="3844925"/>
            <a:ext cx="3654425" cy="3698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ja-JP" b="1" u="sng"/>
              <a:t>Research Issues and approach</a:t>
            </a:r>
            <a:endParaRPr lang="ja-JP" altLang="en-US" b="1" u="sng"/>
          </a:p>
        </p:txBody>
      </p:sp>
      <p:sp>
        <p:nvSpPr>
          <p:cNvPr id="4110" name="テキスト ボックス 58"/>
          <p:cNvSpPr txBox="1">
            <a:spLocks noChangeArrowheads="1"/>
          </p:cNvSpPr>
          <p:nvPr/>
        </p:nvSpPr>
        <p:spPr bwMode="auto">
          <a:xfrm>
            <a:off x="5643563" y="4187825"/>
            <a:ext cx="3500437" cy="1169988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ja-JP" sz="1400" b="1"/>
              <a:t>(1) Development of IT infrastructure which federates distributed and heterogeneous Earth observation data.</a:t>
            </a:r>
            <a:endParaRPr lang="en-US" altLang="ja-JP" sz="1400"/>
          </a:p>
          <a:p>
            <a:r>
              <a:rPr lang="en-US" altLang="ja-JP" sz="1400" b="1">
                <a:solidFill>
                  <a:srgbClr val="FF0000"/>
                </a:solidFill>
              </a:rPr>
              <a:t>Approach: Integration of Grid and OGC standards</a:t>
            </a:r>
            <a:endParaRPr lang="en-US" altLang="ja-JP" sz="1400">
              <a:solidFill>
                <a:srgbClr val="FF0000"/>
              </a:solidFill>
            </a:endParaRPr>
          </a:p>
        </p:txBody>
      </p:sp>
      <p:sp>
        <p:nvSpPr>
          <p:cNvPr id="4111" name="テキスト ボックス 59"/>
          <p:cNvSpPr txBox="1">
            <a:spLocks noChangeArrowheads="1"/>
          </p:cNvSpPr>
          <p:nvPr/>
        </p:nvSpPr>
        <p:spPr bwMode="auto">
          <a:xfrm>
            <a:off x="5643563" y="5370513"/>
            <a:ext cx="3500437" cy="1169987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ja-JP" sz="1400" b="1"/>
              <a:t>(2) Establishment of multi-disciplinary and cross boundary scientific community</a:t>
            </a:r>
            <a:endParaRPr lang="en-US" altLang="ja-JP" sz="1400"/>
          </a:p>
          <a:p>
            <a:r>
              <a:rPr lang="en-US" altLang="ja-JP" sz="1400" b="1">
                <a:solidFill>
                  <a:srgbClr val="FF0000"/>
                </a:solidFill>
              </a:rPr>
              <a:t>Approach: Linking IT and application networks</a:t>
            </a:r>
            <a:endParaRPr lang="ja-JP" altLang="en-US" sz="14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52"/>
          <p:cNvGrpSpPr/>
          <p:nvPr/>
        </p:nvGrpSpPr>
        <p:grpSpPr>
          <a:xfrm>
            <a:off x="7007958" y="4857754"/>
            <a:ext cx="1433598" cy="1424062"/>
            <a:chOff x="5009517" y="4714884"/>
            <a:chExt cx="1585104" cy="1731556"/>
          </a:xfrm>
          <a:solidFill>
            <a:schemeClr val="bg1"/>
          </a:solidFill>
        </p:grpSpPr>
        <p:pic>
          <p:nvPicPr>
            <p:cNvPr id="35" name="Picture 20" descr="MOD09GQK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09517" y="4714884"/>
              <a:ext cx="1585104" cy="118885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sp>
          <p:nvSpPr>
            <p:cNvPr id="36" name="テキスト ボックス 35"/>
            <p:cNvSpPr txBox="1"/>
            <p:nvPr/>
          </p:nvSpPr>
          <p:spPr>
            <a:xfrm>
              <a:off x="5078752" y="6072206"/>
              <a:ext cx="1446643" cy="374234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1400" b="1" dirty="0" smtClean="0">
                  <a:latin typeface="+mn-lt"/>
                  <a:ea typeface="+mn-ea"/>
                </a:rPr>
                <a:t>Satellite Data</a:t>
              </a:r>
              <a:endParaRPr lang="ja-JP" altLang="en-US" sz="1400" b="1" dirty="0">
                <a:latin typeface="+mn-lt"/>
                <a:ea typeface="+mn-ea"/>
              </a:endParaRPr>
            </a:p>
          </p:txBody>
        </p:sp>
      </p:grpSp>
      <p:grpSp>
        <p:nvGrpSpPr>
          <p:cNvPr id="2052" name="グループ化 50"/>
          <p:cNvGrpSpPr>
            <a:grpSpLocks/>
          </p:cNvGrpSpPr>
          <p:nvPr/>
        </p:nvGrpSpPr>
        <p:grpSpPr bwMode="auto">
          <a:xfrm>
            <a:off x="-36512" y="4143375"/>
            <a:ext cx="6019452" cy="2441265"/>
            <a:chOff x="-176520" y="3050384"/>
            <a:chExt cx="9404516" cy="3498781"/>
          </a:xfrm>
        </p:grpSpPr>
        <p:grpSp>
          <p:nvGrpSpPr>
            <p:cNvPr id="2082" name="グループ化 11"/>
            <p:cNvGrpSpPr>
              <a:grpSpLocks/>
            </p:cNvGrpSpPr>
            <p:nvPr/>
          </p:nvGrpSpPr>
          <p:grpSpPr bwMode="auto">
            <a:xfrm>
              <a:off x="5591198" y="4214818"/>
              <a:ext cx="2409826" cy="2119313"/>
              <a:chOff x="4786314" y="3571876"/>
              <a:chExt cx="2409826" cy="2119313"/>
            </a:xfrm>
          </p:grpSpPr>
          <p:pic>
            <p:nvPicPr>
              <p:cNvPr id="2098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86314" y="3571876"/>
                <a:ext cx="2409826" cy="2119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" name="円/楕円 7"/>
              <p:cNvSpPr/>
              <p:nvPr/>
            </p:nvSpPr>
            <p:spPr>
              <a:xfrm>
                <a:off x="6000463" y="4857809"/>
                <a:ext cx="143854" cy="143336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ja-JP" altLang="en-US"/>
              </a:p>
            </p:txBody>
          </p:sp>
          <p:sp>
            <p:nvSpPr>
              <p:cNvPr id="9" name="円/楕円 8"/>
              <p:cNvSpPr/>
              <p:nvPr/>
            </p:nvSpPr>
            <p:spPr>
              <a:xfrm>
                <a:off x="6216244" y="4928338"/>
                <a:ext cx="141373" cy="14333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ja-JP" altLang="en-US"/>
              </a:p>
            </p:txBody>
          </p:sp>
        </p:grpSp>
        <p:grpSp>
          <p:nvGrpSpPr>
            <p:cNvPr id="2083" name="グループ化 10"/>
            <p:cNvGrpSpPr>
              <a:grpSpLocks/>
            </p:cNvGrpSpPr>
            <p:nvPr/>
          </p:nvGrpSpPr>
          <p:grpSpPr bwMode="auto">
            <a:xfrm>
              <a:off x="1285852" y="4648221"/>
              <a:ext cx="3038475" cy="1781175"/>
              <a:chOff x="1214414" y="3786190"/>
              <a:chExt cx="3038475" cy="1781175"/>
            </a:xfrm>
          </p:grpSpPr>
          <p:pic>
            <p:nvPicPr>
              <p:cNvPr id="2094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14414" y="3786190"/>
                <a:ext cx="3038475" cy="1781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" name="円/楕円 5"/>
              <p:cNvSpPr/>
              <p:nvPr/>
            </p:nvSpPr>
            <p:spPr>
              <a:xfrm>
                <a:off x="2073545" y="4786607"/>
                <a:ext cx="141373" cy="14106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ja-JP" altLang="en-US"/>
              </a:p>
            </p:txBody>
          </p:sp>
          <p:sp>
            <p:nvSpPr>
              <p:cNvPr id="7" name="円/楕円 6"/>
              <p:cNvSpPr/>
              <p:nvPr/>
            </p:nvSpPr>
            <p:spPr>
              <a:xfrm>
                <a:off x="1857763" y="4786607"/>
                <a:ext cx="143854" cy="141061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ja-JP" altLang="en-US"/>
              </a:p>
            </p:txBody>
          </p:sp>
          <p:sp>
            <p:nvSpPr>
              <p:cNvPr id="10" name="円/楕円 9"/>
              <p:cNvSpPr/>
              <p:nvPr/>
            </p:nvSpPr>
            <p:spPr>
              <a:xfrm>
                <a:off x="3859315" y="3999395"/>
                <a:ext cx="141373" cy="143337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ja-JP" altLang="en-US"/>
              </a:p>
            </p:txBody>
          </p:sp>
        </p:grpSp>
        <p:grpSp>
          <p:nvGrpSpPr>
            <p:cNvPr id="12" name="グループ化 28"/>
            <p:cNvGrpSpPr/>
            <p:nvPr/>
          </p:nvGrpSpPr>
          <p:grpSpPr>
            <a:xfrm>
              <a:off x="4436062" y="3050391"/>
              <a:ext cx="1330715" cy="1655656"/>
              <a:chOff x="1862982" y="4566231"/>
              <a:chExt cx="1081220" cy="1832816"/>
            </a:xfrm>
            <a:solidFill>
              <a:schemeClr val="bg1"/>
            </a:solidFill>
          </p:grpSpPr>
          <p:pic>
            <p:nvPicPr>
              <p:cNvPr id="23" name="Picture 19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015495" y="4566231"/>
                <a:ext cx="928707" cy="1212952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</p:pic>
          <p:sp>
            <p:nvSpPr>
              <p:cNvPr id="24" name="Rectangle 80"/>
              <p:cNvSpPr>
                <a:spLocks noChangeArrowheads="1"/>
              </p:cNvSpPr>
              <p:nvPr/>
            </p:nvSpPr>
            <p:spPr bwMode="auto">
              <a:xfrm>
                <a:off x="1862982" y="5813088"/>
                <a:ext cx="934426" cy="585959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b="1" dirty="0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Japan</a:t>
                </a:r>
                <a:endParaRPr lang="th-TH" altLang="ja-JP" b="1" dirty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13" name="グループ化 27"/>
            <p:cNvGrpSpPr/>
            <p:nvPr/>
          </p:nvGrpSpPr>
          <p:grpSpPr>
            <a:xfrm>
              <a:off x="967789" y="3050387"/>
              <a:ext cx="1575805" cy="1553272"/>
              <a:chOff x="682029" y="4784245"/>
              <a:chExt cx="1575828" cy="1816668"/>
            </a:xfrm>
            <a:solidFill>
              <a:schemeClr val="bg1"/>
            </a:solidFill>
          </p:grpSpPr>
          <p:pic>
            <p:nvPicPr>
              <p:cNvPr id="21" name="Picture 19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071534" y="4784245"/>
                <a:ext cx="928707" cy="1212952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</p:pic>
          <p:sp>
            <p:nvSpPr>
              <p:cNvPr id="22" name="Rectangle 81"/>
              <p:cNvSpPr>
                <a:spLocks noChangeArrowheads="1"/>
              </p:cNvSpPr>
              <p:nvPr/>
            </p:nvSpPr>
            <p:spPr bwMode="auto">
              <a:xfrm>
                <a:off x="682029" y="5981833"/>
                <a:ext cx="1575828" cy="61908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b="1" dirty="0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Thailand</a:t>
                </a:r>
                <a:endParaRPr lang="th-TH" altLang="ja-JP" b="1" dirty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14" name="グループ化 26"/>
            <p:cNvGrpSpPr/>
            <p:nvPr/>
          </p:nvGrpSpPr>
          <p:grpSpPr>
            <a:xfrm>
              <a:off x="-176520" y="4893498"/>
              <a:ext cx="1575806" cy="1655667"/>
              <a:chOff x="-48975" y="5894806"/>
              <a:chExt cx="1365716" cy="1832825"/>
            </a:xfrm>
            <a:solidFill>
              <a:schemeClr val="bg1"/>
            </a:solidFill>
          </p:grpSpPr>
          <p:sp>
            <p:nvSpPr>
              <p:cNvPr id="20" name="Rectangle 84"/>
              <p:cNvSpPr>
                <a:spLocks noChangeArrowheads="1"/>
              </p:cNvSpPr>
              <p:nvPr/>
            </p:nvSpPr>
            <p:spPr bwMode="auto">
              <a:xfrm>
                <a:off x="-48975" y="7141673"/>
                <a:ext cx="1365716" cy="58595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b="1" dirty="0" smtClean="0">
                    <a:solidFill>
                      <a:srgbClr val="FF0000"/>
                    </a:solidFill>
                    <a:latin typeface="Calibri" pitchFamily="34" charset="0"/>
                  </a:rPr>
                  <a:t>Thailand</a:t>
                </a:r>
                <a:endParaRPr lang="th-TH" altLang="ja-JP" b="1" dirty="0">
                  <a:solidFill>
                    <a:srgbClr val="FF0000"/>
                  </a:solidFill>
                  <a:latin typeface="Cordia New" charset="-128"/>
                </a:endParaRPr>
              </a:p>
            </p:txBody>
          </p:sp>
          <p:pic>
            <p:nvPicPr>
              <p:cNvPr id="19" name="Picture 19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31642" y="5894806"/>
                <a:ext cx="928705" cy="1212951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</p:pic>
        </p:grpSp>
        <p:grpSp>
          <p:nvGrpSpPr>
            <p:cNvPr id="15" name="グループ化 28"/>
            <p:cNvGrpSpPr/>
            <p:nvPr/>
          </p:nvGrpSpPr>
          <p:grpSpPr>
            <a:xfrm>
              <a:off x="8001031" y="3050396"/>
              <a:ext cx="1226965" cy="1655658"/>
              <a:chOff x="1857349" y="4604077"/>
              <a:chExt cx="996949" cy="1712647"/>
            </a:xfrm>
            <a:solidFill>
              <a:schemeClr val="bg1"/>
            </a:solidFill>
          </p:grpSpPr>
          <p:pic>
            <p:nvPicPr>
              <p:cNvPr id="26" name="Picture 19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857349" y="4604077"/>
                <a:ext cx="928706" cy="1165107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</p:pic>
          <p:sp>
            <p:nvSpPr>
              <p:cNvPr id="27" name="Rectangle 80"/>
              <p:cNvSpPr>
                <a:spLocks noChangeArrowheads="1"/>
              </p:cNvSpPr>
              <p:nvPr/>
            </p:nvSpPr>
            <p:spPr bwMode="auto">
              <a:xfrm>
                <a:off x="1919847" y="5769184"/>
                <a:ext cx="934451" cy="54754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b="1" dirty="0" smtClean="0">
                    <a:solidFill>
                      <a:srgbClr val="FF0000"/>
                    </a:solidFill>
                    <a:latin typeface="Calibri" pitchFamily="34" charset="0"/>
                    <a:cs typeface="Calibri" pitchFamily="34" charset="0"/>
                  </a:rPr>
                  <a:t>Japan</a:t>
                </a:r>
                <a:endParaRPr lang="th-TH" altLang="ja-JP" b="1" dirty="0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16" name="グループ化 27"/>
            <p:cNvGrpSpPr/>
            <p:nvPr/>
          </p:nvGrpSpPr>
          <p:grpSpPr>
            <a:xfrm>
              <a:off x="2903246" y="3050384"/>
              <a:ext cx="1339284" cy="1553274"/>
              <a:chOff x="1106524" y="4784232"/>
              <a:chExt cx="1024172" cy="1816712"/>
            </a:xfrm>
            <a:solidFill>
              <a:schemeClr val="bg1"/>
            </a:solidFill>
          </p:grpSpPr>
          <p:pic>
            <p:nvPicPr>
              <p:cNvPr id="29" name="Picture 19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198602" y="4784232"/>
                <a:ext cx="928707" cy="1212950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</p:pic>
          <p:sp>
            <p:nvSpPr>
              <p:cNvPr id="30" name="Rectangle 81"/>
              <p:cNvSpPr>
                <a:spLocks noChangeArrowheads="1"/>
              </p:cNvSpPr>
              <p:nvPr/>
            </p:nvSpPr>
            <p:spPr bwMode="auto">
              <a:xfrm>
                <a:off x="1106524" y="5981850"/>
                <a:ext cx="1024172" cy="61909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b="1" dirty="0" smtClean="0">
                    <a:solidFill>
                      <a:srgbClr val="FF0000"/>
                    </a:solidFill>
                    <a:latin typeface="Calibri" pitchFamily="34" charset="0"/>
                  </a:rPr>
                  <a:t>Taiwan</a:t>
                </a:r>
                <a:endParaRPr lang="th-TH" altLang="ja-JP" b="1" dirty="0">
                  <a:solidFill>
                    <a:srgbClr val="FF0000"/>
                  </a:solidFill>
                  <a:latin typeface="Cordia New" charset="-128"/>
                </a:endParaRPr>
              </a:p>
            </p:txBody>
          </p:sp>
        </p:grpSp>
        <p:cxnSp>
          <p:nvCxnSpPr>
            <p:cNvPr id="38" name="直線コネクタ 37"/>
            <p:cNvCxnSpPr>
              <a:endCxn id="7" idx="2"/>
            </p:cNvCxnSpPr>
            <p:nvPr/>
          </p:nvCxnSpPr>
          <p:spPr>
            <a:xfrm>
              <a:off x="1108243" y="5609960"/>
              <a:ext cx="820958" cy="10920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/>
            <p:cNvCxnSpPr>
              <a:stCxn id="22" idx="2"/>
              <a:endCxn id="6" idx="0"/>
            </p:cNvCxnSpPr>
            <p:nvPr/>
          </p:nvCxnSpPr>
          <p:spPr>
            <a:xfrm>
              <a:off x="1755692" y="4603658"/>
              <a:ext cx="459977" cy="104497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/>
            <p:cNvCxnSpPr>
              <a:stCxn id="10" idx="0"/>
            </p:cNvCxnSpPr>
            <p:nvPr/>
          </p:nvCxnSpPr>
          <p:spPr>
            <a:xfrm rot="16200000" flipV="1">
              <a:off x="3709323" y="4570549"/>
              <a:ext cx="480062" cy="10169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/>
            <p:cNvCxnSpPr>
              <a:stCxn id="24" idx="2"/>
              <a:endCxn id="8" idx="1"/>
            </p:cNvCxnSpPr>
            <p:nvPr/>
          </p:nvCxnSpPr>
          <p:spPr>
            <a:xfrm>
              <a:off x="5011086" y="4706048"/>
              <a:ext cx="1815327" cy="81569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/>
            <p:cNvCxnSpPr>
              <a:stCxn id="27" idx="2"/>
              <a:endCxn id="9" idx="7"/>
            </p:cNvCxnSpPr>
            <p:nvPr/>
          </p:nvCxnSpPr>
          <p:spPr>
            <a:xfrm flipH="1">
              <a:off x="7141797" y="4706054"/>
              <a:ext cx="1511176" cy="88621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3" name="テキスト ボックス 49"/>
          <p:cNvSpPr txBox="1">
            <a:spLocks noChangeArrowheads="1"/>
          </p:cNvSpPr>
          <p:nvPr/>
        </p:nvSpPr>
        <p:spPr bwMode="auto">
          <a:xfrm>
            <a:off x="2535670" y="6519863"/>
            <a:ext cx="1677126" cy="33855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en-US" altLang="ja-JP" sz="1600" b="1" dirty="0" err="1" smtClean="0">
                <a:latin typeface="Calibri" pitchFamily="34" charset="0"/>
              </a:rPr>
              <a:t>AsiaFlux</a:t>
            </a:r>
            <a:r>
              <a:rPr lang="en-US" altLang="ja-JP" sz="1600" b="1" dirty="0">
                <a:latin typeface="Calibri" pitchFamily="34" charset="0"/>
              </a:rPr>
              <a:t> </a:t>
            </a:r>
            <a:r>
              <a:rPr lang="en-US" altLang="ja-JP" sz="1600" b="1" dirty="0" smtClean="0">
                <a:latin typeface="Calibri" pitchFamily="34" charset="0"/>
              </a:rPr>
              <a:t>Network</a:t>
            </a:r>
            <a:endParaRPr lang="ja-JP" altLang="en-US" sz="1600" b="1" dirty="0">
              <a:latin typeface="Calibri" pitchFamily="34" charset="0"/>
            </a:endParaRPr>
          </a:p>
        </p:txBody>
      </p:sp>
      <p:sp>
        <p:nvSpPr>
          <p:cNvPr id="52" name="雲 51"/>
          <p:cNvSpPr/>
          <p:nvPr/>
        </p:nvSpPr>
        <p:spPr>
          <a:xfrm>
            <a:off x="0" y="2928938"/>
            <a:ext cx="9144000" cy="1214437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cxnSp>
        <p:nvCxnSpPr>
          <p:cNvPr id="54" name="直線矢印コネクタ 53"/>
          <p:cNvCxnSpPr/>
          <p:nvPr/>
        </p:nvCxnSpPr>
        <p:spPr>
          <a:xfrm rot="5400000" flipH="1" flipV="1">
            <a:off x="-100012" y="4400550"/>
            <a:ext cx="1643062" cy="414338"/>
          </a:xfrm>
          <a:prstGeom prst="straightConnector1">
            <a:avLst/>
          </a:prstGeom>
          <a:ln w="381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/>
          <p:cNvCxnSpPr/>
          <p:nvPr/>
        </p:nvCxnSpPr>
        <p:spPr>
          <a:xfrm flipV="1">
            <a:off x="1243013" y="3714750"/>
            <a:ext cx="685800" cy="428625"/>
          </a:xfrm>
          <a:prstGeom prst="straightConnector1">
            <a:avLst/>
          </a:prstGeom>
          <a:ln w="381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/>
          <p:cNvCxnSpPr/>
          <p:nvPr/>
        </p:nvCxnSpPr>
        <p:spPr>
          <a:xfrm flipV="1">
            <a:off x="2400300" y="3714750"/>
            <a:ext cx="600075" cy="428625"/>
          </a:xfrm>
          <a:prstGeom prst="straightConnector1">
            <a:avLst/>
          </a:prstGeom>
          <a:ln w="381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/>
          <p:cNvCxnSpPr/>
          <p:nvPr/>
        </p:nvCxnSpPr>
        <p:spPr>
          <a:xfrm flipV="1">
            <a:off x="3402013" y="3714750"/>
            <a:ext cx="527050" cy="428625"/>
          </a:xfrm>
          <a:prstGeom prst="straightConnector1">
            <a:avLst/>
          </a:prstGeom>
          <a:ln w="381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/>
          <p:cNvCxnSpPr/>
          <p:nvPr/>
        </p:nvCxnSpPr>
        <p:spPr>
          <a:xfrm rot="16200000" flipV="1">
            <a:off x="5175250" y="3754438"/>
            <a:ext cx="428625" cy="349250"/>
          </a:xfrm>
          <a:prstGeom prst="straightConnector1">
            <a:avLst/>
          </a:prstGeom>
          <a:ln w="381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74"/>
          <p:cNvCxnSpPr/>
          <p:nvPr/>
        </p:nvCxnSpPr>
        <p:spPr>
          <a:xfrm rot="16200000" flipV="1">
            <a:off x="6585050" y="3717925"/>
            <a:ext cx="1143000" cy="1136650"/>
          </a:xfrm>
          <a:prstGeom prst="straightConnector1">
            <a:avLst/>
          </a:prstGeom>
          <a:ln w="381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2" name="テキスト ボックス 77"/>
          <p:cNvSpPr txBox="1">
            <a:spLocks noChangeArrowheads="1"/>
          </p:cNvSpPr>
          <p:nvPr/>
        </p:nvSpPr>
        <p:spPr bwMode="auto">
          <a:xfrm>
            <a:off x="1214438" y="3130550"/>
            <a:ext cx="67151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1600" b="1" dirty="0" smtClean="0">
                <a:latin typeface="Calibri" pitchFamily="34" charset="0"/>
              </a:rPr>
              <a:t>Objective: To deploy Asia GEO Grid Infrastructure in Asia to share Earth observation data and computing resources for Earth sciences.</a:t>
            </a:r>
            <a:endParaRPr lang="ja-JP" altLang="en-US" sz="1600" b="1" dirty="0">
              <a:latin typeface="Calibri" pitchFamily="34" charset="0"/>
            </a:endParaRPr>
          </a:p>
        </p:txBody>
      </p:sp>
      <p:sp>
        <p:nvSpPr>
          <p:cNvPr id="2063" name="テキスト ボックス 79"/>
          <p:cNvSpPr txBox="1">
            <a:spLocks noChangeArrowheads="1"/>
          </p:cNvSpPr>
          <p:nvPr/>
        </p:nvSpPr>
        <p:spPr bwMode="auto">
          <a:xfrm>
            <a:off x="2901338" y="5857875"/>
            <a:ext cx="878574" cy="307777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1400" b="1" dirty="0" smtClean="0">
                <a:latin typeface="Calibri" pitchFamily="34" charset="0"/>
              </a:rPr>
              <a:t>Flux Data</a:t>
            </a:r>
            <a:endParaRPr lang="ja-JP" altLang="en-US" sz="1400" b="1" dirty="0">
              <a:latin typeface="Calibri" pitchFamily="34" charset="0"/>
            </a:endParaRPr>
          </a:p>
        </p:txBody>
      </p:sp>
      <p:sp>
        <p:nvSpPr>
          <p:cNvPr id="2064" name="テキスト ボックス 100"/>
          <p:cNvSpPr txBox="1">
            <a:spLocks noChangeArrowheads="1"/>
          </p:cNvSpPr>
          <p:nvPr/>
        </p:nvSpPr>
        <p:spPr bwMode="auto">
          <a:xfrm>
            <a:off x="3071813" y="47625"/>
            <a:ext cx="60721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ja-JP" altLang="en-US" sz="1600" b="1" u="sng" dirty="0">
                <a:solidFill>
                  <a:srgbClr val="002060"/>
                </a:solidFill>
                <a:latin typeface="Calibri" pitchFamily="34" charset="0"/>
              </a:rPr>
              <a:t>アプリケーションによる</a:t>
            </a:r>
            <a:r>
              <a:rPr lang="en-US" altLang="ja-JP" sz="1600" b="1" u="sng" dirty="0">
                <a:solidFill>
                  <a:srgbClr val="002060"/>
                </a:solidFill>
                <a:latin typeface="Calibri" pitchFamily="34" charset="0"/>
              </a:rPr>
              <a:t>GEO Grid</a:t>
            </a:r>
            <a:r>
              <a:rPr lang="ja-JP" altLang="en-US" sz="1600" b="1" u="sng" dirty="0">
                <a:solidFill>
                  <a:srgbClr val="002060"/>
                </a:solidFill>
                <a:latin typeface="Calibri" pitchFamily="34" charset="0"/>
              </a:rPr>
              <a:t>の評価</a:t>
            </a:r>
            <a:endParaRPr lang="en-US" altLang="ja-JP" sz="1600" b="1" u="sng" dirty="0">
              <a:solidFill>
                <a:srgbClr val="002060"/>
              </a:solidFill>
              <a:latin typeface="Calibri" pitchFamily="34" charset="0"/>
            </a:endParaRPr>
          </a:p>
        </p:txBody>
      </p:sp>
      <p:grpSp>
        <p:nvGrpSpPr>
          <p:cNvPr id="2065" name="グループ化 34"/>
          <p:cNvGrpSpPr>
            <a:grpSpLocks/>
          </p:cNvGrpSpPr>
          <p:nvPr/>
        </p:nvGrpSpPr>
        <p:grpSpPr bwMode="auto">
          <a:xfrm>
            <a:off x="3065405" y="611977"/>
            <a:ext cx="2035302" cy="1961906"/>
            <a:chOff x="5941530" y="1685273"/>
            <a:chExt cx="2441571" cy="2639070"/>
          </a:xfrm>
        </p:grpSpPr>
        <p:pic>
          <p:nvPicPr>
            <p:cNvPr id="2080" name="Picture 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430"/>
            <a:stretch>
              <a:fillRect/>
            </a:stretch>
          </p:blipFill>
          <p:spPr bwMode="auto">
            <a:xfrm>
              <a:off x="6078566" y="2428868"/>
              <a:ext cx="2133600" cy="1895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81" name="Text Box 18"/>
            <p:cNvSpPr txBox="1">
              <a:spLocks noChangeArrowheads="1"/>
            </p:cNvSpPr>
            <p:nvPr/>
          </p:nvSpPr>
          <p:spPr bwMode="auto">
            <a:xfrm>
              <a:off x="5941530" y="1685273"/>
              <a:ext cx="2441571" cy="7866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9pPr>
            </a:lstStyle>
            <a:p>
              <a:pPr algn="ctr" eaLnBrk="1" hangingPunct="1"/>
              <a:r>
                <a:rPr lang="en-US" altLang="ja-JP" sz="1600" dirty="0" smtClean="0">
                  <a:latin typeface="Calibri" pitchFamily="34" charset="0"/>
                  <a:ea typeface="HGP創英角ｺﾞｼｯｸUB" pitchFamily="50" charset="-128"/>
                </a:rPr>
                <a:t>Calibration of satellite</a:t>
              </a:r>
            </a:p>
            <a:p>
              <a:pPr algn="ctr" eaLnBrk="1" hangingPunct="1"/>
              <a:r>
                <a:rPr lang="en-US" altLang="ja-JP" sz="1600" dirty="0" smtClean="0">
                  <a:latin typeface="Calibri" pitchFamily="34" charset="0"/>
                  <a:ea typeface="HGP創英角ｺﾞｼｯｸUB" pitchFamily="50" charset="-128"/>
                </a:rPr>
                <a:t>Data using in-situ data</a:t>
              </a:r>
              <a:endParaRPr lang="ja-JP" altLang="en-US" sz="1600" dirty="0">
                <a:latin typeface="Calibri" pitchFamily="34" charset="0"/>
                <a:ea typeface="HGP創英角ｺﾞｼｯｸUB" pitchFamily="50" charset="-128"/>
              </a:endParaRPr>
            </a:p>
          </p:txBody>
        </p:sp>
      </p:grpSp>
      <p:cxnSp>
        <p:nvCxnSpPr>
          <p:cNvPr id="85" name="直線矢印コネクタ 84"/>
          <p:cNvCxnSpPr>
            <a:cxnSpLocks noChangeShapeType="1"/>
          </p:cNvCxnSpPr>
          <p:nvPr/>
        </p:nvCxnSpPr>
        <p:spPr bwMode="auto">
          <a:xfrm>
            <a:off x="4929188" y="1642021"/>
            <a:ext cx="1357312" cy="15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grpSp>
        <p:nvGrpSpPr>
          <p:cNvPr id="2068" name="グループ化 35"/>
          <p:cNvGrpSpPr>
            <a:grpSpLocks/>
          </p:cNvGrpSpPr>
          <p:nvPr/>
        </p:nvGrpSpPr>
        <p:grpSpPr bwMode="auto">
          <a:xfrm>
            <a:off x="6000750" y="745083"/>
            <a:ext cx="2967038" cy="1782763"/>
            <a:chOff x="389933" y="1418143"/>
            <a:chExt cx="4182035" cy="2734748"/>
          </a:xfrm>
        </p:grpSpPr>
        <p:pic>
          <p:nvPicPr>
            <p:cNvPr id="2078" name="Picture 11" descr="MOD17A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764"/>
            <a:stretch>
              <a:fillRect/>
            </a:stretch>
          </p:blipFill>
          <p:spPr bwMode="auto">
            <a:xfrm>
              <a:off x="849809" y="2071678"/>
              <a:ext cx="3048000" cy="2081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79" name="Text Box 5"/>
            <p:cNvSpPr txBox="1">
              <a:spLocks noChangeArrowheads="1"/>
            </p:cNvSpPr>
            <p:nvPr/>
          </p:nvSpPr>
          <p:spPr bwMode="auto">
            <a:xfrm>
              <a:off x="389933" y="1418143"/>
              <a:ext cx="4182035" cy="424915"/>
            </a:xfrm>
            <a:prstGeom prst="rect">
              <a:avLst/>
            </a:prstGeom>
            <a:noFill/>
            <a:ln w="38100" cmpd="dbl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</a:defRPr>
              </a:lvl9pPr>
            </a:lstStyle>
            <a:p>
              <a:pPr algn="ctr" eaLnBrk="1" hangingPunct="1"/>
              <a:r>
                <a:rPr lang="en-US" altLang="ja-JP" sz="1200" dirty="0" smtClean="0">
                  <a:solidFill>
                    <a:srgbClr val="FF0000"/>
                  </a:solidFill>
                  <a:latin typeface="HGP創英角ｺﾞｼｯｸUB" pitchFamily="50" charset="-128"/>
                  <a:ea typeface="HGP創英角ｺﾞｼｯｸUB" pitchFamily="50" charset="-128"/>
                </a:rPr>
                <a:t>Global CO</a:t>
              </a:r>
              <a:r>
                <a:rPr lang="en-US" altLang="ja-JP" sz="1200" baseline="-25000" dirty="0" smtClean="0">
                  <a:solidFill>
                    <a:srgbClr val="FF0000"/>
                  </a:solidFill>
                  <a:latin typeface="HGP創英角ｺﾞｼｯｸUB" pitchFamily="50" charset="-128"/>
                  <a:ea typeface="HGP創英角ｺﾞｼｯｸUB" pitchFamily="50" charset="-128"/>
                </a:rPr>
                <a:t>2</a:t>
              </a:r>
              <a:r>
                <a:rPr lang="en-US" altLang="ja-JP" sz="1200" dirty="0" smtClean="0">
                  <a:solidFill>
                    <a:srgbClr val="FF0000"/>
                  </a:solidFill>
                  <a:latin typeface="HGP創英角ｺﾞｼｯｸUB" pitchFamily="50" charset="-128"/>
                  <a:ea typeface="HGP創英角ｺﾞｼｯｸUB" pitchFamily="50" charset="-128"/>
                </a:rPr>
                <a:t> Map</a:t>
              </a:r>
              <a:endParaRPr lang="ja-JP" altLang="en-US" sz="1200" dirty="0">
                <a:solidFill>
                  <a:srgbClr val="FF0000"/>
                </a:solidFill>
                <a:latin typeface="HGP創英角ｺﾞｼｯｸUB" pitchFamily="50" charset="-128"/>
                <a:ea typeface="HGP創英角ｺﾞｼｯｸUB" pitchFamily="50" charset="-128"/>
              </a:endParaRPr>
            </a:p>
          </p:txBody>
        </p:sp>
      </p:grpSp>
      <p:sp>
        <p:nvSpPr>
          <p:cNvPr id="102" name="正方形/長方形 101"/>
          <p:cNvSpPr/>
          <p:nvPr/>
        </p:nvSpPr>
        <p:spPr>
          <a:xfrm>
            <a:off x="3071813" y="387350"/>
            <a:ext cx="6000750" cy="24701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2070" name="テキスト ボックス 104"/>
          <p:cNvSpPr txBox="1">
            <a:spLocks noChangeArrowheads="1"/>
          </p:cNvSpPr>
          <p:nvPr/>
        </p:nvSpPr>
        <p:spPr bwMode="auto">
          <a:xfrm>
            <a:off x="16398" y="384919"/>
            <a:ext cx="310860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eaLnBrk="1" hangingPunct="1"/>
            <a:r>
              <a:rPr lang="en-US" altLang="ja-JP" sz="2400" dirty="0" smtClean="0">
                <a:latin typeface="Calibri" pitchFamily="34" charset="0"/>
              </a:rPr>
              <a:t>Asia GEO Grid Initiative</a:t>
            </a:r>
          </a:p>
          <a:p>
            <a:pPr eaLnBrk="1" hangingPunct="1"/>
            <a:r>
              <a:rPr lang="en-US" altLang="ja-JP" sz="2400" dirty="0" smtClean="0">
                <a:latin typeface="Calibri" pitchFamily="34" charset="0"/>
              </a:rPr>
              <a:t>PI: Yoshio Tanaka (AIST)</a:t>
            </a:r>
            <a:endParaRPr lang="ja-JP" altLang="en-US" sz="2400" dirty="0">
              <a:latin typeface="Calibri" pitchFamily="34" charset="0"/>
            </a:endParaRPr>
          </a:p>
        </p:txBody>
      </p:sp>
      <p:sp>
        <p:nvSpPr>
          <p:cNvPr id="106" name="正方形/長方形 105"/>
          <p:cNvSpPr>
            <a:spLocks noChangeArrowheads="1"/>
          </p:cNvSpPr>
          <p:nvPr/>
        </p:nvSpPr>
        <p:spPr bwMode="auto">
          <a:xfrm>
            <a:off x="1357313" y="1643063"/>
            <a:ext cx="1678647" cy="857250"/>
          </a:xfrm>
          <a:prstGeom prst="rect">
            <a:avLst/>
          </a:prstGeom>
          <a:solidFill>
            <a:srgbClr val="FFCC99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ja-JP" altLang="en-US" sz="1400" dirty="0">
                <a:solidFill>
                  <a:srgbClr val="000000"/>
                </a:solidFill>
                <a:latin typeface="Calibri" charset="0"/>
              </a:rPr>
              <a:t>１</a:t>
            </a:r>
            <a:r>
              <a:rPr lang="ja-JP" altLang="en-US" sz="1400" dirty="0" smtClean="0">
                <a:solidFill>
                  <a:srgbClr val="000000"/>
                </a:solidFill>
                <a:latin typeface="Calibri" charset="0"/>
              </a:rPr>
              <a:t>．</a:t>
            </a:r>
            <a:r>
              <a:rPr lang="en-US" altLang="ja-JP" sz="1400" dirty="0" smtClean="0">
                <a:solidFill>
                  <a:srgbClr val="000000"/>
                </a:solidFill>
                <a:latin typeface="Calibri" charset="0"/>
              </a:rPr>
              <a:t>Catalogue Search</a:t>
            </a:r>
            <a:endParaRPr lang="en-US" altLang="ja-JP" sz="1400" dirty="0">
              <a:solidFill>
                <a:srgbClr val="000000"/>
              </a:solidFill>
              <a:latin typeface="Calibri" charset="0"/>
            </a:endParaRPr>
          </a:p>
          <a:p>
            <a:pPr>
              <a:defRPr/>
            </a:pPr>
            <a:r>
              <a:rPr lang="ja-JP" altLang="en-US" sz="1400" dirty="0">
                <a:solidFill>
                  <a:srgbClr val="000000"/>
                </a:solidFill>
                <a:latin typeface="Calibri" charset="0"/>
              </a:rPr>
              <a:t>２</a:t>
            </a:r>
            <a:r>
              <a:rPr lang="ja-JP" altLang="en-US" sz="1400" dirty="0" smtClean="0">
                <a:solidFill>
                  <a:srgbClr val="000000"/>
                </a:solidFill>
                <a:latin typeface="Calibri" charset="0"/>
              </a:rPr>
              <a:t>．</a:t>
            </a:r>
            <a:r>
              <a:rPr lang="en-US" altLang="ja-JP" sz="1400" dirty="0" smtClean="0">
                <a:solidFill>
                  <a:srgbClr val="000000"/>
                </a:solidFill>
                <a:latin typeface="Calibri" charset="0"/>
              </a:rPr>
              <a:t>Obtain data</a:t>
            </a:r>
            <a:endParaRPr lang="en-US" altLang="ja-JP" sz="1400" dirty="0">
              <a:solidFill>
                <a:srgbClr val="000000"/>
              </a:solidFill>
              <a:latin typeface="Calibri" charset="0"/>
            </a:endParaRPr>
          </a:p>
          <a:p>
            <a:pPr>
              <a:defRPr/>
            </a:pPr>
            <a:r>
              <a:rPr lang="ja-JP" altLang="en-US" sz="1400" dirty="0">
                <a:solidFill>
                  <a:srgbClr val="000000"/>
                </a:solidFill>
                <a:latin typeface="Calibri" charset="0"/>
              </a:rPr>
              <a:t>３</a:t>
            </a:r>
            <a:r>
              <a:rPr lang="ja-JP" altLang="en-US" sz="1400" dirty="0" smtClean="0">
                <a:solidFill>
                  <a:srgbClr val="000000"/>
                </a:solidFill>
                <a:latin typeface="Calibri" charset="0"/>
              </a:rPr>
              <a:t>．</a:t>
            </a:r>
            <a:r>
              <a:rPr lang="en-US" altLang="ja-JP" sz="1400" dirty="0" smtClean="0">
                <a:solidFill>
                  <a:srgbClr val="000000"/>
                </a:solidFill>
                <a:latin typeface="Calibri" charset="0"/>
              </a:rPr>
              <a:t>Process data</a:t>
            </a:r>
            <a:endParaRPr lang="en-US" altLang="ja-JP" sz="1400" dirty="0">
              <a:solidFill>
                <a:srgbClr val="000000"/>
              </a:solidFill>
              <a:latin typeface="Calibri" charset="0"/>
            </a:endParaRPr>
          </a:p>
          <a:p>
            <a:pPr>
              <a:defRPr/>
            </a:pPr>
            <a:r>
              <a:rPr lang="ja-JP" altLang="en-US" sz="1400" dirty="0">
                <a:solidFill>
                  <a:srgbClr val="000000"/>
                </a:solidFill>
                <a:latin typeface="Calibri" charset="0"/>
              </a:rPr>
              <a:t>４</a:t>
            </a:r>
            <a:r>
              <a:rPr lang="ja-JP" altLang="en-US" sz="1400" dirty="0" smtClean="0">
                <a:solidFill>
                  <a:srgbClr val="000000"/>
                </a:solidFill>
                <a:latin typeface="Calibri" charset="0"/>
              </a:rPr>
              <a:t>．</a:t>
            </a:r>
            <a:r>
              <a:rPr lang="en-US" altLang="ja-JP" sz="1400" dirty="0" smtClean="0">
                <a:solidFill>
                  <a:srgbClr val="000000"/>
                </a:solidFill>
                <a:latin typeface="Calibri" charset="0"/>
              </a:rPr>
              <a:t>visualize</a:t>
            </a:r>
            <a:endParaRPr lang="ja-JP" altLang="en-US" sz="1400" dirty="0">
              <a:solidFill>
                <a:srgbClr val="000000"/>
              </a:solidFill>
              <a:latin typeface="Calibri" charset="0"/>
            </a:endParaRPr>
          </a:p>
        </p:txBody>
      </p:sp>
      <p:pic>
        <p:nvPicPr>
          <p:cNvPr id="2072" name="Picture 2" descr="C:\Program Files (x86)\Microsoft Office\MEDIA\CAGCAT10\j0195384.wm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1670050"/>
            <a:ext cx="785813" cy="80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8" name="直線矢印コネクタ 107"/>
          <p:cNvCxnSpPr>
            <a:cxnSpLocks noChangeShapeType="1"/>
            <a:endCxn id="106" idx="1"/>
          </p:cNvCxnSpPr>
          <p:nvPr/>
        </p:nvCxnSpPr>
        <p:spPr bwMode="auto">
          <a:xfrm>
            <a:off x="928688" y="2071688"/>
            <a:ext cx="428625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cxnSp>
        <p:nvCxnSpPr>
          <p:cNvPr id="110" name="直線矢印コネクタ 109"/>
          <p:cNvCxnSpPr/>
          <p:nvPr/>
        </p:nvCxnSpPr>
        <p:spPr>
          <a:xfrm rot="16200000" flipH="1">
            <a:off x="1928812" y="2857501"/>
            <a:ext cx="428625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矢印コネクタ 91"/>
          <p:cNvCxnSpPr/>
          <p:nvPr/>
        </p:nvCxnSpPr>
        <p:spPr>
          <a:xfrm flipV="1">
            <a:off x="2643188" y="2309813"/>
            <a:ext cx="857250" cy="785812"/>
          </a:xfrm>
          <a:prstGeom prst="straightConnector1">
            <a:avLst/>
          </a:prstGeom>
          <a:ln w="38100">
            <a:solidFill>
              <a:srgbClr val="0033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矢印コネクタ 92"/>
          <p:cNvCxnSpPr/>
          <p:nvPr/>
        </p:nvCxnSpPr>
        <p:spPr>
          <a:xfrm flipH="1" flipV="1">
            <a:off x="4786314" y="2145258"/>
            <a:ext cx="777081" cy="783680"/>
          </a:xfrm>
          <a:prstGeom prst="straightConnector1">
            <a:avLst/>
          </a:prstGeom>
          <a:ln w="38100">
            <a:solidFill>
              <a:srgbClr val="0033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80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87"/>
          </a:xfrm>
        </p:spPr>
        <p:txBody>
          <a:bodyPr/>
          <a:lstStyle/>
          <a:p>
            <a:r>
              <a:rPr lang="en-US" altLang="ja-JP" sz="3200" dirty="0" smtClean="0"/>
              <a:t>Research Themes</a:t>
            </a:r>
            <a:endParaRPr lang="ja-JP" altLang="en-US" sz="3200" dirty="0" smtClean="0"/>
          </a:p>
        </p:txBody>
      </p:sp>
      <p:sp>
        <p:nvSpPr>
          <p:cNvPr id="4" name="円/楕円 3"/>
          <p:cNvSpPr/>
          <p:nvPr/>
        </p:nvSpPr>
        <p:spPr>
          <a:xfrm>
            <a:off x="354013" y="4000500"/>
            <a:ext cx="2000250" cy="8572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1200" b="1" dirty="0">
                <a:solidFill>
                  <a:schemeClr val="tx1"/>
                </a:solidFill>
              </a:rPr>
              <a:t>Integration of heterogeneous and distributed DBs</a:t>
            </a:r>
            <a:endParaRPr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角丸四角形 6"/>
          <p:cNvSpPr/>
          <p:nvPr/>
        </p:nvSpPr>
        <p:spPr>
          <a:xfrm>
            <a:off x="285750" y="3500438"/>
            <a:ext cx="8429625" cy="1928812"/>
          </a:xfrm>
          <a:prstGeom prst="roundRect">
            <a:avLst/>
          </a:prstGeom>
          <a:noFill/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altLang="ja-JP" b="1" dirty="0">
                <a:solidFill>
                  <a:srgbClr val="000000"/>
                </a:solidFill>
              </a:rPr>
              <a:t>GEO Grid</a:t>
            </a:r>
            <a:endParaRPr lang="ja-JP" altLang="en-US" b="1" dirty="0">
              <a:solidFill>
                <a:srgbClr val="000000"/>
              </a:solidFill>
            </a:endParaRPr>
          </a:p>
        </p:txBody>
      </p:sp>
      <p:sp>
        <p:nvSpPr>
          <p:cNvPr id="8" name="右中かっこ 7"/>
          <p:cNvSpPr/>
          <p:nvPr/>
        </p:nvSpPr>
        <p:spPr>
          <a:xfrm rot="5400000">
            <a:off x="3326607" y="1813719"/>
            <a:ext cx="273050" cy="621823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ja-JP" alt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5126" name="テキスト ボックス 8"/>
          <p:cNvSpPr txBox="1">
            <a:spLocks noChangeArrowheads="1"/>
          </p:cNvSpPr>
          <p:nvPr/>
        </p:nvSpPr>
        <p:spPr bwMode="auto">
          <a:xfrm>
            <a:off x="1282700" y="5065713"/>
            <a:ext cx="1841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ja-JP" altLang="en-US" sz="1600"/>
          </a:p>
        </p:txBody>
      </p:sp>
      <p:sp>
        <p:nvSpPr>
          <p:cNvPr id="5127" name="テキスト ボックス 10"/>
          <p:cNvSpPr txBox="1">
            <a:spLocks noChangeArrowheads="1"/>
          </p:cNvSpPr>
          <p:nvPr/>
        </p:nvSpPr>
        <p:spPr bwMode="auto">
          <a:xfrm>
            <a:off x="1577975" y="5065713"/>
            <a:ext cx="38512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1600"/>
              <a:t>Outcomes of the other research projects</a:t>
            </a:r>
            <a:endParaRPr lang="ja-JP" altLang="en-US" sz="1600"/>
          </a:p>
        </p:txBody>
      </p:sp>
      <p:pic>
        <p:nvPicPr>
          <p:cNvPr id="3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644" y="3357562"/>
            <a:ext cx="1001894" cy="5381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2" name="角丸四角形 31"/>
          <p:cNvSpPr/>
          <p:nvPr/>
        </p:nvSpPr>
        <p:spPr>
          <a:xfrm>
            <a:off x="357188" y="2500313"/>
            <a:ext cx="8286750" cy="642937"/>
          </a:xfrm>
          <a:prstGeom prst="roundRect">
            <a:avLst/>
          </a:prstGeom>
          <a:solidFill>
            <a:srgbClr val="FF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pic>
        <p:nvPicPr>
          <p:cNvPr id="5130" name="Picture 4" descr="Home">
            <a:hlinkClick r:id="rId3" tooltip="Home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2357438"/>
            <a:ext cx="1071563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テキスト ボックス 39"/>
          <p:cNvSpPr txBox="1"/>
          <p:nvPr/>
        </p:nvSpPr>
        <p:spPr>
          <a:xfrm>
            <a:off x="1500188" y="2643188"/>
            <a:ext cx="723900" cy="3698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ja-JP" dirty="0"/>
              <a:t>CSW</a:t>
            </a:r>
            <a:endParaRPr lang="ja-JP" altLang="en-US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2428875" y="2643188"/>
            <a:ext cx="749300" cy="3698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ja-JP" dirty="0"/>
              <a:t>WMS</a:t>
            </a:r>
            <a:endParaRPr lang="ja-JP" altLang="en-US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3357563" y="2643188"/>
            <a:ext cx="696912" cy="3698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ja-JP" dirty="0"/>
              <a:t>WFS</a:t>
            </a:r>
            <a:endParaRPr lang="ja-JP" altLang="en-US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4276725" y="2643188"/>
            <a:ext cx="723900" cy="3698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ja-JP" dirty="0"/>
              <a:t>WCS</a:t>
            </a:r>
            <a:endParaRPr lang="ja-JP" altLang="en-US" dirty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5218113" y="2643188"/>
            <a:ext cx="711200" cy="3698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ja-JP" dirty="0"/>
              <a:t>WPS</a:t>
            </a:r>
            <a:endParaRPr lang="ja-JP" altLang="en-US" dirty="0"/>
          </a:p>
        </p:txBody>
      </p:sp>
      <p:sp>
        <p:nvSpPr>
          <p:cNvPr id="45" name="正方形/長方形 44"/>
          <p:cNvSpPr/>
          <p:nvPr/>
        </p:nvSpPr>
        <p:spPr>
          <a:xfrm>
            <a:off x="1643063" y="1000125"/>
            <a:ext cx="1928812" cy="857250"/>
          </a:xfrm>
          <a:prstGeom prst="rect">
            <a:avLst/>
          </a:prstGeom>
          <a:solidFill>
            <a:srgbClr val="FFCC99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ja-JP" altLang="en-US" sz="1200" dirty="0"/>
              <a:t>１．</a:t>
            </a:r>
            <a:r>
              <a:rPr lang="en-US" altLang="ja-JP" sz="1200" dirty="0"/>
              <a:t>Catalog search</a:t>
            </a:r>
          </a:p>
          <a:p>
            <a:pPr>
              <a:defRPr/>
            </a:pPr>
            <a:r>
              <a:rPr lang="ja-JP" altLang="en-US" sz="1200" dirty="0"/>
              <a:t>２．</a:t>
            </a:r>
            <a:r>
              <a:rPr lang="en-US" altLang="ja-JP" sz="1200" dirty="0"/>
              <a:t>Data query</a:t>
            </a:r>
          </a:p>
          <a:p>
            <a:pPr>
              <a:defRPr/>
            </a:pPr>
            <a:r>
              <a:rPr lang="ja-JP" altLang="en-US" sz="1200" dirty="0"/>
              <a:t>３．</a:t>
            </a:r>
            <a:r>
              <a:rPr lang="en-US" altLang="ja-JP" sz="1200" dirty="0"/>
              <a:t>Processing</a:t>
            </a:r>
          </a:p>
          <a:p>
            <a:pPr>
              <a:defRPr/>
            </a:pPr>
            <a:r>
              <a:rPr lang="ja-JP" altLang="en-US" sz="1200" dirty="0"/>
              <a:t>４．</a:t>
            </a:r>
            <a:r>
              <a:rPr lang="en-US" altLang="ja-JP" sz="1200" dirty="0"/>
              <a:t>Results &amp; visualization</a:t>
            </a:r>
            <a:endParaRPr lang="ja-JP" altLang="en-US" sz="1200" dirty="0"/>
          </a:p>
        </p:txBody>
      </p:sp>
      <p:pic>
        <p:nvPicPr>
          <p:cNvPr id="5137" name="Picture 2" descr="C:\Program Files (x86)\Microsoft Office\MEDIA\CAGCAT10\j0195384.wm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8625" y="1027113"/>
            <a:ext cx="785813" cy="80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9" name="直線矢印コネクタ 48"/>
          <p:cNvCxnSpPr>
            <a:endCxn id="45" idx="1"/>
          </p:cNvCxnSpPr>
          <p:nvPr/>
        </p:nvCxnSpPr>
        <p:spPr>
          <a:xfrm>
            <a:off x="1214438" y="1428750"/>
            <a:ext cx="428625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曲線コネクタ 50"/>
          <p:cNvCxnSpPr>
            <a:stCxn id="45" idx="2"/>
            <a:endCxn id="40" idx="0"/>
          </p:cNvCxnSpPr>
          <p:nvPr/>
        </p:nvCxnSpPr>
        <p:spPr>
          <a:xfrm rot="5400000">
            <a:off x="1841500" y="1878013"/>
            <a:ext cx="785813" cy="744537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曲線コネクタ 52"/>
          <p:cNvCxnSpPr>
            <a:stCxn id="45" idx="2"/>
            <a:endCxn id="41" idx="0"/>
          </p:cNvCxnSpPr>
          <p:nvPr/>
        </p:nvCxnSpPr>
        <p:spPr>
          <a:xfrm rot="16200000" flipH="1">
            <a:off x="2312193" y="2151857"/>
            <a:ext cx="785813" cy="19685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曲線コネクタ 54"/>
          <p:cNvCxnSpPr>
            <a:stCxn id="45" idx="2"/>
            <a:endCxn id="42" idx="0"/>
          </p:cNvCxnSpPr>
          <p:nvPr/>
        </p:nvCxnSpPr>
        <p:spPr>
          <a:xfrm rot="16200000" flipH="1">
            <a:off x="2763837" y="1700213"/>
            <a:ext cx="785813" cy="110013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曲線コネクタ 56"/>
          <p:cNvCxnSpPr>
            <a:stCxn id="45" idx="2"/>
            <a:endCxn id="43" idx="0"/>
          </p:cNvCxnSpPr>
          <p:nvPr/>
        </p:nvCxnSpPr>
        <p:spPr>
          <a:xfrm rot="16200000" flipH="1">
            <a:off x="3229768" y="1234282"/>
            <a:ext cx="785813" cy="2032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曲線コネクタ 58"/>
          <p:cNvCxnSpPr>
            <a:stCxn id="45" idx="2"/>
            <a:endCxn id="44" idx="0"/>
          </p:cNvCxnSpPr>
          <p:nvPr/>
        </p:nvCxnSpPr>
        <p:spPr>
          <a:xfrm rot="16200000" flipH="1">
            <a:off x="3697287" y="766763"/>
            <a:ext cx="785813" cy="296703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/>
          <p:cNvCxnSpPr>
            <a:stCxn id="40" idx="2"/>
          </p:cNvCxnSpPr>
          <p:nvPr/>
        </p:nvCxnSpPr>
        <p:spPr>
          <a:xfrm rot="5400000">
            <a:off x="1616075" y="3254375"/>
            <a:ext cx="487363" cy="4763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/>
          <p:cNvCxnSpPr/>
          <p:nvPr/>
        </p:nvCxnSpPr>
        <p:spPr>
          <a:xfrm rot="5400000">
            <a:off x="2544762" y="3241676"/>
            <a:ext cx="487363" cy="4762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/>
          <p:cNvCxnSpPr/>
          <p:nvPr/>
        </p:nvCxnSpPr>
        <p:spPr>
          <a:xfrm rot="5400000">
            <a:off x="3473450" y="3241675"/>
            <a:ext cx="487363" cy="4763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/>
          <p:cNvCxnSpPr/>
          <p:nvPr/>
        </p:nvCxnSpPr>
        <p:spPr>
          <a:xfrm rot="5400000">
            <a:off x="4402137" y="3241676"/>
            <a:ext cx="487363" cy="4762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/>
          <p:cNvCxnSpPr/>
          <p:nvPr/>
        </p:nvCxnSpPr>
        <p:spPr>
          <a:xfrm rot="5400000">
            <a:off x="5326062" y="3241676"/>
            <a:ext cx="487363" cy="4762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49" name="テキスト ボックス 65"/>
          <p:cNvSpPr txBox="1">
            <a:spLocks noChangeArrowheads="1"/>
          </p:cNvSpPr>
          <p:nvPr/>
        </p:nvSpPr>
        <p:spPr bwMode="auto">
          <a:xfrm>
            <a:off x="6000750" y="857250"/>
            <a:ext cx="3143250" cy="954088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ja-JP" sz="1400" b="1" u="sng"/>
              <a:t>Research Theme 1</a:t>
            </a:r>
          </a:p>
          <a:p>
            <a:pPr algn="just"/>
            <a:r>
              <a:rPr lang="en-US" altLang="ja-JP" sz="1400"/>
              <a:t>Evaluate and improve GEO Grid middleware for practical use through empirical experiments.</a:t>
            </a:r>
            <a:endParaRPr lang="ja-JP" altLang="en-US" sz="1400"/>
          </a:p>
        </p:txBody>
      </p:sp>
      <p:sp>
        <p:nvSpPr>
          <p:cNvPr id="5150" name="テキスト ボックス 66"/>
          <p:cNvSpPr txBox="1">
            <a:spLocks noChangeArrowheads="1"/>
          </p:cNvSpPr>
          <p:nvPr/>
        </p:nvSpPr>
        <p:spPr bwMode="auto">
          <a:xfrm>
            <a:off x="6000750" y="1785938"/>
            <a:ext cx="3143250" cy="95408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ja-JP" sz="1400" b="1" u="sng"/>
              <a:t>Research Theme 2</a:t>
            </a:r>
          </a:p>
          <a:p>
            <a:pPr algn="just"/>
            <a:r>
              <a:rPr lang="en-US" altLang="ja-JP" sz="1400"/>
              <a:t>Implementation of secure and scalable OGC standards using Grid technologies.</a:t>
            </a:r>
            <a:endParaRPr lang="ja-JP" altLang="en-US" sz="1400"/>
          </a:p>
        </p:txBody>
      </p:sp>
      <p:sp>
        <p:nvSpPr>
          <p:cNvPr id="5151" name="テキスト ボックス 67"/>
          <p:cNvSpPr txBox="1">
            <a:spLocks noChangeArrowheads="1"/>
          </p:cNvSpPr>
          <p:nvPr/>
        </p:nvSpPr>
        <p:spPr bwMode="auto">
          <a:xfrm>
            <a:off x="6000750" y="2741613"/>
            <a:ext cx="3143250" cy="116998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altLang="ja-JP" sz="1400" b="1" u="sng"/>
              <a:t>Research Theme 3</a:t>
            </a:r>
          </a:p>
          <a:p>
            <a:pPr algn="just"/>
            <a:r>
              <a:rPr lang="en-US" altLang="ja-JP" sz="1400"/>
              <a:t>Development of Asia GEO Grid Infrastructure which federates heterogeneous and distributed Earth observation data.</a:t>
            </a:r>
            <a:endParaRPr lang="ja-JP" altLang="en-US" sz="1400"/>
          </a:p>
        </p:txBody>
      </p:sp>
      <p:sp>
        <p:nvSpPr>
          <p:cNvPr id="5152" name="テキスト ボックス 57"/>
          <p:cNvSpPr txBox="1">
            <a:spLocks noChangeArrowheads="1"/>
          </p:cNvSpPr>
          <p:nvPr/>
        </p:nvSpPr>
        <p:spPr bwMode="auto">
          <a:xfrm>
            <a:off x="5786438" y="5473700"/>
            <a:ext cx="3143250" cy="13843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ja-JP" sz="1400" b="1"/>
              <a:t>Expected outcome</a:t>
            </a:r>
          </a:p>
          <a:p>
            <a:pPr>
              <a:buFont typeface="Wingdings" pitchFamily="2" charset="2"/>
              <a:buChar char="Ø"/>
            </a:pPr>
            <a:r>
              <a:rPr lang="en-US" altLang="ja-JP" sz="1400"/>
              <a:t>Development of sustainable infrastructure and community for Earth sciences</a:t>
            </a:r>
          </a:p>
          <a:p>
            <a:pPr>
              <a:buFont typeface="Wingdings" pitchFamily="2" charset="2"/>
              <a:buChar char="Ø"/>
            </a:pPr>
            <a:r>
              <a:rPr lang="en-US" altLang="ja-JP" sz="1400"/>
              <a:t>Contribution to GEO and International standards</a:t>
            </a:r>
            <a:endParaRPr lang="ja-JP" altLang="en-US" sz="1400"/>
          </a:p>
        </p:txBody>
      </p:sp>
      <p:sp>
        <p:nvSpPr>
          <p:cNvPr id="5153" name="スライド番号プレースホルダ 69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00BB789B-45FD-4037-854B-6AC0218DCDEA}" type="slidenum">
              <a:rPr lang="en-US" altLang="ja-JP" smtClean="0">
                <a:ea typeface="ＭＳ Ｐゴシック" charset="-128"/>
              </a:rPr>
              <a:pPr/>
              <a:t>20</a:t>
            </a:fld>
            <a:endParaRPr lang="en-US" altLang="ja-JP" smtClean="0">
              <a:ea typeface="ＭＳ Ｐゴシック" charset="-128"/>
            </a:endParaRPr>
          </a:p>
        </p:txBody>
      </p:sp>
      <p:sp>
        <p:nvSpPr>
          <p:cNvPr id="72" name="円/楕円 71"/>
          <p:cNvSpPr/>
          <p:nvPr/>
        </p:nvSpPr>
        <p:spPr>
          <a:xfrm>
            <a:off x="4572000" y="4000500"/>
            <a:ext cx="2000250" cy="8572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1200" b="1" dirty="0">
                <a:solidFill>
                  <a:schemeClr val="tx1"/>
                </a:solidFill>
              </a:rPr>
              <a:t>High performance and scalable catalogue services</a:t>
            </a:r>
            <a:endParaRPr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73" name="円/楕円 72"/>
          <p:cNvSpPr/>
          <p:nvPr/>
        </p:nvSpPr>
        <p:spPr>
          <a:xfrm>
            <a:off x="2428875" y="4000500"/>
            <a:ext cx="2000250" cy="8572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1200" b="1" dirty="0">
                <a:solidFill>
                  <a:schemeClr val="tx1"/>
                </a:solidFill>
              </a:rPr>
              <a:t>Flexible and user friendly security</a:t>
            </a:r>
            <a:endParaRPr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74" name="円/楕円 73"/>
          <p:cNvSpPr/>
          <p:nvPr/>
        </p:nvSpPr>
        <p:spPr>
          <a:xfrm>
            <a:off x="6643688" y="4000500"/>
            <a:ext cx="2000250" cy="857250"/>
          </a:xfrm>
          <a:prstGeom prst="ellipse">
            <a:avLst/>
          </a:prstGeom>
          <a:solidFill>
            <a:srgbClr val="CCFF99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ja-JP" sz="1200" b="1" dirty="0">
                <a:solidFill>
                  <a:schemeClr val="tx1"/>
                </a:solidFill>
              </a:rPr>
              <a:t>Development of model cases at Flux observation sites</a:t>
            </a:r>
            <a:endParaRPr lang="ja-JP" altLang="en-US" sz="1200" b="1" dirty="0">
              <a:solidFill>
                <a:schemeClr val="tx1"/>
              </a:solidFill>
            </a:endParaRPr>
          </a:p>
        </p:txBody>
      </p:sp>
      <p:sp>
        <p:nvSpPr>
          <p:cNvPr id="79" name="右中かっこ 78"/>
          <p:cNvSpPr/>
          <p:nvPr/>
        </p:nvSpPr>
        <p:spPr>
          <a:xfrm rot="5400000">
            <a:off x="7502526" y="3917950"/>
            <a:ext cx="273050" cy="200977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ja-JP" alt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5158" name="テキスト ボックス 79"/>
          <p:cNvSpPr txBox="1">
            <a:spLocks noChangeArrowheads="1"/>
          </p:cNvSpPr>
          <p:nvPr/>
        </p:nvSpPr>
        <p:spPr bwMode="auto">
          <a:xfrm>
            <a:off x="6643688" y="4976813"/>
            <a:ext cx="207168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ja-JP" sz="1400" b="1"/>
              <a:t>One of research themes in this project</a:t>
            </a:r>
            <a:endParaRPr lang="ja-JP" altLang="en-US" sz="1400" b="1"/>
          </a:p>
        </p:txBody>
      </p:sp>
      <p:grpSp>
        <p:nvGrpSpPr>
          <p:cNvPr id="5159" name="グループ化 29"/>
          <p:cNvGrpSpPr>
            <a:grpSpLocks/>
          </p:cNvGrpSpPr>
          <p:nvPr/>
        </p:nvGrpSpPr>
        <p:grpSpPr bwMode="auto">
          <a:xfrm>
            <a:off x="71438" y="5572125"/>
            <a:ext cx="1857375" cy="941388"/>
            <a:chOff x="289727" y="5143512"/>
            <a:chExt cx="1710511" cy="1212952"/>
          </a:xfrm>
        </p:grpSpPr>
        <p:pic>
          <p:nvPicPr>
            <p:cNvPr id="5163" name="Picture 19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71532" y="5143512"/>
              <a:ext cx="928706" cy="121295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5164" name="Picture 19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89727" y="5143512"/>
              <a:ext cx="928706" cy="121295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pic>
        <p:nvPicPr>
          <p:cNvPr id="5160" name="Picture 1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000250" y="5572125"/>
            <a:ext cx="873125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61" name="Picture 20" descr="MOD09GQK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000375" y="5572125"/>
            <a:ext cx="1133475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62" name="Picture 6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286250" y="5643563"/>
            <a:ext cx="142875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9" descr="MCj04347420000[1]"/>
          <p:cNvPicPr>
            <a:picLocks noChangeAspect="1" noChangeArrowheads="1"/>
          </p:cNvPicPr>
          <p:nvPr/>
        </p:nvPicPr>
        <p:blipFill>
          <a:blip r:embed="rId2">
            <a:lum bright="-60000"/>
          </a:blip>
          <a:srcRect/>
          <a:stretch>
            <a:fillRect/>
          </a:stretch>
        </p:blipFill>
        <p:spPr bwMode="auto">
          <a:xfrm>
            <a:off x="5759450" y="428625"/>
            <a:ext cx="3313113" cy="316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5" descr="MCj04347420000[1]"/>
          <p:cNvPicPr>
            <a:picLocks noChangeAspect="1" noChangeArrowheads="1"/>
          </p:cNvPicPr>
          <p:nvPr/>
        </p:nvPicPr>
        <p:blipFill>
          <a:blip r:embed="rId2">
            <a:lum bright="40000"/>
          </a:blip>
          <a:srcRect/>
          <a:stretch>
            <a:fillRect/>
          </a:stretch>
        </p:blipFill>
        <p:spPr bwMode="auto">
          <a:xfrm>
            <a:off x="1979613" y="2511425"/>
            <a:ext cx="3313112" cy="316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 descr="MCj04347420000[1]"/>
          <p:cNvPicPr>
            <a:picLocks noChangeAspect="1" noChangeArrowheads="1"/>
          </p:cNvPicPr>
          <p:nvPr/>
        </p:nvPicPr>
        <p:blipFill>
          <a:blip r:embed="rId2">
            <a:lum bright="-60000"/>
          </a:blip>
          <a:srcRect/>
          <a:stretch>
            <a:fillRect/>
          </a:stretch>
        </p:blipFill>
        <p:spPr bwMode="auto">
          <a:xfrm>
            <a:off x="177800" y="2741613"/>
            <a:ext cx="2212975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6" descr="MCj04347420000[1]"/>
          <p:cNvPicPr>
            <a:picLocks noChangeAspect="1" noChangeArrowheads="1"/>
          </p:cNvPicPr>
          <p:nvPr/>
        </p:nvPicPr>
        <p:blipFill>
          <a:blip r:embed="rId2">
            <a:lum bright="-60000"/>
          </a:blip>
          <a:srcRect/>
          <a:stretch>
            <a:fillRect/>
          </a:stretch>
        </p:blipFill>
        <p:spPr bwMode="auto">
          <a:xfrm>
            <a:off x="823913" y="4591050"/>
            <a:ext cx="2212975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4" name="Picture 7" descr="MCj04347420000[1]"/>
          <p:cNvPicPr>
            <a:picLocks noChangeAspect="1" noChangeArrowheads="1"/>
          </p:cNvPicPr>
          <p:nvPr/>
        </p:nvPicPr>
        <p:blipFill>
          <a:blip r:embed="rId2">
            <a:lum bright="-60000"/>
          </a:blip>
          <a:srcRect/>
          <a:stretch>
            <a:fillRect/>
          </a:stretch>
        </p:blipFill>
        <p:spPr bwMode="auto">
          <a:xfrm>
            <a:off x="3144838" y="806450"/>
            <a:ext cx="2212975" cy="211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5" name="Picture 8" descr="MCj04347420000[1]"/>
          <p:cNvPicPr>
            <a:picLocks noChangeAspect="1" noChangeArrowheads="1"/>
          </p:cNvPicPr>
          <p:nvPr/>
        </p:nvPicPr>
        <p:blipFill>
          <a:blip r:embed="rId2">
            <a:lum bright="-60000"/>
          </a:blip>
          <a:srcRect/>
          <a:stretch>
            <a:fillRect/>
          </a:stretch>
        </p:blipFill>
        <p:spPr bwMode="auto">
          <a:xfrm>
            <a:off x="4208463" y="4602163"/>
            <a:ext cx="2212975" cy="2112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6" name="Picture 10" descr="MCj04347420000[1]"/>
          <p:cNvPicPr>
            <a:picLocks noChangeAspect="1" noChangeArrowheads="1"/>
          </p:cNvPicPr>
          <p:nvPr/>
        </p:nvPicPr>
        <p:blipFill>
          <a:blip r:embed="rId2">
            <a:lum bright="-60000"/>
          </a:blip>
          <a:srcRect/>
          <a:stretch>
            <a:fillRect/>
          </a:stretch>
        </p:blipFill>
        <p:spPr bwMode="auto">
          <a:xfrm>
            <a:off x="1755775" y="1995488"/>
            <a:ext cx="1327150" cy="126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7" name="WordArt 19"/>
          <p:cNvSpPr>
            <a:spLocks noChangeArrowheads="1" noChangeShapeType="1" noTextEdit="1"/>
          </p:cNvSpPr>
          <p:nvPr/>
        </p:nvSpPr>
        <p:spPr bwMode="auto">
          <a:xfrm>
            <a:off x="3546475" y="1184275"/>
            <a:ext cx="1412875" cy="1481138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0584324"/>
              </a:avLst>
            </a:prstTxWarp>
          </a:bodyPr>
          <a:lstStyle/>
          <a:p>
            <a:pPr algn="ctr"/>
            <a:r>
              <a:rPr lang="en-US" altLang="ja-JP" sz="1600" kern="10">
                <a:ln w="9525">
                  <a:solidFill>
                    <a:srgbClr val="FF9900"/>
                  </a:solidFill>
                  <a:round/>
                  <a:headEnd/>
                  <a:tailEnd/>
                </a:ln>
                <a:solidFill>
                  <a:srgbClr val="FF9900"/>
                </a:solidFill>
                <a:latin typeface="ＭＳ Ｐゴシック"/>
                <a:ea typeface="ＭＳ Ｐゴシック"/>
              </a:rPr>
              <a:t>JapanFlux/AsiaFlux</a:t>
            </a:r>
            <a:endParaRPr lang="ja-JP" altLang="en-US" sz="1600" kern="10">
              <a:ln w="9525">
                <a:solidFill>
                  <a:srgbClr val="FF9900"/>
                </a:solidFill>
                <a:round/>
                <a:headEnd/>
                <a:tailEnd/>
              </a:ln>
              <a:solidFill>
                <a:srgbClr val="FF9900"/>
              </a:solidFill>
              <a:latin typeface="ＭＳ Ｐゴシック"/>
              <a:ea typeface="ＭＳ Ｐゴシック"/>
            </a:endParaRPr>
          </a:p>
        </p:txBody>
      </p:sp>
      <p:sp>
        <p:nvSpPr>
          <p:cNvPr id="7178" name="WordArt 20"/>
          <p:cNvSpPr>
            <a:spLocks noChangeArrowheads="1" noChangeShapeType="1" noTextEdit="1"/>
          </p:cNvSpPr>
          <p:nvPr/>
        </p:nvSpPr>
        <p:spPr bwMode="auto">
          <a:xfrm>
            <a:off x="569913" y="3128963"/>
            <a:ext cx="1412875" cy="1479550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2510812"/>
              </a:avLst>
            </a:prstTxWarp>
          </a:bodyPr>
          <a:lstStyle/>
          <a:p>
            <a:pPr algn="ctr"/>
            <a:r>
              <a:rPr lang="en-US" altLang="ja-JP" sz="1600" kern="10">
                <a:ln w="9525">
                  <a:solidFill>
                    <a:srgbClr val="FF9900"/>
                  </a:solidFill>
                  <a:round/>
                  <a:headEnd/>
                  <a:tailEnd/>
                </a:ln>
                <a:solidFill>
                  <a:srgbClr val="FF9900"/>
                </a:solidFill>
                <a:latin typeface="ＭＳ Ｐゴシック"/>
                <a:ea typeface="ＭＳ Ｐゴシック"/>
              </a:rPr>
              <a:t>JaLTER/ILTER</a:t>
            </a:r>
            <a:endParaRPr lang="ja-JP" altLang="en-US" sz="1600" kern="10">
              <a:ln w="9525">
                <a:solidFill>
                  <a:srgbClr val="FF9900"/>
                </a:solidFill>
                <a:round/>
                <a:headEnd/>
                <a:tailEnd/>
              </a:ln>
              <a:solidFill>
                <a:srgbClr val="FF9900"/>
              </a:solidFill>
              <a:latin typeface="ＭＳ Ｐゴシック"/>
              <a:ea typeface="ＭＳ Ｐゴシック"/>
            </a:endParaRPr>
          </a:p>
        </p:txBody>
      </p:sp>
      <p:sp>
        <p:nvSpPr>
          <p:cNvPr id="7179" name="WordArt 21"/>
          <p:cNvSpPr>
            <a:spLocks noChangeArrowheads="1" noChangeShapeType="1" noTextEdit="1"/>
          </p:cNvSpPr>
          <p:nvPr/>
        </p:nvSpPr>
        <p:spPr bwMode="auto">
          <a:xfrm>
            <a:off x="1208088" y="4970463"/>
            <a:ext cx="1411287" cy="1479550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1961660"/>
              </a:avLst>
            </a:prstTxWarp>
          </a:bodyPr>
          <a:lstStyle/>
          <a:p>
            <a:pPr algn="ctr"/>
            <a:r>
              <a:rPr lang="en-US" altLang="ja-JP" sz="1600" kern="10">
                <a:ln w="9525">
                  <a:solidFill>
                    <a:srgbClr val="FF9900"/>
                  </a:solidFill>
                  <a:round/>
                  <a:headEnd/>
                  <a:tailEnd/>
                </a:ln>
                <a:solidFill>
                  <a:srgbClr val="FF9900"/>
                </a:solidFill>
                <a:latin typeface="ＭＳ Ｐゴシック"/>
                <a:ea typeface="ＭＳ Ｐゴシック"/>
              </a:rPr>
              <a:t>J-BON/GEO BON</a:t>
            </a:r>
            <a:endParaRPr lang="ja-JP" altLang="en-US" sz="1600" kern="10">
              <a:ln w="9525">
                <a:solidFill>
                  <a:srgbClr val="FF9900"/>
                </a:solidFill>
                <a:round/>
                <a:headEnd/>
                <a:tailEnd/>
              </a:ln>
              <a:solidFill>
                <a:srgbClr val="FF9900"/>
              </a:solidFill>
              <a:latin typeface="ＭＳ Ｐゴシック"/>
              <a:ea typeface="ＭＳ Ｐゴシック"/>
            </a:endParaRPr>
          </a:p>
        </p:txBody>
      </p:sp>
      <p:sp>
        <p:nvSpPr>
          <p:cNvPr id="7180" name="WordArt 22"/>
          <p:cNvSpPr>
            <a:spLocks noChangeArrowheads="1" noChangeShapeType="1" noTextEdit="1"/>
          </p:cNvSpPr>
          <p:nvPr/>
        </p:nvSpPr>
        <p:spPr bwMode="auto">
          <a:xfrm>
            <a:off x="1963738" y="2200275"/>
            <a:ext cx="925512" cy="798513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1567316"/>
              </a:avLst>
            </a:prstTxWarp>
          </a:bodyPr>
          <a:lstStyle/>
          <a:p>
            <a:pPr algn="ctr"/>
            <a:r>
              <a:rPr lang="en-US" altLang="ja-JP" sz="1600" kern="10">
                <a:ln w="9525">
                  <a:solidFill>
                    <a:srgbClr val="CCFFCC"/>
                  </a:solidFill>
                  <a:round/>
                  <a:headEnd/>
                  <a:tailEnd/>
                </a:ln>
                <a:solidFill>
                  <a:srgbClr val="CCFFCC"/>
                </a:solidFill>
                <a:latin typeface="ＭＳ Ｐゴシック"/>
                <a:ea typeface="ＭＳ Ｐゴシック"/>
              </a:rPr>
              <a:t>PEN/PEN Overseas</a:t>
            </a:r>
            <a:endParaRPr lang="ja-JP" altLang="en-US" sz="1600" kern="10">
              <a:ln w="9525">
                <a:solidFill>
                  <a:srgbClr val="CCFFCC"/>
                </a:solidFill>
                <a:round/>
                <a:headEnd/>
                <a:tailEnd/>
              </a:ln>
              <a:solidFill>
                <a:srgbClr val="CCFFCC"/>
              </a:solidFill>
              <a:latin typeface="ＭＳ Ｐゴシック"/>
              <a:ea typeface="ＭＳ Ｐゴシック"/>
            </a:endParaRPr>
          </a:p>
        </p:txBody>
      </p:sp>
      <p:sp>
        <p:nvSpPr>
          <p:cNvPr id="7181" name="WordArt 23"/>
          <p:cNvSpPr>
            <a:spLocks noChangeArrowheads="1" noChangeShapeType="1" noTextEdit="1"/>
          </p:cNvSpPr>
          <p:nvPr/>
        </p:nvSpPr>
        <p:spPr bwMode="auto">
          <a:xfrm rot="-10616375">
            <a:off x="3589338" y="1192213"/>
            <a:ext cx="1292225" cy="1308100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2761340"/>
              </a:avLst>
            </a:prstTxWarp>
          </a:bodyPr>
          <a:lstStyle/>
          <a:p>
            <a:pPr algn="ctr"/>
            <a:r>
              <a:rPr lang="zh-TW" altLang="en-US" sz="1200" kern="10">
                <a:ln w="9525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chemeClr val="bg1"/>
                </a:solidFill>
                <a:latin typeface="ＭＳ Ｐゴシック"/>
                <a:ea typeface="ＭＳ Ｐゴシック"/>
              </a:rPr>
              <a:t>（陸域炭素循環）</a:t>
            </a:r>
            <a:endParaRPr lang="ja-JP" altLang="en-US" sz="1200" kern="10">
              <a:ln w="9525">
                <a:solidFill>
                  <a:schemeClr val="bg1"/>
                </a:solidFill>
                <a:round/>
                <a:headEnd/>
                <a:tailEnd/>
              </a:ln>
              <a:solidFill>
                <a:schemeClr val="bg1"/>
              </a:solidFill>
              <a:latin typeface="ＭＳ Ｐゴシック"/>
              <a:ea typeface="ＭＳ Ｐゴシック"/>
            </a:endParaRPr>
          </a:p>
        </p:txBody>
      </p:sp>
      <p:sp>
        <p:nvSpPr>
          <p:cNvPr id="7182" name="WordArt 24"/>
          <p:cNvSpPr>
            <a:spLocks noChangeArrowheads="1" noChangeShapeType="1" noTextEdit="1"/>
          </p:cNvSpPr>
          <p:nvPr/>
        </p:nvSpPr>
        <p:spPr bwMode="auto">
          <a:xfrm rot="-10616375">
            <a:off x="593725" y="3140075"/>
            <a:ext cx="1290638" cy="1309688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2765156"/>
              </a:avLst>
            </a:prstTxWarp>
          </a:bodyPr>
          <a:lstStyle/>
          <a:p>
            <a:pPr algn="ctr"/>
            <a:r>
              <a:rPr lang="zh-TW" altLang="en-US" sz="1200" kern="10">
                <a:ln w="9525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chemeClr val="bg1"/>
                </a:solidFill>
                <a:latin typeface="ＭＳ Ｐゴシック"/>
                <a:ea typeface="ＭＳ Ｐゴシック"/>
              </a:rPr>
              <a:t>（長期生態系研究）</a:t>
            </a:r>
            <a:endParaRPr lang="ja-JP" altLang="en-US" sz="1200" kern="10">
              <a:ln w="9525">
                <a:solidFill>
                  <a:schemeClr val="bg1"/>
                </a:solidFill>
                <a:round/>
                <a:headEnd/>
                <a:tailEnd/>
              </a:ln>
              <a:solidFill>
                <a:schemeClr val="bg1"/>
              </a:solidFill>
              <a:latin typeface="ＭＳ Ｐゴシック"/>
              <a:ea typeface="ＭＳ Ｐゴシック"/>
            </a:endParaRPr>
          </a:p>
        </p:txBody>
      </p:sp>
      <p:sp>
        <p:nvSpPr>
          <p:cNvPr id="7183" name="WordArt 25"/>
          <p:cNvSpPr>
            <a:spLocks noChangeArrowheads="1" noChangeShapeType="1" noTextEdit="1"/>
          </p:cNvSpPr>
          <p:nvPr/>
        </p:nvSpPr>
        <p:spPr bwMode="auto">
          <a:xfrm rot="-10616375">
            <a:off x="1274763" y="4987925"/>
            <a:ext cx="1290637" cy="1308100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2763260"/>
              </a:avLst>
            </a:prstTxWarp>
          </a:bodyPr>
          <a:lstStyle/>
          <a:p>
            <a:pPr algn="ctr"/>
            <a:r>
              <a:rPr lang="zh-TW" altLang="en-US" sz="1200" kern="10">
                <a:ln w="9525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chemeClr val="bg1"/>
                </a:solidFill>
                <a:latin typeface="ＭＳ Ｐゴシック"/>
                <a:ea typeface="ＭＳ Ｐゴシック"/>
              </a:rPr>
              <a:t>（生物多様性観測）</a:t>
            </a:r>
            <a:endParaRPr lang="ja-JP" altLang="en-US" sz="1200" kern="10">
              <a:ln w="9525">
                <a:solidFill>
                  <a:schemeClr val="bg1"/>
                </a:solidFill>
                <a:round/>
                <a:headEnd/>
                <a:tailEnd/>
              </a:ln>
              <a:solidFill>
                <a:schemeClr val="bg1"/>
              </a:solidFill>
              <a:latin typeface="ＭＳ Ｐゴシック"/>
              <a:ea typeface="ＭＳ Ｐゴシック"/>
            </a:endParaRPr>
          </a:p>
        </p:txBody>
      </p:sp>
      <p:sp>
        <p:nvSpPr>
          <p:cNvPr id="7184" name="WordArt 26"/>
          <p:cNvSpPr>
            <a:spLocks noChangeArrowheads="1" noChangeShapeType="1" noTextEdit="1"/>
          </p:cNvSpPr>
          <p:nvPr/>
        </p:nvSpPr>
        <p:spPr bwMode="auto">
          <a:xfrm>
            <a:off x="4578350" y="4979988"/>
            <a:ext cx="1411288" cy="1481137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0584076"/>
              </a:avLst>
            </a:prstTxWarp>
          </a:bodyPr>
          <a:lstStyle/>
          <a:p>
            <a:pPr algn="ctr"/>
            <a:r>
              <a:rPr lang="en-US" altLang="ja-JP" sz="1600" kern="10">
                <a:ln w="9525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99CCFF"/>
                </a:solidFill>
                <a:latin typeface="ＭＳ Ｐゴシック"/>
                <a:ea typeface="ＭＳ Ｐゴシック"/>
              </a:rPr>
              <a:t>ASTER/GCOM-C/MODIS</a:t>
            </a:r>
            <a:endParaRPr lang="ja-JP" altLang="en-US" sz="1600" kern="10">
              <a:ln w="9525">
                <a:solidFill>
                  <a:srgbClr val="99CCFF"/>
                </a:solidFill>
                <a:round/>
                <a:headEnd/>
                <a:tailEnd/>
              </a:ln>
              <a:solidFill>
                <a:srgbClr val="99CCFF"/>
              </a:solidFill>
              <a:latin typeface="ＭＳ Ｐゴシック"/>
              <a:ea typeface="ＭＳ Ｐゴシック"/>
            </a:endParaRPr>
          </a:p>
        </p:txBody>
      </p:sp>
      <p:sp>
        <p:nvSpPr>
          <p:cNvPr id="7185" name="WordArt 27"/>
          <p:cNvSpPr>
            <a:spLocks noChangeArrowheads="1" noChangeShapeType="1" noTextEdit="1"/>
          </p:cNvSpPr>
          <p:nvPr/>
        </p:nvSpPr>
        <p:spPr bwMode="auto">
          <a:xfrm rot="-10616375">
            <a:off x="4694238" y="4999038"/>
            <a:ext cx="1290637" cy="1309687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3693396"/>
              </a:avLst>
            </a:prstTxWarp>
          </a:bodyPr>
          <a:lstStyle/>
          <a:p>
            <a:pPr algn="ctr"/>
            <a:r>
              <a:rPr lang="zh-TW" altLang="en-US" sz="1200" kern="10">
                <a:ln w="9525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chemeClr val="bg1"/>
                </a:solidFill>
                <a:latin typeface="ＭＳ Ｐゴシック"/>
                <a:ea typeface="ＭＳ Ｐゴシック"/>
              </a:rPr>
              <a:t>（衛星観測）</a:t>
            </a:r>
            <a:endParaRPr lang="ja-JP" altLang="en-US" sz="1200" kern="10">
              <a:ln w="9525">
                <a:solidFill>
                  <a:schemeClr val="bg1"/>
                </a:solidFill>
                <a:round/>
                <a:headEnd/>
                <a:tailEnd/>
              </a:ln>
              <a:solidFill>
                <a:schemeClr val="bg1"/>
              </a:solidFill>
              <a:latin typeface="ＭＳ Ｐゴシック"/>
              <a:ea typeface="ＭＳ Ｐゴシック"/>
            </a:endParaRPr>
          </a:p>
        </p:txBody>
      </p:sp>
      <p:pic>
        <p:nvPicPr>
          <p:cNvPr id="7186" name="Picture 28" descr="MCj04347420000[1]"/>
          <p:cNvPicPr>
            <a:picLocks noChangeAspect="1" noChangeArrowheads="1"/>
          </p:cNvPicPr>
          <p:nvPr/>
        </p:nvPicPr>
        <p:blipFill>
          <a:blip r:embed="rId2">
            <a:lum bright="-60000"/>
          </a:blip>
          <a:srcRect/>
          <a:stretch>
            <a:fillRect/>
          </a:stretch>
        </p:blipFill>
        <p:spPr bwMode="auto">
          <a:xfrm>
            <a:off x="2949575" y="5316538"/>
            <a:ext cx="1325563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87" name="WordArt 30"/>
          <p:cNvSpPr>
            <a:spLocks noChangeArrowheads="1" noChangeShapeType="1" noTextEdit="1"/>
          </p:cNvSpPr>
          <p:nvPr/>
        </p:nvSpPr>
        <p:spPr bwMode="auto">
          <a:xfrm rot="-10616375">
            <a:off x="3194050" y="5540375"/>
            <a:ext cx="873125" cy="776288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1314564"/>
              </a:avLst>
            </a:prstTxWarp>
          </a:bodyPr>
          <a:lstStyle/>
          <a:p>
            <a:pPr algn="ctr"/>
            <a:r>
              <a:rPr lang="ja-JP" altLang="en-US" sz="1200" kern="10">
                <a:ln w="9525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chemeClr val="bg1"/>
                </a:solidFill>
                <a:latin typeface="ＭＳ Ｐゴシック"/>
                <a:ea typeface="ＭＳ Ｐゴシック"/>
              </a:rPr>
              <a:t>（シミュレーションモデル）</a:t>
            </a:r>
          </a:p>
        </p:txBody>
      </p:sp>
      <p:grpSp>
        <p:nvGrpSpPr>
          <p:cNvPr id="7188" name="Group 51"/>
          <p:cNvGrpSpPr>
            <a:grpSpLocks/>
          </p:cNvGrpSpPr>
          <p:nvPr/>
        </p:nvGrpSpPr>
        <p:grpSpPr bwMode="auto">
          <a:xfrm>
            <a:off x="2470150" y="2863850"/>
            <a:ext cx="2014538" cy="2324100"/>
            <a:chOff x="1474" y="1615"/>
            <a:chExt cx="1315" cy="1588"/>
          </a:xfrm>
        </p:grpSpPr>
        <p:sp>
          <p:nvSpPr>
            <p:cNvPr id="7202" name="Line 36"/>
            <p:cNvSpPr>
              <a:spLocks noChangeShapeType="1"/>
            </p:cNvSpPr>
            <p:nvPr/>
          </p:nvSpPr>
          <p:spPr bwMode="auto">
            <a:xfrm flipH="1">
              <a:off x="1474" y="1616"/>
              <a:ext cx="816" cy="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med" len="lg"/>
              <a:tailEnd type="none" w="med" len="lg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203" name="Line 37"/>
            <p:cNvSpPr>
              <a:spLocks noChangeShapeType="1"/>
            </p:cNvSpPr>
            <p:nvPr/>
          </p:nvSpPr>
          <p:spPr bwMode="auto">
            <a:xfrm flipH="1">
              <a:off x="1746" y="1616"/>
              <a:ext cx="544" cy="1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med" len="lg"/>
              <a:tailEnd type="none" w="med" len="lg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204" name="Line 38"/>
            <p:cNvSpPr>
              <a:spLocks noChangeShapeType="1"/>
            </p:cNvSpPr>
            <p:nvPr/>
          </p:nvSpPr>
          <p:spPr bwMode="auto">
            <a:xfrm flipH="1">
              <a:off x="1474" y="1797"/>
              <a:ext cx="272" cy="49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med" len="lg"/>
              <a:tailEnd type="none" w="med" len="lg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205" name="Line 39"/>
            <p:cNvSpPr>
              <a:spLocks noChangeShapeType="1"/>
            </p:cNvSpPr>
            <p:nvPr/>
          </p:nvSpPr>
          <p:spPr bwMode="auto">
            <a:xfrm flipH="1" flipV="1">
              <a:off x="2290" y="1615"/>
              <a:ext cx="499" cy="140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med" len="lg"/>
              <a:tailEnd type="none" w="med" len="lg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206" name="Line 40"/>
            <p:cNvSpPr>
              <a:spLocks noChangeShapeType="1"/>
            </p:cNvSpPr>
            <p:nvPr/>
          </p:nvSpPr>
          <p:spPr bwMode="auto">
            <a:xfrm flipH="1" flipV="1">
              <a:off x="1474" y="2296"/>
              <a:ext cx="136" cy="63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med" len="lg"/>
              <a:tailEnd type="none" w="med" len="lg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207" name="Line 41"/>
            <p:cNvSpPr>
              <a:spLocks noChangeShapeType="1"/>
            </p:cNvSpPr>
            <p:nvPr/>
          </p:nvSpPr>
          <p:spPr bwMode="auto">
            <a:xfrm flipH="1" flipV="1">
              <a:off x="1610" y="2931"/>
              <a:ext cx="590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med" len="lg"/>
              <a:tailEnd type="none" w="med" len="lg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208" name="Line 42"/>
            <p:cNvSpPr>
              <a:spLocks noChangeShapeType="1"/>
            </p:cNvSpPr>
            <p:nvPr/>
          </p:nvSpPr>
          <p:spPr bwMode="auto">
            <a:xfrm flipH="1">
              <a:off x="2200" y="3022"/>
              <a:ext cx="589" cy="1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med" len="lg"/>
              <a:tailEnd type="none" w="med" len="lg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209" name="Line 43"/>
            <p:cNvSpPr>
              <a:spLocks noChangeShapeType="1"/>
            </p:cNvSpPr>
            <p:nvPr/>
          </p:nvSpPr>
          <p:spPr bwMode="auto">
            <a:xfrm flipH="1">
              <a:off x="1610" y="1616"/>
              <a:ext cx="680" cy="13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med" len="lg"/>
              <a:tailEnd type="none" w="med" len="lg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210" name="Line 44"/>
            <p:cNvSpPr>
              <a:spLocks noChangeShapeType="1"/>
            </p:cNvSpPr>
            <p:nvPr/>
          </p:nvSpPr>
          <p:spPr bwMode="auto">
            <a:xfrm flipH="1">
              <a:off x="2200" y="1616"/>
              <a:ext cx="90" cy="15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med" len="lg"/>
              <a:tailEnd type="none" w="med" len="lg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211" name="Line 45"/>
            <p:cNvSpPr>
              <a:spLocks noChangeShapeType="1"/>
            </p:cNvSpPr>
            <p:nvPr/>
          </p:nvSpPr>
          <p:spPr bwMode="auto">
            <a:xfrm flipH="1" flipV="1">
              <a:off x="1746" y="1797"/>
              <a:ext cx="1043" cy="12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med" len="lg"/>
              <a:tailEnd type="none" w="med" len="lg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212" name="Line 46"/>
            <p:cNvSpPr>
              <a:spLocks noChangeShapeType="1"/>
            </p:cNvSpPr>
            <p:nvPr/>
          </p:nvSpPr>
          <p:spPr bwMode="auto">
            <a:xfrm flipH="1" flipV="1">
              <a:off x="1746" y="1797"/>
              <a:ext cx="454" cy="140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med" len="lg"/>
              <a:tailEnd type="none" w="med" len="lg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213" name="Line 47"/>
            <p:cNvSpPr>
              <a:spLocks noChangeShapeType="1"/>
            </p:cNvSpPr>
            <p:nvPr/>
          </p:nvSpPr>
          <p:spPr bwMode="auto">
            <a:xfrm flipV="1">
              <a:off x="1610" y="1797"/>
              <a:ext cx="136" cy="113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med" len="lg"/>
              <a:tailEnd type="none" w="med" len="lg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214" name="Line 48"/>
            <p:cNvSpPr>
              <a:spLocks noChangeShapeType="1"/>
            </p:cNvSpPr>
            <p:nvPr/>
          </p:nvSpPr>
          <p:spPr bwMode="auto">
            <a:xfrm flipH="1" flipV="1">
              <a:off x="1474" y="2296"/>
              <a:ext cx="1315" cy="72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med" len="lg"/>
              <a:tailEnd type="none" w="med" len="lg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215" name="Line 49"/>
            <p:cNvSpPr>
              <a:spLocks noChangeShapeType="1"/>
            </p:cNvSpPr>
            <p:nvPr/>
          </p:nvSpPr>
          <p:spPr bwMode="auto">
            <a:xfrm flipH="1" flipV="1">
              <a:off x="1474" y="2296"/>
              <a:ext cx="726" cy="90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med" len="lg"/>
              <a:tailEnd type="none" w="med" len="lg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216" name="Line 50"/>
            <p:cNvSpPr>
              <a:spLocks noChangeShapeType="1"/>
            </p:cNvSpPr>
            <p:nvPr/>
          </p:nvSpPr>
          <p:spPr bwMode="auto">
            <a:xfrm>
              <a:off x="1610" y="2931"/>
              <a:ext cx="1134" cy="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med" len="lg"/>
              <a:tailEnd type="none" w="med" len="lg"/>
            </a:ln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7189" name="Text Box 52"/>
          <p:cNvSpPr txBox="1">
            <a:spLocks noChangeArrowheads="1"/>
          </p:cNvSpPr>
          <p:nvPr/>
        </p:nvSpPr>
        <p:spPr bwMode="auto">
          <a:xfrm>
            <a:off x="2609850" y="3683000"/>
            <a:ext cx="1247775" cy="5540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ja-JP" altLang="en-US" sz="1000"/>
              <a:t>（</a:t>
            </a:r>
            <a:r>
              <a:rPr lang="en-US" altLang="ja-JP" sz="1000"/>
              <a:t>current</a:t>
            </a:r>
            <a:r>
              <a:rPr lang="ja-JP" altLang="en-US" sz="1000"/>
              <a:t>）</a:t>
            </a:r>
          </a:p>
          <a:p>
            <a:r>
              <a:rPr lang="en-US" altLang="ja-JP" sz="1000"/>
              <a:t>No infrastructures for communities</a:t>
            </a:r>
            <a:endParaRPr lang="ja-JP" altLang="en-US" sz="1000"/>
          </a:p>
        </p:txBody>
      </p:sp>
      <p:sp>
        <p:nvSpPr>
          <p:cNvPr id="17462" name="WordArt 54"/>
          <p:cNvSpPr>
            <a:spLocks noChangeArrowheads="1" noChangeShapeType="1" noTextEdit="1"/>
          </p:cNvSpPr>
          <p:nvPr/>
        </p:nvSpPr>
        <p:spPr bwMode="auto">
          <a:xfrm>
            <a:off x="6301206" y="939469"/>
            <a:ext cx="2224464" cy="2191307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9394727"/>
              </a:avLst>
            </a:prstTxWarp>
          </a:bodyPr>
          <a:lstStyle/>
          <a:p>
            <a:pPr algn="ctr">
              <a:defRPr/>
            </a:pPr>
            <a:r>
              <a:rPr lang="en-US" altLang="ja-JP" sz="2000" kern="10" dirty="0">
                <a:ln w="9525">
                  <a:solidFill>
                    <a:srgbClr val="FF99CC"/>
                  </a:solidFill>
                  <a:round/>
                  <a:headEnd/>
                  <a:tailEnd/>
                </a:ln>
                <a:solidFill>
                  <a:srgbClr val="FF99CC"/>
                </a:solidFill>
                <a:latin typeface="ＭＳ Ｐゴシック"/>
                <a:ea typeface="ＭＳ Ｐゴシック"/>
              </a:rPr>
              <a:t>GEO Grid </a:t>
            </a:r>
            <a:r>
              <a:rPr lang="ja-JP" altLang="en-US" sz="2000" kern="10" dirty="0">
                <a:ln w="9525">
                  <a:solidFill>
                    <a:srgbClr val="FF99CC"/>
                  </a:solidFill>
                  <a:round/>
                  <a:headEnd/>
                  <a:tailEnd/>
                </a:ln>
                <a:solidFill>
                  <a:srgbClr val="FF99CC"/>
                </a:solidFill>
                <a:latin typeface="ＭＳ Ｐゴシック"/>
                <a:ea typeface="ＭＳ Ｐゴシック"/>
              </a:rPr>
              <a:t>広域環境観測情報統合プラットフォーム</a:t>
            </a:r>
          </a:p>
        </p:txBody>
      </p:sp>
      <p:sp>
        <p:nvSpPr>
          <p:cNvPr id="17463" name="WordArt 55"/>
          <p:cNvSpPr>
            <a:spLocks noChangeArrowheads="1" noChangeShapeType="1" noTextEdit="1"/>
          </p:cNvSpPr>
          <p:nvPr/>
        </p:nvSpPr>
        <p:spPr bwMode="auto">
          <a:xfrm rot="10983625">
            <a:off x="6403850" y="1200025"/>
            <a:ext cx="2075860" cy="1797544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2353358"/>
              </a:avLst>
            </a:prstTxWarp>
          </a:bodyPr>
          <a:lstStyle/>
          <a:p>
            <a:pPr algn="ctr">
              <a:defRPr/>
            </a:pPr>
            <a:r>
              <a:rPr lang="ja-JP" altLang="en-US" sz="1200" kern="10">
                <a:ln w="9525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chemeClr val="bg1"/>
                </a:solidFill>
                <a:latin typeface="ＭＳ Ｐゴシック"/>
                <a:ea typeface="ＭＳ Ｐゴシック"/>
              </a:rPr>
              <a:t>（</a:t>
            </a:r>
            <a:r>
              <a:rPr lang="en-US" altLang="ja-JP" sz="1200" kern="10">
                <a:ln w="9525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chemeClr val="bg1"/>
                </a:solidFill>
                <a:latin typeface="ＭＳ Ｐゴシック"/>
                <a:ea typeface="ＭＳ Ｐゴシック"/>
              </a:rPr>
              <a:t>DB, GIS, Work Flow...</a:t>
            </a:r>
            <a:r>
              <a:rPr lang="ja-JP" altLang="en-US" sz="1200" kern="10">
                <a:ln w="9525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chemeClr val="bg1"/>
                </a:solidFill>
                <a:latin typeface="ＭＳ Ｐゴシック"/>
                <a:ea typeface="ＭＳ Ｐゴシック"/>
              </a:rPr>
              <a:t>）</a:t>
            </a:r>
          </a:p>
        </p:txBody>
      </p:sp>
      <p:sp>
        <p:nvSpPr>
          <p:cNvPr id="7192" name="AutoShape 56"/>
          <p:cNvSpPr>
            <a:spLocks noChangeArrowheads="1"/>
          </p:cNvSpPr>
          <p:nvPr/>
        </p:nvSpPr>
        <p:spPr bwMode="auto">
          <a:xfrm rot="8894969">
            <a:off x="3497263" y="2770188"/>
            <a:ext cx="2640012" cy="1303337"/>
          </a:xfrm>
          <a:prstGeom prst="rightArrow">
            <a:avLst>
              <a:gd name="adj1" fmla="val 56537"/>
              <a:gd name="adj2" fmla="val 80207"/>
            </a:avLst>
          </a:prstGeom>
          <a:solidFill>
            <a:srgbClr val="FF99CC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7193" name="AutoShape 57"/>
          <p:cNvSpPr>
            <a:spLocks noChangeArrowheads="1"/>
          </p:cNvSpPr>
          <p:nvPr/>
        </p:nvSpPr>
        <p:spPr bwMode="auto">
          <a:xfrm rot="583636">
            <a:off x="5111750" y="3797300"/>
            <a:ext cx="1181100" cy="793750"/>
          </a:xfrm>
          <a:custGeom>
            <a:avLst/>
            <a:gdLst>
              <a:gd name="T0" fmla="*/ 34670754 w 21600"/>
              <a:gd name="T1" fmla="*/ 0 h 21600"/>
              <a:gd name="T2" fmla="*/ 0 w 21600"/>
              <a:gd name="T3" fmla="*/ 14577439 h 21600"/>
              <a:gd name="T4" fmla="*/ 34670754 w 21600"/>
              <a:gd name="T5" fmla="*/ 29154840 h 21600"/>
              <a:gd name="T6" fmla="*/ 64587145 w 21600"/>
              <a:gd name="T7" fmla="*/ 14577439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2919 h 21600"/>
              <a:gd name="T14" fmla="*/ 14299 w 21600"/>
              <a:gd name="T15" fmla="*/ 18681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1595" y="0"/>
                </a:moveTo>
                <a:lnTo>
                  <a:pt x="11595" y="2919"/>
                </a:lnTo>
                <a:lnTo>
                  <a:pt x="3375" y="2919"/>
                </a:lnTo>
                <a:lnTo>
                  <a:pt x="3375" y="18681"/>
                </a:lnTo>
                <a:lnTo>
                  <a:pt x="11595" y="18681"/>
                </a:lnTo>
                <a:lnTo>
                  <a:pt x="11595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2919"/>
                </a:moveTo>
                <a:lnTo>
                  <a:pt x="1350" y="18681"/>
                </a:lnTo>
                <a:lnTo>
                  <a:pt x="2700" y="18681"/>
                </a:lnTo>
                <a:lnTo>
                  <a:pt x="2700" y="2919"/>
                </a:lnTo>
                <a:close/>
              </a:path>
              <a:path w="21600" h="21600">
                <a:moveTo>
                  <a:pt x="0" y="2919"/>
                </a:moveTo>
                <a:lnTo>
                  <a:pt x="0" y="18681"/>
                </a:lnTo>
                <a:lnTo>
                  <a:pt x="675" y="18681"/>
                </a:lnTo>
                <a:lnTo>
                  <a:pt x="675" y="2919"/>
                </a:lnTo>
                <a:close/>
              </a:path>
            </a:pathLst>
          </a:custGeom>
          <a:solidFill>
            <a:srgbClr val="FF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7194" name="WordArt 59"/>
          <p:cNvSpPr>
            <a:spLocks noChangeArrowheads="1" noChangeShapeType="1" noTextEdit="1"/>
          </p:cNvSpPr>
          <p:nvPr/>
        </p:nvSpPr>
        <p:spPr bwMode="auto">
          <a:xfrm rot="-10616375">
            <a:off x="1958975" y="2214563"/>
            <a:ext cx="873125" cy="776287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2371092"/>
              </a:avLst>
            </a:prstTxWarp>
          </a:bodyPr>
          <a:lstStyle/>
          <a:p>
            <a:pPr algn="ctr"/>
            <a:r>
              <a:rPr lang="ja-JP" altLang="en-US" sz="1200" kern="10">
                <a:ln w="9525">
                  <a:solidFill>
                    <a:schemeClr val="bg1"/>
                  </a:solidFill>
                  <a:round/>
                  <a:headEnd/>
                  <a:tailEnd/>
                </a:ln>
                <a:solidFill>
                  <a:schemeClr val="bg1"/>
                </a:solidFill>
                <a:latin typeface="ＭＳ Ｐゴシック"/>
                <a:ea typeface="ＭＳ Ｐゴシック"/>
              </a:rPr>
              <a:t>（フェノロジー観測）</a:t>
            </a:r>
          </a:p>
        </p:txBody>
      </p:sp>
      <p:sp>
        <p:nvSpPr>
          <p:cNvPr id="7195" name="WordArt 61"/>
          <p:cNvSpPr>
            <a:spLocks noChangeArrowheads="1" noChangeShapeType="1" noTextEdit="1"/>
          </p:cNvSpPr>
          <p:nvPr/>
        </p:nvSpPr>
        <p:spPr bwMode="auto">
          <a:xfrm rot="-1630861">
            <a:off x="4003675" y="2914650"/>
            <a:ext cx="1998663" cy="769938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23398"/>
              </a:avLst>
            </a:prstTxWarp>
          </a:bodyPr>
          <a:lstStyle/>
          <a:p>
            <a:pPr algn="ctr"/>
            <a:r>
              <a:rPr lang="en-US" altLang="ja-JP" sz="10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ＭＳ Ｐゴシック"/>
                <a:ea typeface="ＭＳ Ｐゴシック"/>
              </a:rPr>
              <a:t>From human network </a:t>
            </a:r>
          </a:p>
          <a:p>
            <a:pPr algn="ctr"/>
            <a:r>
              <a:rPr lang="en-US" altLang="ja-JP" sz="10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ＭＳ Ｐゴシック"/>
                <a:ea typeface="ＭＳ Ｐゴシック"/>
              </a:rPr>
              <a:t>To multi-disciplinary and </a:t>
            </a:r>
          </a:p>
          <a:p>
            <a:pPr algn="ctr"/>
            <a:r>
              <a:rPr lang="en-US" altLang="ja-JP" sz="10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ＭＳ Ｐゴシック"/>
                <a:ea typeface="ＭＳ Ｐゴシック"/>
              </a:rPr>
              <a:t>cross-boundary</a:t>
            </a:r>
          </a:p>
          <a:p>
            <a:pPr algn="ctr"/>
            <a:r>
              <a:rPr lang="en-US" altLang="ja-JP" sz="10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ＭＳ Ｐゴシック"/>
                <a:ea typeface="ＭＳ Ｐゴシック"/>
              </a:rPr>
              <a:t>Information network</a:t>
            </a:r>
            <a:endParaRPr lang="ja-JP" altLang="en-US" sz="1000" kern="1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latin typeface="ＭＳ Ｐゴシック"/>
              <a:ea typeface="ＭＳ Ｐゴシック"/>
            </a:endParaRPr>
          </a:p>
        </p:txBody>
      </p:sp>
      <p:sp>
        <p:nvSpPr>
          <p:cNvPr id="48" name="タイトル 1"/>
          <p:cNvSpPr txBox="1">
            <a:spLocks/>
          </p:cNvSpPr>
          <p:nvPr/>
        </p:nvSpPr>
        <p:spPr bwMode="auto">
          <a:xfrm>
            <a:off x="485775" y="357188"/>
            <a:ext cx="82296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ja-JP" altLang="en-US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　　</a:t>
            </a:r>
            <a:r>
              <a:rPr lang="en-US" altLang="ja-JP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Summary</a:t>
            </a:r>
            <a:endParaRPr lang="ja-JP" altLang="en-US" sz="3200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197" name="テキスト ボックス 48"/>
          <p:cNvSpPr txBox="1">
            <a:spLocks noChangeArrowheads="1"/>
          </p:cNvSpPr>
          <p:nvPr/>
        </p:nvSpPr>
        <p:spPr bwMode="auto">
          <a:xfrm>
            <a:off x="0" y="522288"/>
            <a:ext cx="3143250" cy="1477962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ja-JP"/>
              <a:t>Develop an infrastructure and communities which federates multi-disciplinary and cross-boundary data, people, and knowledge</a:t>
            </a:r>
            <a:endParaRPr lang="ja-JP" altLang="en-US"/>
          </a:p>
        </p:txBody>
      </p:sp>
      <p:sp>
        <p:nvSpPr>
          <p:cNvPr id="7198" name="Text Box 58"/>
          <p:cNvSpPr txBox="1">
            <a:spLocks noChangeArrowheads="1"/>
          </p:cNvSpPr>
          <p:nvPr/>
        </p:nvSpPr>
        <p:spPr bwMode="auto">
          <a:xfrm>
            <a:off x="6300788" y="4786313"/>
            <a:ext cx="2843212" cy="923925"/>
          </a:xfrm>
          <a:prstGeom prst="rect">
            <a:avLst/>
          </a:prstGeom>
          <a:solidFill>
            <a:srgbClr val="CCFF99"/>
          </a:solidFill>
          <a:ln w="12700" cmpd="dbl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ja-JP"/>
              <a:t>Extend to various application networks other than Flux Network. </a:t>
            </a:r>
            <a:endParaRPr lang="ja-JP" altLang="en-US"/>
          </a:p>
        </p:txBody>
      </p:sp>
      <p:sp>
        <p:nvSpPr>
          <p:cNvPr id="7199" name="Text Box 58"/>
          <p:cNvSpPr txBox="1">
            <a:spLocks noChangeArrowheads="1"/>
          </p:cNvSpPr>
          <p:nvPr/>
        </p:nvSpPr>
        <p:spPr bwMode="auto">
          <a:xfrm>
            <a:off x="6300788" y="5657850"/>
            <a:ext cx="2843212" cy="923925"/>
          </a:xfrm>
          <a:prstGeom prst="rect">
            <a:avLst/>
          </a:prstGeom>
          <a:solidFill>
            <a:srgbClr val="FFFF99"/>
          </a:solidFill>
          <a:ln w="12700" cmpd="dbl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ja-JP"/>
              <a:t>Contribute to GEO through contribution to GEOSS</a:t>
            </a:r>
            <a:endParaRPr lang="ja-JP" altLang="en-US"/>
          </a:p>
        </p:txBody>
      </p:sp>
      <p:sp>
        <p:nvSpPr>
          <p:cNvPr id="7200" name="テキスト ボックス 52"/>
          <p:cNvSpPr txBox="1">
            <a:spLocks noChangeArrowheads="1"/>
          </p:cNvSpPr>
          <p:nvPr/>
        </p:nvSpPr>
        <p:spPr bwMode="auto">
          <a:xfrm>
            <a:off x="6596063" y="3487738"/>
            <a:ext cx="2365375" cy="3698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b="1" u="sng"/>
              <a:t>Expected outcomes</a:t>
            </a:r>
            <a:endParaRPr lang="ja-JP" altLang="en-US" b="1" u="sng"/>
          </a:p>
        </p:txBody>
      </p:sp>
      <p:sp>
        <p:nvSpPr>
          <p:cNvPr id="7201" name="Text Box 58"/>
          <p:cNvSpPr txBox="1">
            <a:spLocks noChangeArrowheads="1"/>
          </p:cNvSpPr>
          <p:nvPr/>
        </p:nvSpPr>
        <p:spPr bwMode="auto">
          <a:xfrm>
            <a:off x="6300788" y="3854450"/>
            <a:ext cx="2843212" cy="923925"/>
          </a:xfrm>
          <a:prstGeom prst="rect">
            <a:avLst/>
          </a:prstGeom>
          <a:solidFill>
            <a:schemeClr val="accent1"/>
          </a:solidFill>
          <a:ln w="12700" cmpd="dbl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ja-JP"/>
              <a:t>Contribute to solve environmental problems in Asia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3"/>
          <p:cNvSpPr txBox="1">
            <a:spLocks noChangeArrowheads="1"/>
          </p:cNvSpPr>
          <p:nvPr/>
        </p:nvSpPr>
        <p:spPr bwMode="auto">
          <a:xfrm>
            <a:off x="2111375" y="2500313"/>
            <a:ext cx="3889375" cy="1600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eaLnBrk="0" hangingPunct="0">
              <a:buFontTx/>
              <a:buAutoNum type="arabicPeriod"/>
            </a:pPr>
            <a:r>
              <a:rPr kumimoji="0" lang="en-US" altLang="ja-JP" sz="1400">
                <a:latin typeface="Times New Roman" pitchFamily="18" charset="0"/>
              </a:rPr>
              <a:t>Project management</a:t>
            </a:r>
            <a:endParaRPr kumimoji="0" lang="ja-JP" altLang="en-US" sz="1400">
              <a:latin typeface="Times New Roman" pitchFamily="18" charset="0"/>
            </a:endParaRPr>
          </a:p>
          <a:p>
            <a:pPr marL="457200" indent="-457200" eaLnBrk="0" hangingPunct="0">
              <a:buFontTx/>
              <a:buAutoNum type="arabicPeriod"/>
            </a:pPr>
            <a:r>
              <a:rPr kumimoji="0" lang="en-US" altLang="ja-JP" sz="1400">
                <a:latin typeface="Times New Roman" pitchFamily="18" charset="0"/>
              </a:rPr>
              <a:t>Development and management of Asia GEO Grid Infrastructure</a:t>
            </a:r>
          </a:p>
          <a:p>
            <a:pPr marL="457200" indent="-457200" eaLnBrk="0" hangingPunct="0">
              <a:buFontTx/>
              <a:buAutoNum type="arabicPeriod"/>
            </a:pPr>
            <a:r>
              <a:rPr kumimoji="0" lang="en-US" altLang="ja-JP" sz="1400">
                <a:latin typeface="Times New Roman" pitchFamily="18" charset="0"/>
              </a:rPr>
              <a:t>Development of model cases at Flux observation sites.</a:t>
            </a:r>
            <a:endParaRPr kumimoji="0" lang="ja-JP" altLang="en-US" sz="1400">
              <a:latin typeface="Times New Roman" pitchFamily="18" charset="0"/>
            </a:endParaRPr>
          </a:p>
          <a:p>
            <a:pPr marL="457200" indent="-457200" eaLnBrk="0" hangingPunct="0">
              <a:buFontTx/>
              <a:buAutoNum type="arabicPeriod"/>
            </a:pPr>
            <a:r>
              <a:rPr kumimoji="0" lang="en-US" altLang="ja-JP" sz="1400">
                <a:latin typeface="Times New Roman" pitchFamily="18" charset="0"/>
              </a:rPr>
              <a:t>PRAGMA/CREON Joint WS (2011)</a:t>
            </a:r>
          </a:p>
          <a:p>
            <a:pPr marL="457200" indent="-457200" eaLnBrk="0" hangingPunct="0">
              <a:buFontTx/>
              <a:buAutoNum type="arabicPeriod"/>
            </a:pPr>
            <a:r>
              <a:rPr kumimoji="0" lang="en-US" altLang="ja-JP" sz="1400">
                <a:latin typeface="Times New Roman" pitchFamily="18" charset="0"/>
              </a:rPr>
              <a:t>OGC TC Meeting </a:t>
            </a:r>
            <a:r>
              <a:rPr kumimoji="0" lang="ja-JP" altLang="en-US" sz="1400">
                <a:latin typeface="Times New Roman" pitchFamily="18" charset="0"/>
              </a:rPr>
              <a:t>（</a:t>
            </a:r>
            <a:r>
              <a:rPr kumimoji="0" lang="en-US" altLang="ja-JP" sz="1400">
                <a:latin typeface="Times New Roman" pitchFamily="18" charset="0"/>
              </a:rPr>
              <a:t>2012)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14313"/>
            <a:ext cx="8229600" cy="796925"/>
          </a:xfrm>
        </p:spPr>
        <p:txBody>
          <a:bodyPr/>
          <a:lstStyle/>
          <a:p>
            <a:pPr eaLnBrk="1" hangingPunct="1"/>
            <a:r>
              <a:rPr lang="en-US" altLang="ja-JP" sz="2800" smtClean="0"/>
              <a:t>Organization</a:t>
            </a:r>
            <a:endParaRPr lang="ja-JP" altLang="en-US" sz="2800" smtClean="0"/>
          </a:p>
        </p:txBody>
      </p:sp>
      <p:sp>
        <p:nvSpPr>
          <p:cNvPr id="6148" name="AutoShape 4"/>
          <p:cNvSpPr>
            <a:spLocks noChangeArrowheads="1"/>
          </p:cNvSpPr>
          <p:nvPr/>
        </p:nvSpPr>
        <p:spPr bwMode="auto">
          <a:xfrm>
            <a:off x="1050925" y="1993900"/>
            <a:ext cx="3092450" cy="442913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/>
            <a:r>
              <a:rPr kumimoji="0" lang="en-US" altLang="ja-JP" sz="2000">
                <a:latin typeface="Times New Roman" pitchFamily="18" charset="0"/>
              </a:rPr>
              <a:t>AIST, Japan</a:t>
            </a:r>
            <a:endParaRPr kumimoji="0" lang="ja-JP" altLang="en-US" sz="2000">
              <a:latin typeface="Times New Roman" pitchFamily="18" charset="0"/>
            </a:endParaRPr>
          </a:p>
        </p:txBody>
      </p:sp>
      <p:sp>
        <p:nvSpPr>
          <p:cNvPr id="6149" name="AutoShape 6"/>
          <p:cNvSpPr>
            <a:spLocks noChangeArrowheads="1"/>
          </p:cNvSpPr>
          <p:nvPr/>
        </p:nvSpPr>
        <p:spPr bwMode="auto">
          <a:xfrm>
            <a:off x="5491163" y="1998663"/>
            <a:ext cx="2620962" cy="442912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/>
            <a:r>
              <a:rPr kumimoji="0" lang="en-US" altLang="ja-JP" sz="2000">
                <a:latin typeface="Times New Roman" pitchFamily="18" charset="0"/>
              </a:rPr>
              <a:t>NIES, Japan</a:t>
            </a:r>
            <a:endParaRPr kumimoji="0" lang="ja-JP" altLang="en-US" sz="2000">
              <a:latin typeface="Times New Roman" pitchFamily="18" charset="0"/>
            </a:endParaRPr>
          </a:p>
        </p:txBody>
      </p:sp>
      <p:sp>
        <p:nvSpPr>
          <p:cNvPr id="6150" name="Text Box 25"/>
          <p:cNvSpPr txBox="1">
            <a:spLocks noChangeArrowheads="1"/>
          </p:cNvSpPr>
          <p:nvPr/>
        </p:nvSpPr>
        <p:spPr bwMode="auto">
          <a:xfrm>
            <a:off x="6357938" y="2500313"/>
            <a:ext cx="2786062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eaLnBrk="0" hangingPunct="0">
              <a:buFontTx/>
              <a:buAutoNum type="arabicPeriod"/>
            </a:pPr>
            <a:r>
              <a:rPr kumimoji="0" lang="en-US" altLang="ja-JP" sz="1400">
                <a:latin typeface="Times New Roman" pitchFamily="18" charset="0"/>
              </a:rPr>
              <a:t>Development of model cases at Flux observation sites.</a:t>
            </a:r>
          </a:p>
          <a:p>
            <a:pPr marL="457200" indent="-457200" eaLnBrk="0" hangingPunct="0">
              <a:buFontTx/>
              <a:buAutoNum type="arabicPeriod"/>
            </a:pPr>
            <a:r>
              <a:rPr kumimoji="0" lang="en-US" altLang="ja-JP" sz="1400">
                <a:latin typeface="Times New Roman" pitchFamily="18" charset="0"/>
              </a:rPr>
              <a:t>Leading collaborations with AsiaFlux Network.</a:t>
            </a:r>
            <a:endParaRPr kumimoji="0" lang="ja-JP" altLang="en-US" sz="1400">
              <a:latin typeface="Times New Roman" pitchFamily="18" charset="0"/>
            </a:endParaRPr>
          </a:p>
        </p:txBody>
      </p:sp>
      <p:sp>
        <p:nvSpPr>
          <p:cNvPr id="6151" name="AutoShape 4"/>
          <p:cNvSpPr>
            <a:spLocks noChangeArrowheads="1"/>
          </p:cNvSpPr>
          <p:nvPr/>
        </p:nvSpPr>
        <p:spPr bwMode="auto">
          <a:xfrm>
            <a:off x="214313" y="4572000"/>
            <a:ext cx="2757487" cy="37465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eaLnBrk="0" hangingPunct="0"/>
            <a:r>
              <a:rPr kumimoji="0" lang="en-US" altLang="ja-JP" sz="1600">
                <a:latin typeface="Times New Roman" pitchFamily="18" charset="0"/>
              </a:rPr>
              <a:t>NSTDA/NECTEC, Thailand</a:t>
            </a:r>
            <a:endParaRPr kumimoji="0" lang="ja-JP" altLang="en-US" sz="1600">
              <a:latin typeface="Times New Roman" pitchFamily="18" charset="0"/>
            </a:endParaRPr>
          </a:p>
        </p:txBody>
      </p:sp>
      <p:sp>
        <p:nvSpPr>
          <p:cNvPr id="6152" name="Text Box 24"/>
          <p:cNvSpPr txBox="1">
            <a:spLocks noChangeArrowheads="1"/>
          </p:cNvSpPr>
          <p:nvPr/>
        </p:nvSpPr>
        <p:spPr bwMode="auto">
          <a:xfrm>
            <a:off x="142875" y="4967288"/>
            <a:ext cx="300037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eaLnBrk="0" hangingPunct="0">
              <a:buFontTx/>
              <a:buAutoNum type="arabicPeriod"/>
            </a:pPr>
            <a:r>
              <a:rPr kumimoji="0" lang="en-US" altLang="ja-JP" sz="1400">
                <a:latin typeface="Times New Roman" pitchFamily="18" charset="0"/>
              </a:rPr>
              <a:t>Promotion of collaboration with ThaiFlux</a:t>
            </a:r>
          </a:p>
          <a:p>
            <a:pPr marL="457200" indent="-457200" eaLnBrk="0" hangingPunct="0">
              <a:buFontTx/>
              <a:buAutoNum type="arabicPeriod"/>
            </a:pPr>
            <a:r>
              <a:rPr kumimoji="0" lang="en-US" altLang="ja-JP" sz="1400">
                <a:latin typeface="Times New Roman" pitchFamily="18" charset="0"/>
              </a:rPr>
              <a:t>Development of “Information Grid” and “Environment Informatorium”.</a:t>
            </a:r>
          </a:p>
          <a:p>
            <a:pPr marL="457200" indent="-457200" eaLnBrk="0" hangingPunct="0">
              <a:buFontTx/>
              <a:buAutoNum type="arabicPeriod"/>
            </a:pPr>
            <a:r>
              <a:rPr kumimoji="0" lang="en-US" altLang="ja-JP" sz="1400">
                <a:latin typeface="Times New Roman" pitchFamily="18" charset="0"/>
              </a:rPr>
              <a:t>Evaluation of Asia GEO Grid Infrastructure.</a:t>
            </a:r>
            <a:endParaRPr kumimoji="0" lang="ja-JP" altLang="en-US" sz="1400">
              <a:latin typeface="Times New Roman" pitchFamily="18" charset="0"/>
            </a:endParaRPr>
          </a:p>
        </p:txBody>
      </p:sp>
      <p:sp>
        <p:nvSpPr>
          <p:cNvPr id="6153" name="AutoShape 4"/>
          <p:cNvSpPr>
            <a:spLocks noChangeArrowheads="1"/>
          </p:cNvSpPr>
          <p:nvPr/>
        </p:nvSpPr>
        <p:spPr bwMode="auto">
          <a:xfrm>
            <a:off x="3143250" y="4586288"/>
            <a:ext cx="2757488" cy="37465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eaLnBrk="0" hangingPunct="0"/>
            <a:r>
              <a:rPr kumimoji="0" lang="en-US" altLang="ja-JP" sz="1600">
                <a:latin typeface="Times New Roman" pitchFamily="18" charset="0"/>
              </a:rPr>
              <a:t>VAST, Vietnam</a:t>
            </a:r>
            <a:endParaRPr kumimoji="0" lang="ja-JP" altLang="en-US" sz="1600">
              <a:latin typeface="Times New Roman" pitchFamily="18" charset="0"/>
            </a:endParaRPr>
          </a:p>
        </p:txBody>
      </p:sp>
      <p:sp>
        <p:nvSpPr>
          <p:cNvPr id="6154" name="Text Box 24"/>
          <p:cNvSpPr txBox="1">
            <a:spLocks noChangeArrowheads="1"/>
          </p:cNvSpPr>
          <p:nvPr/>
        </p:nvSpPr>
        <p:spPr bwMode="auto">
          <a:xfrm>
            <a:off x="3071813" y="4981575"/>
            <a:ext cx="3214687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eaLnBrk="0" hangingPunct="0">
              <a:buFontTx/>
              <a:buAutoNum type="arabicPeriod"/>
            </a:pPr>
            <a:r>
              <a:rPr kumimoji="0" lang="en-US" altLang="ja-JP" sz="1400">
                <a:latin typeface="Times New Roman" pitchFamily="18" charset="0"/>
              </a:rPr>
              <a:t>Development of GEO Grid Infrastructure in Vietnam</a:t>
            </a:r>
          </a:p>
          <a:p>
            <a:pPr marL="457200" indent="-457200" eaLnBrk="0" hangingPunct="0">
              <a:buFontTx/>
              <a:buAutoNum type="arabicPeriod"/>
            </a:pPr>
            <a:r>
              <a:rPr kumimoji="0" lang="en-US" altLang="ja-JP" sz="1400">
                <a:latin typeface="Times New Roman" pitchFamily="18" charset="0"/>
              </a:rPr>
              <a:t>Understanding Physics, Mathematics used in weather research and forecasting model.</a:t>
            </a:r>
          </a:p>
          <a:p>
            <a:pPr marL="457200" indent="-457200" eaLnBrk="0" hangingPunct="0">
              <a:buFontTx/>
              <a:buAutoNum type="arabicPeriod"/>
            </a:pPr>
            <a:r>
              <a:rPr kumimoji="0" lang="en-US" altLang="ja-JP" sz="1400">
                <a:latin typeface="Times New Roman" pitchFamily="18" charset="0"/>
              </a:rPr>
              <a:t>Evaluation of Asia GEO Grid Infrastructure.</a:t>
            </a:r>
            <a:endParaRPr kumimoji="0" lang="ja-JP" altLang="en-US" sz="1400">
              <a:latin typeface="Times New Roman" pitchFamily="18" charset="0"/>
            </a:endParaRPr>
          </a:p>
        </p:txBody>
      </p:sp>
      <p:sp>
        <p:nvSpPr>
          <p:cNvPr id="6155" name="AutoShape 4"/>
          <p:cNvSpPr>
            <a:spLocks noChangeArrowheads="1"/>
          </p:cNvSpPr>
          <p:nvPr/>
        </p:nvSpPr>
        <p:spPr bwMode="auto">
          <a:xfrm>
            <a:off x="6143625" y="4586288"/>
            <a:ext cx="2757488" cy="37465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eaLnBrk="0" hangingPunct="0"/>
            <a:r>
              <a:rPr kumimoji="0" lang="en-US" altLang="ja-JP" sz="1600">
                <a:latin typeface="Times New Roman" pitchFamily="18" charset="0"/>
              </a:rPr>
              <a:t>NARL/NCHC, Taiwan</a:t>
            </a:r>
            <a:endParaRPr kumimoji="0" lang="ja-JP" altLang="en-US" sz="1600">
              <a:latin typeface="Times New Roman" pitchFamily="18" charset="0"/>
            </a:endParaRPr>
          </a:p>
        </p:txBody>
      </p:sp>
      <p:sp>
        <p:nvSpPr>
          <p:cNvPr id="6156" name="Text Box 24"/>
          <p:cNvSpPr txBox="1">
            <a:spLocks noChangeArrowheads="1"/>
          </p:cNvSpPr>
          <p:nvPr/>
        </p:nvSpPr>
        <p:spPr bwMode="auto">
          <a:xfrm>
            <a:off x="6072188" y="4981575"/>
            <a:ext cx="3071812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eaLnBrk="0" hangingPunct="0">
              <a:buFontTx/>
              <a:buAutoNum type="arabicPeriod"/>
            </a:pPr>
            <a:r>
              <a:rPr kumimoji="0" lang="en-US" altLang="ja-JP" sz="1400" dirty="0">
                <a:latin typeface="Times New Roman" pitchFamily="18" charset="0"/>
              </a:rPr>
              <a:t>Development of near-real-time pipeline for processing satellite images to support in-situ image data to disaster prevention center.</a:t>
            </a:r>
          </a:p>
          <a:p>
            <a:pPr marL="457200" indent="-457200" eaLnBrk="0" hangingPunct="0">
              <a:buFontTx/>
              <a:buAutoNum type="arabicPeriod"/>
            </a:pPr>
            <a:r>
              <a:rPr kumimoji="0" lang="en-US" altLang="ja-JP" sz="1400" dirty="0">
                <a:latin typeface="Times New Roman" pitchFamily="18" charset="0"/>
              </a:rPr>
              <a:t>Support </a:t>
            </a:r>
            <a:r>
              <a:rPr kumimoji="0" lang="en-US" altLang="ja-JP" sz="1400" dirty="0" err="1">
                <a:latin typeface="Times New Roman" pitchFamily="18" charset="0"/>
              </a:rPr>
              <a:t>TaiwanFlux</a:t>
            </a:r>
            <a:r>
              <a:rPr kumimoji="0" lang="en-US" altLang="ja-JP" sz="1400" dirty="0">
                <a:latin typeface="Times New Roman" pitchFamily="18" charset="0"/>
              </a:rPr>
              <a:t> to provide Flux data by GEO Grid middleware.</a:t>
            </a:r>
            <a:endParaRPr kumimoji="0" lang="ja-JP" altLang="en-US" sz="1400" dirty="0">
              <a:latin typeface="Times New Roman" pitchFamily="18" charset="0"/>
            </a:endParaRPr>
          </a:p>
        </p:txBody>
      </p:sp>
      <p:cxnSp>
        <p:nvCxnSpPr>
          <p:cNvPr id="57" name="カギ線コネクタ 56"/>
          <p:cNvCxnSpPr/>
          <p:nvPr/>
        </p:nvCxnSpPr>
        <p:spPr>
          <a:xfrm rot="16200000" flipH="1">
            <a:off x="1780381" y="2434432"/>
            <a:ext cx="2149475" cy="2138362"/>
          </a:xfrm>
          <a:prstGeom prst="bentConnector3">
            <a:avLst>
              <a:gd name="adj1" fmla="val 77302"/>
            </a:avLst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カギ線コネクタ 64"/>
          <p:cNvCxnSpPr/>
          <p:nvPr/>
        </p:nvCxnSpPr>
        <p:spPr>
          <a:xfrm rot="16200000" flipH="1">
            <a:off x="3280569" y="934244"/>
            <a:ext cx="2149475" cy="5138737"/>
          </a:xfrm>
          <a:prstGeom prst="bentConnector3">
            <a:avLst>
              <a:gd name="adj1" fmla="val 77937"/>
            </a:avLst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59" name="AutoShape 4"/>
          <p:cNvSpPr>
            <a:spLocks noChangeArrowheads="1"/>
          </p:cNvSpPr>
          <p:nvPr/>
        </p:nvSpPr>
        <p:spPr bwMode="auto">
          <a:xfrm>
            <a:off x="2500313" y="928688"/>
            <a:ext cx="2757487" cy="782637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/>
            <a:r>
              <a:rPr kumimoji="0" lang="en-US" altLang="ja-JP" sz="2000">
                <a:latin typeface="Times New Roman" pitchFamily="18" charset="0"/>
              </a:rPr>
              <a:t>Promotion Committee</a:t>
            </a:r>
          </a:p>
          <a:p>
            <a:pPr algn="ctr" eaLnBrk="0" hangingPunct="0"/>
            <a:r>
              <a:rPr kumimoji="0" lang="en-US" altLang="ja-JP" sz="2000">
                <a:latin typeface="Times New Roman" pitchFamily="18" charset="0"/>
              </a:rPr>
              <a:t>(External members)</a:t>
            </a:r>
            <a:endParaRPr kumimoji="0" lang="ja-JP" altLang="en-US" sz="2000">
              <a:latin typeface="Times New Roman" pitchFamily="18" charset="0"/>
            </a:endParaRPr>
          </a:p>
        </p:txBody>
      </p:sp>
      <p:sp>
        <p:nvSpPr>
          <p:cNvPr id="6160" name="AutoShape 5"/>
          <p:cNvSpPr>
            <a:spLocks noChangeArrowheads="1"/>
          </p:cNvSpPr>
          <p:nvPr/>
        </p:nvSpPr>
        <p:spPr bwMode="auto">
          <a:xfrm>
            <a:off x="71438" y="2786063"/>
            <a:ext cx="1357312" cy="40957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/>
            <a:r>
              <a:rPr kumimoji="0" lang="ja-JP" altLang="en-US">
                <a:latin typeface="Times New Roman" pitchFamily="18" charset="0"/>
              </a:rPr>
              <a:t>ＰＲＡＧＭＡ</a:t>
            </a:r>
          </a:p>
        </p:txBody>
      </p:sp>
      <p:cxnSp>
        <p:nvCxnSpPr>
          <p:cNvPr id="84" name="図形 83"/>
          <p:cNvCxnSpPr>
            <a:stCxn id="6148" idx="1"/>
          </p:cNvCxnSpPr>
          <p:nvPr/>
        </p:nvCxnSpPr>
        <p:spPr>
          <a:xfrm rot="10800000" flipV="1">
            <a:off x="571500" y="2214563"/>
            <a:ext cx="479425" cy="587375"/>
          </a:xfrm>
          <a:prstGeom prst="bentConnector2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>
            <a:stCxn id="6148" idx="3"/>
            <a:endCxn id="6149" idx="1"/>
          </p:cNvCxnSpPr>
          <p:nvPr/>
        </p:nvCxnSpPr>
        <p:spPr>
          <a:xfrm>
            <a:off x="4143375" y="2216150"/>
            <a:ext cx="1347788" cy="4763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63" name="AutoShape 4"/>
          <p:cNvSpPr>
            <a:spLocks noChangeArrowheads="1"/>
          </p:cNvSpPr>
          <p:nvPr/>
        </p:nvSpPr>
        <p:spPr bwMode="auto">
          <a:xfrm>
            <a:off x="5422900" y="1027113"/>
            <a:ext cx="2757488" cy="442912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/>
            <a:r>
              <a:rPr kumimoji="0" lang="en-US" altLang="ja-JP" sz="2000">
                <a:latin typeface="ＭＳ Ｐゴシック" charset="-128"/>
              </a:rPr>
              <a:t>AsiaFlux Network</a:t>
            </a:r>
            <a:endParaRPr kumimoji="0" lang="ja-JP" altLang="en-US" sz="2000">
              <a:latin typeface="ＭＳ Ｐゴシック" charset="-128"/>
            </a:endParaRPr>
          </a:p>
        </p:txBody>
      </p:sp>
      <p:cxnSp>
        <p:nvCxnSpPr>
          <p:cNvPr id="60" name="直線矢印コネクタ 59"/>
          <p:cNvCxnSpPr>
            <a:stCxn id="6163" idx="2"/>
            <a:endCxn id="6149" idx="0"/>
          </p:cNvCxnSpPr>
          <p:nvPr/>
        </p:nvCxnSpPr>
        <p:spPr>
          <a:xfrm rot="5400000">
            <a:off x="6536531" y="1734344"/>
            <a:ext cx="530225" cy="158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65" name="AutoShape 5"/>
          <p:cNvSpPr>
            <a:spLocks noChangeArrowheads="1"/>
          </p:cNvSpPr>
          <p:nvPr/>
        </p:nvSpPr>
        <p:spPr bwMode="auto">
          <a:xfrm>
            <a:off x="71438" y="3286125"/>
            <a:ext cx="1357312" cy="40957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/>
            <a:r>
              <a:rPr kumimoji="0" lang="en-US" altLang="ja-JP">
                <a:latin typeface="ＭＳ Ｐゴシック" charset="-128"/>
              </a:rPr>
              <a:t>OGC</a:t>
            </a:r>
            <a:endParaRPr kumimoji="0" lang="ja-JP" altLang="en-US">
              <a:latin typeface="ＭＳ Ｐゴシック" charset="-128"/>
            </a:endParaRPr>
          </a:p>
        </p:txBody>
      </p:sp>
      <p:sp>
        <p:nvSpPr>
          <p:cNvPr id="6166" name="AutoShape 5"/>
          <p:cNvSpPr>
            <a:spLocks noChangeArrowheads="1"/>
          </p:cNvSpPr>
          <p:nvPr/>
        </p:nvSpPr>
        <p:spPr bwMode="auto">
          <a:xfrm>
            <a:off x="71438" y="3786188"/>
            <a:ext cx="1357312" cy="40957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/>
            <a:r>
              <a:rPr kumimoji="0" lang="en-US" altLang="ja-JP">
                <a:latin typeface="ＭＳ Ｐゴシック" charset="-128"/>
              </a:rPr>
              <a:t>OGF</a:t>
            </a:r>
            <a:endParaRPr kumimoji="0" lang="ja-JP" altLang="en-US">
              <a:latin typeface="ＭＳ Ｐゴシック" charset="-128"/>
            </a:endParaRPr>
          </a:p>
        </p:txBody>
      </p:sp>
      <p:cxnSp>
        <p:nvCxnSpPr>
          <p:cNvPr id="70" name="直線矢印コネクタ 69"/>
          <p:cNvCxnSpPr/>
          <p:nvPr/>
        </p:nvCxnSpPr>
        <p:spPr>
          <a:xfrm rot="5400000">
            <a:off x="712787" y="3500438"/>
            <a:ext cx="2144713" cy="158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68" name="スライド番号プレースホルダ 73"/>
          <p:cNvSpPr>
            <a:spLocks noGrp="1"/>
          </p:cNvSpPr>
          <p:nvPr>
            <p:ph type="sldNum" sz="quarter" idx="10"/>
          </p:nvPr>
        </p:nvSpPr>
        <p:spPr>
          <a:xfrm>
            <a:off x="7010400" y="6140450"/>
            <a:ext cx="2133600" cy="503238"/>
          </a:xfrm>
          <a:noFill/>
        </p:spPr>
        <p:txBody>
          <a:bodyPr/>
          <a:lstStyle/>
          <a:p>
            <a:fld id="{EA8796C5-03A5-4B90-81DE-B878D0724E27}" type="slidenum">
              <a:rPr lang="en-US" altLang="ja-JP" smtClean="0">
                <a:ea typeface="ＭＳ Ｐゴシック" charset="-128"/>
              </a:rPr>
              <a:pPr/>
              <a:t>3</a:t>
            </a:fld>
            <a:endParaRPr lang="en-US" altLang="ja-JP" smtClean="0">
              <a:ea typeface="ＭＳ Ｐゴシック" charset="-128"/>
            </a:endParaRPr>
          </a:p>
        </p:txBody>
      </p:sp>
      <p:cxnSp>
        <p:nvCxnSpPr>
          <p:cNvPr id="77" name="直線矢印コネクタ 76"/>
          <p:cNvCxnSpPr>
            <a:stCxn id="6148" idx="3"/>
            <a:endCxn id="6163" idx="2"/>
          </p:cNvCxnSpPr>
          <p:nvPr/>
        </p:nvCxnSpPr>
        <p:spPr>
          <a:xfrm flipV="1">
            <a:off x="4143375" y="1470025"/>
            <a:ext cx="2657475" cy="74612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81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kumimoji="1" lang="en-US" altLang="ja-JP" sz="3600" dirty="0" smtClean="0"/>
              <a:t>Agenda (</a:t>
            </a:r>
            <a:r>
              <a:rPr kumimoji="1" lang="en-US" altLang="ja-JP" sz="3600" dirty="0" err="1" smtClean="0"/>
              <a:t>beforenoon</a:t>
            </a:r>
            <a:r>
              <a:rPr kumimoji="1" lang="en-US" altLang="ja-JP" sz="3600" dirty="0" smtClean="0"/>
              <a:t>)</a:t>
            </a:r>
            <a:endParaRPr kumimoji="1" lang="ja-JP" altLang="en-US" sz="36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56DECC-3807-4C32-B7ED-E45B0B8F43EE}" type="slidenum">
              <a:rPr lang="en-US" altLang="ja-JP" smtClean="0"/>
              <a:pPr>
                <a:defRPr/>
              </a:pPr>
              <a:t>4</a:t>
            </a:fld>
            <a:endParaRPr lang="en-US" altLang="ja-JP"/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626677"/>
              </p:ext>
            </p:extLst>
          </p:nvPr>
        </p:nvGraphicFramePr>
        <p:xfrm>
          <a:off x="107504" y="1196752"/>
          <a:ext cx="8928992" cy="5263342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210711"/>
                <a:gridCol w="1664728"/>
                <a:gridCol w="3821306"/>
                <a:gridCol w="2232247"/>
              </a:tblGrid>
              <a:tr h="205726">
                <a:tc rowSpan="7">
                  <a:txBody>
                    <a:bodyPr/>
                    <a:lstStyle/>
                    <a:p>
                      <a:r>
                        <a:rPr lang="en-US" sz="2000" dirty="0"/>
                        <a:t>Morning,</a:t>
                      </a:r>
                    </a:p>
                    <a:p>
                      <a:r>
                        <a:rPr lang="en-US" sz="2000" dirty="0"/>
                        <a:t>Oct. 17</a:t>
                      </a:r>
                    </a:p>
                    <a:p>
                      <a:r>
                        <a:rPr lang="en-US" sz="2000" dirty="0"/>
                        <a:t>(Mon)</a:t>
                      </a:r>
                    </a:p>
                  </a:txBody>
                  <a:tcPr marL="51431" marR="51431" marT="25716" marB="25716" anchor="ctr"/>
                </a:tc>
                <a:tc>
                  <a:txBody>
                    <a:bodyPr/>
                    <a:lstStyle/>
                    <a:p>
                      <a:endParaRPr lang="ja-JP" altLang="en-US" sz="2000"/>
                    </a:p>
                  </a:txBody>
                  <a:tcPr marL="51431" marR="51431" marT="25716" marB="25716" anchor="ctr"/>
                </a:tc>
                <a:tc gridSpan="2">
                  <a:txBody>
                    <a:bodyPr/>
                    <a:lstStyle/>
                    <a:p>
                      <a:r>
                        <a:rPr lang="en-US" sz="2000" dirty="0"/>
                        <a:t>Session 1: Opening</a:t>
                      </a:r>
                    </a:p>
                  </a:txBody>
                  <a:tcPr marL="51431" marR="51431" marT="25716" marB="25716"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514314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2000" dirty="0"/>
                        <a:t>10:00-10:15</a:t>
                      </a:r>
                    </a:p>
                  </a:txBody>
                  <a:tcPr marL="51431" marR="51431" marT="25716" marB="25716" anchor="ctr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Welcome and Opening Remarks</a:t>
                      </a:r>
                    </a:p>
                  </a:txBody>
                  <a:tcPr marL="51431" marR="51431" marT="25716" marB="25716" anchor="ctr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Yoshio Tanaka (AIST)</a:t>
                      </a:r>
                    </a:p>
                  </a:txBody>
                  <a:tcPr marL="51431" marR="51431" marT="25716" marB="25716" anchor="ctr"/>
                </a:tc>
              </a:tr>
              <a:tr h="1902962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2000"/>
                        <a:t>10:15-11:00</a:t>
                      </a:r>
                    </a:p>
                  </a:txBody>
                  <a:tcPr marL="51431" marR="51431" marT="25716" marB="25716"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Invited Talk: Integrative use of </a:t>
                      </a:r>
                      <a:r>
                        <a:rPr lang="en-US" sz="2000" dirty="0" err="1"/>
                        <a:t>AsiaFlux</a:t>
                      </a:r>
                      <a:r>
                        <a:rPr lang="en-US" sz="2000" dirty="0"/>
                        <a:t> Network Observations for Continental-scale Estimates of Carbon Budget</a:t>
                      </a:r>
                    </a:p>
                  </a:txBody>
                  <a:tcPr marL="51431" marR="51431" marT="25716" marB="25716"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Nobuko </a:t>
                      </a:r>
                      <a:r>
                        <a:rPr lang="en-US" sz="2000" dirty="0" err="1"/>
                        <a:t>Saigusa</a:t>
                      </a:r>
                      <a:r>
                        <a:rPr lang="en-US" sz="2000" dirty="0"/>
                        <a:t> (NIES)</a:t>
                      </a:r>
                    </a:p>
                  </a:txBody>
                  <a:tcPr marL="51431" marR="51431" marT="25716" marB="25716" anchor="ctr"/>
                </a:tc>
              </a:tr>
              <a:tr h="36002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ja-JP" altLang="en-US" sz="2000" dirty="0"/>
                    </a:p>
                  </a:txBody>
                  <a:tcPr marL="51431" marR="51431" marT="25716" marB="25716" anchor="ctr"/>
                </a:tc>
                <a:tc gridSpan="2">
                  <a:txBody>
                    <a:bodyPr/>
                    <a:lstStyle/>
                    <a:p>
                      <a:r>
                        <a:rPr lang="en-US" sz="2000"/>
                        <a:t>Session 2: Updates from member institutions (1)</a:t>
                      </a:r>
                    </a:p>
                  </a:txBody>
                  <a:tcPr marL="51431" marR="51431" marT="25716" marB="25716"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514314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2000"/>
                        <a:t>11:00-11:30</a:t>
                      </a:r>
                    </a:p>
                  </a:txBody>
                  <a:tcPr marL="51431" marR="51431" marT="25716" marB="25716"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Introduction of Asia GEO Grid Initiative</a:t>
                      </a:r>
                    </a:p>
                  </a:txBody>
                  <a:tcPr marL="51431" marR="51431" marT="25716" marB="25716" anchor="ctr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Yoshio Tanaka (AIST, Japan)</a:t>
                      </a:r>
                    </a:p>
                  </a:txBody>
                  <a:tcPr marL="51431" marR="51431" marT="25716" marB="25716" anchor="ctr"/>
                </a:tc>
              </a:tr>
              <a:tr h="822902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2000"/>
                        <a:t>11:30-12:00</a:t>
                      </a:r>
                    </a:p>
                  </a:txBody>
                  <a:tcPr marL="51431" marR="51431" marT="25716" marB="25716" anchor="ctr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Calibration and validation for space-based optical sensors</a:t>
                      </a:r>
                    </a:p>
                  </a:txBody>
                  <a:tcPr marL="51431" marR="51431" marT="25716" marB="25716" anchor="ctr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Hirokazu Yamamoto (AIST, Japan)</a:t>
                      </a:r>
                    </a:p>
                  </a:txBody>
                  <a:tcPr marL="51431" marR="51431" marT="25716" marB="25716" anchor="ctr"/>
                </a:tc>
              </a:tr>
              <a:tr h="205726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2000"/>
                        <a:t>12:00-13:30</a:t>
                      </a:r>
                    </a:p>
                  </a:txBody>
                  <a:tcPr marL="51431" marR="51431" marT="25716" marB="25716" anchor="ctr"/>
                </a:tc>
                <a:tc gridSpan="2">
                  <a:txBody>
                    <a:bodyPr/>
                    <a:lstStyle/>
                    <a:p>
                      <a:r>
                        <a:rPr lang="en-US" sz="2000" dirty="0"/>
                        <a:t>Lunch Break</a:t>
                      </a:r>
                    </a:p>
                  </a:txBody>
                  <a:tcPr marL="51431" marR="51431" marT="25716" marB="25716"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788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r>
              <a:rPr kumimoji="1" lang="en-US" altLang="ja-JP" sz="3600" dirty="0" smtClean="0"/>
              <a:t>Agenda (afternoon)</a:t>
            </a:r>
            <a:endParaRPr kumimoji="1" lang="ja-JP" altLang="en-US" sz="36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74294D-3341-4AB2-8566-1DA4BE1F1D85}" type="slidenum">
              <a:rPr lang="en-US" altLang="ja-JP" smtClean="0"/>
              <a:pPr>
                <a:defRPr/>
              </a:pPr>
              <a:t>5</a:t>
            </a:fld>
            <a:endParaRPr lang="en-US" altLang="ja-JP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4485428"/>
              </p:ext>
            </p:extLst>
          </p:nvPr>
        </p:nvGraphicFramePr>
        <p:xfrm>
          <a:off x="107503" y="980728"/>
          <a:ext cx="8928992" cy="5833886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296145"/>
                <a:gridCol w="1440160"/>
                <a:gridCol w="3960439"/>
                <a:gridCol w="2232248"/>
              </a:tblGrid>
              <a:tr h="243706">
                <a:tc rowSpan="9">
                  <a:txBody>
                    <a:bodyPr/>
                    <a:lstStyle/>
                    <a:p>
                      <a:r>
                        <a:rPr lang="en-US" sz="2000" dirty="0"/>
                        <a:t>Afternoon,</a:t>
                      </a:r>
                    </a:p>
                    <a:p>
                      <a:r>
                        <a:rPr lang="en-US" sz="2000" dirty="0"/>
                        <a:t>Oct. 17</a:t>
                      </a:r>
                    </a:p>
                    <a:p>
                      <a:r>
                        <a:rPr lang="en-US" sz="2000" dirty="0"/>
                        <a:t>(Mon)</a:t>
                      </a: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endParaRPr lang="ja-JP" altLang="en-US" sz="2000"/>
                    </a:p>
                  </a:txBody>
                  <a:tcPr marL="34815" marR="34815" marT="17408" marB="17408" anchor="ctr"/>
                </a:tc>
                <a:tc gridSpan="2">
                  <a:txBody>
                    <a:bodyPr/>
                    <a:lstStyle/>
                    <a:p>
                      <a:r>
                        <a:rPr lang="en-US" sz="2000"/>
                        <a:t>Session 3: Updates from member institutions (2)</a:t>
                      </a:r>
                    </a:p>
                  </a:txBody>
                  <a:tcPr marL="34815" marR="34815" marT="17408" marB="17408"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661487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2000"/>
                        <a:t>13:30-14:00</a:t>
                      </a: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Current Status of 3D GIS Taiwan Platform and Its Cloud Service</a:t>
                      </a: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Whey-Fone Tsai (NCHC, Taiwan)</a:t>
                      </a:r>
                    </a:p>
                  </a:txBody>
                  <a:tcPr marL="34815" marR="34815" marT="17408" marB="17408" anchor="ctr"/>
                </a:tc>
              </a:tr>
              <a:tr h="661487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2000" dirty="0"/>
                        <a:t>14:00-14:30</a:t>
                      </a: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Development and Practices in Location-based Environmental Monitoring</a:t>
                      </a: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Fang-Pang Lin (NCHC, Taiwan)</a:t>
                      </a:r>
                    </a:p>
                  </a:txBody>
                  <a:tcPr marL="34815" marR="34815" marT="17408" marB="17408" anchor="ctr"/>
                </a:tc>
              </a:tr>
              <a:tr h="870377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2000"/>
                        <a:t>14:30-15:00</a:t>
                      </a: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Environmental </a:t>
                      </a:r>
                      <a:r>
                        <a:rPr lang="en-US" sz="2000" dirty="0" err="1"/>
                        <a:t>Informatorium</a:t>
                      </a:r>
                      <a:r>
                        <a:rPr lang="en-US" sz="2000" dirty="0"/>
                        <a:t> : One-stop and multi-faceted observation data service</a:t>
                      </a: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Apivadee Piyatumrong (NECTEC, Thailand)</a:t>
                      </a:r>
                    </a:p>
                  </a:txBody>
                  <a:tcPr marL="34815" marR="34815" marT="17408" marB="17408" anchor="ctr"/>
                </a:tc>
              </a:tr>
              <a:tr h="13926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2000"/>
                        <a:t>15:00-15:30</a:t>
                      </a:r>
                    </a:p>
                  </a:txBody>
                  <a:tcPr marL="34815" marR="34815" marT="17408" marB="17408" anchor="ctr"/>
                </a:tc>
                <a:tc gridSpan="2">
                  <a:txBody>
                    <a:bodyPr/>
                    <a:lstStyle/>
                    <a:p>
                      <a:r>
                        <a:rPr lang="en-US" sz="2000"/>
                        <a:t>Coffee Break</a:t>
                      </a:r>
                    </a:p>
                  </a:txBody>
                  <a:tcPr marL="34815" marR="34815" marT="17408" marB="17408"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43706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ja-JP" altLang="en-US" sz="2000"/>
                    </a:p>
                  </a:txBody>
                  <a:tcPr marL="34815" marR="34815" marT="17408" marB="17408" anchor="ctr"/>
                </a:tc>
                <a:tc gridSpan="2">
                  <a:txBody>
                    <a:bodyPr/>
                    <a:lstStyle/>
                    <a:p>
                      <a:r>
                        <a:rPr lang="en-US" sz="2000"/>
                        <a:t>Session 4: Updates from member institutions (3)</a:t>
                      </a:r>
                    </a:p>
                  </a:txBody>
                  <a:tcPr marL="34815" marR="34815" marT="17408" marB="17408"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661487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2000"/>
                        <a:t>15:30-16:00</a:t>
                      </a: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VAST's GEO Grid IT Infrastructure Research and Solution Proposal</a:t>
                      </a: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r>
                        <a:rPr lang="nl-NL" sz="2000" dirty="0"/>
                        <a:t>Tuyet Dao Van (VAST, Vietnam)</a:t>
                      </a:r>
                    </a:p>
                  </a:txBody>
                  <a:tcPr marL="34815" marR="34815" marT="17408" marB="17408" anchor="ctr"/>
                </a:tc>
              </a:tr>
              <a:tr h="765932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2000"/>
                        <a:t>16:00-16:30</a:t>
                      </a: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SFI: Framework for Integration of Satellite Data and Field Sensor Data</a:t>
                      </a:r>
                    </a:p>
                  </a:txBody>
                  <a:tcPr marL="34815" marR="34815" marT="17408" marB="17408" anchor="ctr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Sarawaut Ninsawat (AIT, Thailand)</a:t>
                      </a:r>
                    </a:p>
                  </a:txBody>
                  <a:tcPr marL="34815" marR="34815" marT="17408" marB="17408" anchor="ctr"/>
                </a:tc>
              </a:tr>
              <a:tr h="13926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2000"/>
                        <a:t>16:30-17:00</a:t>
                      </a:r>
                    </a:p>
                  </a:txBody>
                  <a:tcPr marL="34815" marR="34815" marT="17408" marB="17408" anchor="ctr"/>
                </a:tc>
                <a:tc gridSpan="2">
                  <a:txBody>
                    <a:bodyPr/>
                    <a:lstStyle/>
                    <a:p>
                      <a:r>
                        <a:rPr lang="en-US" sz="2000" dirty="0"/>
                        <a:t>Closing </a:t>
                      </a:r>
                    </a:p>
                  </a:txBody>
                  <a:tcPr marL="34815" marR="34815" marT="17408" marB="17408"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821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0"/>
          <p:cNvSpPr>
            <a:spLocks noGrp="1" noChangeArrowheads="1"/>
          </p:cNvSpPr>
          <p:nvPr>
            <p:ph type="subTitle" idx="1"/>
          </p:nvPr>
        </p:nvSpPr>
        <p:spPr>
          <a:xfrm>
            <a:off x="395288" y="4008438"/>
            <a:ext cx="8424862" cy="1277937"/>
          </a:xfrm>
        </p:spPr>
        <p:txBody>
          <a:bodyPr/>
          <a:lstStyle/>
          <a:p>
            <a:pPr marL="265113" indent="-265113" eaLnBrk="1" hangingPunct="1"/>
            <a:r>
              <a:rPr lang="en-US" altLang="ja-JP" sz="2800" b="1" dirty="0" smtClean="0"/>
              <a:t>Yoshio Tanaka</a:t>
            </a:r>
          </a:p>
          <a:p>
            <a:pPr marL="265113" indent="-265113" eaLnBrk="1" hangingPunct="1"/>
            <a:r>
              <a:rPr lang="en-US" altLang="ja-JP" sz="2800" b="1" dirty="0" smtClean="0"/>
              <a:t>AIST, Japan</a:t>
            </a:r>
            <a:endParaRPr lang="ja-JP" altLang="en-US" b="1" dirty="0" smtClean="0"/>
          </a:p>
        </p:txBody>
      </p:sp>
      <p:sp>
        <p:nvSpPr>
          <p:cNvPr id="2051" name="Rectangle 4"/>
          <p:cNvSpPr>
            <a:spLocks noGrp="1" noChangeArrowheads="1"/>
          </p:cNvSpPr>
          <p:nvPr>
            <p:ph type="ctrTitle"/>
          </p:nvPr>
        </p:nvSpPr>
        <p:spPr>
          <a:xfrm>
            <a:off x="0" y="1500188"/>
            <a:ext cx="9144000" cy="1584325"/>
          </a:xfrm>
        </p:spPr>
        <p:txBody>
          <a:bodyPr/>
          <a:lstStyle/>
          <a:p>
            <a:pPr eaLnBrk="1" hangingPunct="1"/>
            <a:r>
              <a:rPr lang="ja-JP" altLang="en-US" sz="1600" dirty="0" smtClean="0">
                <a:solidFill>
                  <a:srgbClr val="000000"/>
                </a:solidFill>
                <a:latin typeface="Comic Sans MS" pitchFamily="66" charset="0"/>
              </a:rPr>
              <a:t/>
            </a:r>
            <a:br>
              <a:rPr lang="ja-JP" altLang="en-US" sz="1600" dirty="0" smtClean="0">
                <a:solidFill>
                  <a:srgbClr val="000000"/>
                </a:solidFill>
                <a:latin typeface="Comic Sans MS" pitchFamily="66" charset="0"/>
              </a:rPr>
            </a:br>
            <a:r>
              <a:rPr lang="en-US" altLang="ja-JP" sz="4000" dirty="0" smtClean="0">
                <a:solidFill>
                  <a:srgbClr val="000000"/>
                </a:solidFill>
                <a:latin typeface="Comic Sans MS" pitchFamily="66" charset="0"/>
              </a:rPr>
              <a:t>Introduction of </a:t>
            </a:r>
            <a:br>
              <a:rPr lang="en-US" altLang="ja-JP" sz="4000" dirty="0" smtClean="0">
                <a:solidFill>
                  <a:srgbClr val="000000"/>
                </a:solidFill>
                <a:latin typeface="Comic Sans MS" pitchFamily="66" charset="0"/>
              </a:rPr>
            </a:br>
            <a:r>
              <a:rPr lang="en-US" altLang="ja-JP" sz="4000" dirty="0" smtClean="0">
                <a:solidFill>
                  <a:srgbClr val="000000"/>
                </a:solidFill>
                <a:latin typeface="Comic Sans MS" pitchFamily="66" charset="0"/>
              </a:rPr>
              <a:t>Asia GEO Grid Initiative</a:t>
            </a:r>
            <a:endParaRPr lang="ja-JP" altLang="en-US" sz="3200" b="1" dirty="0" smtClean="0">
              <a:solidFill>
                <a:schemeClr val="tx1"/>
              </a:solidFill>
            </a:endParaRPr>
          </a:p>
        </p:txBody>
      </p:sp>
      <p:sp>
        <p:nvSpPr>
          <p:cNvPr id="2052" name="スライド番号プレースホルダ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5A1BB089-5DC0-4306-88CD-345DADE57BC0}" type="slidenum">
              <a:rPr lang="en-US" altLang="ja-JP" smtClean="0">
                <a:ea typeface="ＭＳ Ｐゴシック" charset="-128"/>
              </a:rPr>
              <a:pPr/>
              <a:t>6</a:t>
            </a:fld>
            <a:endParaRPr lang="en-US" altLang="ja-JP" smtClean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363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ja-JP" sz="2400" dirty="0" smtClean="0">
                <a:solidFill>
                  <a:schemeClr val="tx1"/>
                </a:solidFill>
              </a:rPr>
              <a:t>What is the GEO Grid ?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9388" y="836613"/>
            <a:ext cx="8785225" cy="1873250"/>
          </a:xfrm>
        </p:spPr>
        <p:txBody>
          <a:bodyPr/>
          <a:lstStyle/>
          <a:p>
            <a:pPr eaLnBrk="1" hangingPunct="1"/>
            <a:r>
              <a:rPr lang="en-US" altLang="ja-JP" sz="1800" dirty="0" smtClean="0">
                <a:solidFill>
                  <a:schemeClr val="tx1"/>
                </a:solidFill>
              </a:rPr>
              <a:t>Name of the AIST’s project as well as concept.</a:t>
            </a:r>
          </a:p>
          <a:p>
            <a:pPr eaLnBrk="1" hangingPunct="1"/>
            <a:r>
              <a:rPr lang="en-US" altLang="ja-JP" sz="1800" dirty="0" smtClean="0">
                <a:solidFill>
                  <a:schemeClr val="tx1"/>
                </a:solidFill>
              </a:rPr>
              <a:t>The GEO (Global Earth Observation) Grid is aiming at providing an </a:t>
            </a:r>
            <a:r>
              <a:rPr lang="en-US" altLang="ja-JP" sz="1800" i="1" u="sng" dirty="0" smtClean="0">
                <a:solidFill>
                  <a:schemeClr val="tx1"/>
                </a:solidFill>
              </a:rPr>
              <a:t>E-Science Infrastructure</a:t>
            </a:r>
            <a:r>
              <a:rPr lang="en-US" altLang="ja-JP" sz="1800" dirty="0" smtClean="0">
                <a:solidFill>
                  <a:schemeClr val="tx1"/>
                </a:solidFill>
              </a:rPr>
              <a:t> for worldwide Earth Sciences communities to accelerate GEO sciences based on the concept that relevant data and computation are </a:t>
            </a:r>
            <a:r>
              <a:rPr lang="en-US" altLang="ja-JP" sz="1800" i="1" u="sng" dirty="0" smtClean="0">
                <a:solidFill>
                  <a:schemeClr val="tx1"/>
                </a:solidFill>
              </a:rPr>
              <a:t>virtually integrated</a:t>
            </a:r>
            <a:r>
              <a:rPr lang="en-US" altLang="ja-JP" sz="1800" dirty="0" smtClean="0">
                <a:solidFill>
                  <a:schemeClr val="tx1"/>
                </a:solidFill>
              </a:rPr>
              <a:t> with a certain </a:t>
            </a:r>
            <a:r>
              <a:rPr lang="en-US" altLang="ja-JP" sz="1800" i="1" dirty="0" smtClean="0">
                <a:solidFill>
                  <a:schemeClr val="tx1"/>
                </a:solidFill>
              </a:rPr>
              <a:t>access control</a:t>
            </a:r>
            <a:r>
              <a:rPr lang="en-US" altLang="ja-JP" sz="1800" dirty="0" smtClean="0">
                <a:solidFill>
                  <a:schemeClr val="tx1"/>
                </a:solidFill>
              </a:rPr>
              <a:t> and ease-of-use interface those are enabled by a set of Grid and Web service technologies. </a:t>
            </a:r>
            <a:endParaRPr lang="en-US" altLang="ja-JP" sz="1800" dirty="0" smtClean="0"/>
          </a:p>
        </p:txBody>
      </p:sp>
      <p:sp>
        <p:nvSpPr>
          <p:cNvPr id="178180" name="Rectangle 4"/>
          <p:cNvSpPr>
            <a:spLocks noChangeArrowheads="1"/>
          </p:cNvSpPr>
          <p:nvPr/>
        </p:nvSpPr>
        <p:spPr bwMode="auto">
          <a:xfrm>
            <a:off x="5595938" y="3529013"/>
            <a:ext cx="1981200" cy="2971800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ja-JP" altLang="en-US" sz="1600">
              <a:solidFill>
                <a:srgbClr val="000000"/>
              </a:solidFill>
              <a:latin typeface="Verdana" pitchFamily="34" charset="0"/>
              <a:ea typeface="ＭＳ Ｐゴシック" pitchFamily="50" charset="-128"/>
            </a:endParaRPr>
          </a:p>
        </p:txBody>
      </p:sp>
      <p:sp>
        <p:nvSpPr>
          <p:cNvPr id="178181" name="Rectangle 5"/>
          <p:cNvSpPr>
            <a:spLocks noChangeArrowheads="1"/>
          </p:cNvSpPr>
          <p:nvPr/>
        </p:nvSpPr>
        <p:spPr bwMode="auto">
          <a:xfrm>
            <a:off x="611188" y="3529013"/>
            <a:ext cx="1981200" cy="2971800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ja-JP" altLang="en-US" sz="1600">
              <a:solidFill>
                <a:srgbClr val="000000"/>
              </a:solidFill>
              <a:latin typeface="Verdana" pitchFamily="34" charset="0"/>
              <a:ea typeface="ＭＳ Ｐゴシック" pitchFamily="50" charset="-128"/>
            </a:endParaRPr>
          </a:p>
        </p:txBody>
      </p:sp>
      <p:sp>
        <p:nvSpPr>
          <p:cNvPr id="178182" name="Rectangle 6"/>
          <p:cNvSpPr>
            <a:spLocks noChangeArrowheads="1"/>
          </p:cNvSpPr>
          <p:nvPr/>
        </p:nvSpPr>
        <p:spPr bwMode="auto">
          <a:xfrm>
            <a:off x="3049588" y="3529013"/>
            <a:ext cx="1981200" cy="2971800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ja-JP" altLang="en-US" sz="1600">
              <a:solidFill>
                <a:srgbClr val="000000"/>
              </a:solidFill>
              <a:latin typeface="Verdana" pitchFamily="34" charset="0"/>
              <a:ea typeface="ＭＳ Ｐゴシック" pitchFamily="50" charset="-128"/>
            </a:endParaRPr>
          </a:p>
        </p:txBody>
      </p:sp>
      <p:sp>
        <p:nvSpPr>
          <p:cNvPr id="14343" name="Oval 7"/>
          <p:cNvSpPr>
            <a:spLocks noChangeArrowheads="1"/>
          </p:cNvSpPr>
          <p:nvPr/>
        </p:nvSpPr>
        <p:spPr bwMode="auto">
          <a:xfrm>
            <a:off x="611188" y="2924175"/>
            <a:ext cx="6858000" cy="3816350"/>
          </a:xfrm>
          <a:prstGeom prst="ellipse">
            <a:avLst/>
          </a:prstGeom>
          <a:solidFill>
            <a:srgbClr val="CC99FF">
              <a:alpha val="50195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ja-JP" altLang="en-US" sz="1600">
              <a:solidFill>
                <a:srgbClr val="000000"/>
              </a:solidFill>
              <a:latin typeface="Verdana" pitchFamily="34" charset="0"/>
              <a:ea typeface="ＭＳ Ｐゴシック" pitchFamily="50" charset="-128"/>
            </a:endParaRPr>
          </a:p>
        </p:txBody>
      </p:sp>
      <p:sp>
        <p:nvSpPr>
          <p:cNvPr id="14344" name="Text Box 8"/>
          <p:cNvSpPr txBox="1">
            <a:spLocks noChangeArrowheads="1"/>
          </p:cNvSpPr>
          <p:nvPr/>
        </p:nvSpPr>
        <p:spPr bwMode="auto">
          <a:xfrm>
            <a:off x="782638" y="4819650"/>
            <a:ext cx="1682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kumimoji="0" lang="en-US" altLang="ja-JP" sz="1600">
                <a:solidFill>
                  <a:srgbClr val="000000"/>
                </a:solidFill>
                <a:latin typeface="Verdana" pitchFamily="34" charset="0"/>
                <a:ea typeface="ＭＳ Ｐゴシック" pitchFamily="50" charset="-128"/>
              </a:rPr>
              <a:t>Geo* Contents</a:t>
            </a:r>
          </a:p>
        </p:txBody>
      </p:sp>
      <p:sp>
        <p:nvSpPr>
          <p:cNvPr id="14345" name="Text Box 9"/>
          <p:cNvSpPr txBox="1">
            <a:spLocks noChangeArrowheads="1"/>
          </p:cNvSpPr>
          <p:nvPr/>
        </p:nvSpPr>
        <p:spPr bwMode="auto">
          <a:xfrm>
            <a:off x="5873750" y="4862513"/>
            <a:ext cx="1416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kumimoji="0" lang="en-US" altLang="ja-JP" sz="1600">
                <a:solidFill>
                  <a:srgbClr val="000000"/>
                </a:solidFill>
                <a:latin typeface="Verdana" pitchFamily="34" charset="0"/>
                <a:ea typeface="ＭＳ Ｐゴシック" pitchFamily="50" charset="-128"/>
              </a:rPr>
              <a:t>Applications</a:t>
            </a:r>
          </a:p>
        </p:txBody>
      </p:sp>
      <p:sp>
        <p:nvSpPr>
          <p:cNvPr id="178186" name="Rectangle 10"/>
          <p:cNvSpPr>
            <a:spLocks noChangeArrowheads="1"/>
          </p:cNvSpPr>
          <p:nvPr/>
        </p:nvSpPr>
        <p:spPr bwMode="auto">
          <a:xfrm>
            <a:off x="763588" y="3668713"/>
            <a:ext cx="1600200" cy="431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r>
              <a:rPr kumimoji="0" lang="en-US" altLang="ja-JP" sz="1600" b="1">
                <a:solidFill>
                  <a:srgbClr val="000000"/>
                </a:solidFill>
                <a:latin typeface="Verdana" pitchFamily="34" charset="0"/>
                <a:ea typeface="ＭＳ Ｐゴシック" pitchFamily="50" charset="-128"/>
              </a:rPr>
              <a:t>Satellite Data</a:t>
            </a:r>
          </a:p>
        </p:txBody>
      </p:sp>
      <p:sp>
        <p:nvSpPr>
          <p:cNvPr id="178187" name="Rectangle 11"/>
          <p:cNvSpPr>
            <a:spLocks noChangeArrowheads="1"/>
          </p:cNvSpPr>
          <p:nvPr/>
        </p:nvSpPr>
        <p:spPr bwMode="auto">
          <a:xfrm>
            <a:off x="766763" y="4243388"/>
            <a:ext cx="1600200" cy="431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r>
              <a:rPr kumimoji="0" lang="en-US" altLang="ja-JP" sz="1600">
                <a:solidFill>
                  <a:srgbClr val="000000"/>
                </a:solidFill>
                <a:latin typeface="Verdana" pitchFamily="34" charset="0"/>
                <a:ea typeface="ＭＳ Ｐゴシック" pitchFamily="50" charset="-128"/>
              </a:rPr>
              <a:t>Map</a:t>
            </a:r>
          </a:p>
        </p:txBody>
      </p:sp>
      <p:sp>
        <p:nvSpPr>
          <p:cNvPr id="178188" name="Rectangle 12"/>
          <p:cNvSpPr>
            <a:spLocks noChangeArrowheads="1"/>
          </p:cNvSpPr>
          <p:nvPr/>
        </p:nvSpPr>
        <p:spPr bwMode="auto">
          <a:xfrm>
            <a:off x="5770563" y="3884613"/>
            <a:ext cx="1600200" cy="6096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r>
              <a:rPr kumimoji="0" lang="en-US" altLang="ja-JP" sz="1600">
                <a:solidFill>
                  <a:srgbClr val="000000"/>
                </a:solidFill>
                <a:latin typeface="Verdana" pitchFamily="34" charset="0"/>
                <a:ea typeface="ＭＳ Ｐゴシック" pitchFamily="50" charset="-128"/>
              </a:rPr>
              <a:t>Geology</a:t>
            </a:r>
          </a:p>
        </p:txBody>
      </p:sp>
      <p:sp>
        <p:nvSpPr>
          <p:cNvPr id="178189" name="Rectangle 13"/>
          <p:cNvSpPr>
            <a:spLocks noChangeArrowheads="1"/>
          </p:cNvSpPr>
          <p:nvPr/>
        </p:nvSpPr>
        <p:spPr bwMode="auto">
          <a:xfrm>
            <a:off x="782638" y="5253038"/>
            <a:ext cx="1600200" cy="431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r>
              <a:rPr kumimoji="0" lang="en-US" altLang="ja-JP" sz="1600">
                <a:solidFill>
                  <a:srgbClr val="000000"/>
                </a:solidFill>
                <a:latin typeface="Verdana" pitchFamily="34" charset="0"/>
                <a:ea typeface="ＭＳ Ｐゴシック" pitchFamily="50" charset="-128"/>
              </a:rPr>
              <a:t>GIS data</a:t>
            </a:r>
          </a:p>
        </p:txBody>
      </p:sp>
      <p:sp>
        <p:nvSpPr>
          <p:cNvPr id="178190" name="Rectangle 14"/>
          <p:cNvSpPr>
            <a:spLocks noChangeArrowheads="1"/>
          </p:cNvSpPr>
          <p:nvPr/>
        </p:nvSpPr>
        <p:spPr bwMode="auto">
          <a:xfrm>
            <a:off x="782638" y="5900738"/>
            <a:ext cx="1600200" cy="431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r>
              <a:rPr kumimoji="0" lang="en-US" altLang="ja-JP" sz="1600">
                <a:solidFill>
                  <a:srgbClr val="000000"/>
                </a:solidFill>
                <a:latin typeface="Verdana" pitchFamily="34" charset="0"/>
                <a:ea typeface="ＭＳ Ｐゴシック" pitchFamily="50" charset="-128"/>
              </a:rPr>
              <a:t>Field data</a:t>
            </a:r>
          </a:p>
        </p:txBody>
      </p:sp>
      <p:sp>
        <p:nvSpPr>
          <p:cNvPr id="178191" name="Rectangle 15"/>
          <p:cNvSpPr>
            <a:spLocks noChangeArrowheads="1"/>
          </p:cNvSpPr>
          <p:nvPr/>
        </p:nvSpPr>
        <p:spPr bwMode="auto">
          <a:xfrm>
            <a:off x="5795963" y="5229225"/>
            <a:ext cx="1600200" cy="6096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r>
              <a:rPr kumimoji="0" lang="en-US" altLang="ja-JP" sz="1600">
                <a:solidFill>
                  <a:srgbClr val="000000"/>
                </a:solidFill>
                <a:latin typeface="Verdana" pitchFamily="34" charset="0"/>
                <a:ea typeface="ＭＳ Ｐゴシック" pitchFamily="50" charset="-128"/>
              </a:rPr>
              <a:t>Environment</a:t>
            </a:r>
          </a:p>
        </p:txBody>
      </p:sp>
      <p:sp>
        <p:nvSpPr>
          <p:cNvPr id="178192" name="AutoShape 16"/>
          <p:cNvSpPr>
            <a:spLocks noChangeArrowheads="1"/>
          </p:cNvSpPr>
          <p:nvPr/>
        </p:nvSpPr>
        <p:spPr bwMode="auto">
          <a:xfrm>
            <a:off x="2644775" y="4721225"/>
            <a:ext cx="2895600" cy="685800"/>
          </a:xfrm>
          <a:prstGeom prst="leftRightArrow">
            <a:avLst>
              <a:gd name="adj1" fmla="val 50000"/>
              <a:gd name="adj2" fmla="val 56453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ja-JP" altLang="en-US" sz="1600">
              <a:solidFill>
                <a:srgbClr val="000000"/>
              </a:solidFill>
              <a:latin typeface="Verdana" pitchFamily="34" charset="0"/>
              <a:ea typeface="ＭＳ Ｐゴシック" pitchFamily="50" charset="-128"/>
            </a:endParaRPr>
          </a:p>
        </p:txBody>
      </p:sp>
      <p:sp>
        <p:nvSpPr>
          <p:cNvPr id="178193" name="AutoShape 17"/>
          <p:cNvSpPr>
            <a:spLocks noChangeArrowheads="1"/>
          </p:cNvSpPr>
          <p:nvPr/>
        </p:nvSpPr>
        <p:spPr bwMode="auto">
          <a:xfrm>
            <a:off x="3221038" y="5238750"/>
            <a:ext cx="1600200" cy="1066800"/>
          </a:xfrm>
          <a:prstGeom prst="upArrowCallout">
            <a:avLst>
              <a:gd name="adj1" fmla="val 37500"/>
              <a:gd name="adj2" fmla="val 37500"/>
              <a:gd name="adj3" fmla="val 16667"/>
              <a:gd name="adj4" fmla="val 66667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r>
              <a:rPr kumimoji="0" lang="en-US" altLang="ja-JP" sz="1600">
                <a:solidFill>
                  <a:srgbClr val="000000"/>
                </a:solidFill>
                <a:latin typeface="Verdana" pitchFamily="34" charset="0"/>
                <a:ea typeface="ＭＳ Ｐゴシック" pitchFamily="50" charset="-128"/>
              </a:rPr>
              <a:t>Resources</a:t>
            </a:r>
          </a:p>
        </p:txBody>
      </p:sp>
      <p:sp>
        <p:nvSpPr>
          <p:cNvPr id="178194" name="AutoShape 18"/>
          <p:cNvSpPr>
            <a:spLocks noChangeArrowheads="1"/>
          </p:cNvSpPr>
          <p:nvPr/>
        </p:nvSpPr>
        <p:spPr bwMode="auto">
          <a:xfrm>
            <a:off x="3297238" y="3867150"/>
            <a:ext cx="1447800" cy="990600"/>
          </a:xfrm>
          <a:prstGeom prst="downArrowCallout">
            <a:avLst>
              <a:gd name="adj1" fmla="val 36538"/>
              <a:gd name="adj2" fmla="val 36538"/>
              <a:gd name="adj3" fmla="val 16667"/>
              <a:gd name="adj4" fmla="val 66667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r>
              <a:rPr kumimoji="0" lang="en-US" altLang="ja-JP" sz="1600">
                <a:solidFill>
                  <a:srgbClr val="000000"/>
                </a:solidFill>
                <a:latin typeface="Verdana" pitchFamily="34" charset="0"/>
                <a:ea typeface="ＭＳ Ｐゴシック" pitchFamily="50" charset="-128"/>
              </a:rPr>
              <a:t>Grid</a:t>
            </a:r>
          </a:p>
          <a:p>
            <a:pPr algn="ctr" eaLnBrk="0" hangingPunct="0">
              <a:defRPr/>
            </a:pPr>
            <a:r>
              <a:rPr kumimoji="0" lang="en-US" altLang="ja-JP" sz="1600">
                <a:solidFill>
                  <a:srgbClr val="000000"/>
                </a:solidFill>
                <a:latin typeface="Verdana" pitchFamily="34" charset="0"/>
                <a:ea typeface="ＭＳ Ｐゴシック" pitchFamily="50" charset="-128"/>
              </a:rPr>
              <a:t>Technologies</a:t>
            </a:r>
          </a:p>
        </p:txBody>
      </p:sp>
      <p:pic>
        <p:nvPicPr>
          <p:cNvPr id="14355" name="Picture 19" descr="GEOGrid_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73438" y="4748213"/>
            <a:ext cx="1143000" cy="642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8196" name="Rectangle 20"/>
          <p:cNvSpPr>
            <a:spLocks noChangeArrowheads="1"/>
          </p:cNvSpPr>
          <p:nvPr/>
        </p:nvSpPr>
        <p:spPr bwMode="auto">
          <a:xfrm>
            <a:off x="5795963" y="5876925"/>
            <a:ext cx="1600200" cy="6096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r>
              <a:rPr kumimoji="0" lang="en-US" altLang="ja-JP" sz="1600">
                <a:solidFill>
                  <a:srgbClr val="000000"/>
                </a:solidFill>
                <a:latin typeface="Verdana" pitchFamily="34" charset="0"/>
                <a:ea typeface="ＭＳ Ｐゴシック" pitchFamily="50" charset="-128"/>
              </a:rPr>
              <a:t>Disaster</a:t>
            </a:r>
          </a:p>
          <a:p>
            <a:pPr algn="ctr" eaLnBrk="0" hangingPunct="0">
              <a:defRPr/>
            </a:pPr>
            <a:r>
              <a:rPr kumimoji="0" lang="en-US" altLang="ja-JP" sz="1600">
                <a:solidFill>
                  <a:srgbClr val="000000"/>
                </a:solidFill>
                <a:latin typeface="Verdana" pitchFamily="34" charset="0"/>
                <a:ea typeface="ＭＳ Ｐゴシック" pitchFamily="50" charset="-128"/>
              </a:rPr>
              <a:t>mitigation</a:t>
            </a:r>
          </a:p>
        </p:txBody>
      </p:sp>
      <p:sp>
        <p:nvSpPr>
          <p:cNvPr id="14357" name="Text Box 21"/>
          <p:cNvSpPr txBox="1">
            <a:spLocks noChangeArrowheads="1"/>
          </p:cNvSpPr>
          <p:nvPr/>
        </p:nvSpPr>
        <p:spPr bwMode="auto">
          <a:xfrm>
            <a:off x="4153990" y="2754313"/>
            <a:ext cx="4880474" cy="307777"/>
          </a:xfrm>
          <a:prstGeom prst="rect">
            <a:avLst/>
          </a:prstGeom>
          <a:solidFill>
            <a:schemeClr val="accent2">
              <a:alpha val="50195"/>
            </a:schemeClr>
          </a:solidFill>
          <a:ln w="9525">
            <a:solidFill>
              <a:srgbClr val="8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solidFill>
                  <a:srgbClr val="000000"/>
                </a:solidFill>
                <a:latin typeface="Verdana" pitchFamily="34" charset="0"/>
                <a:ea typeface="ＭＳ Ｐゴシック" pitchFamily="50" charset="-128"/>
              </a:rPr>
              <a:t>AIST: OGF Gold sponsor (a founding member)</a:t>
            </a:r>
          </a:p>
        </p:txBody>
      </p:sp>
      <p:sp>
        <p:nvSpPr>
          <p:cNvPr id="14358" name="Text Box 22"/>
          <p:cNvSpPr txBox="1">
            <a:spLocks noChangeArrowheads="1"/>
          </p:cNvSpPr>
          <p:nvPr/>
        </p:nvSpPr>
        <p:spPr bwMode="auto">
          <a:xfrm>
            <a:off x="4153991" y="3114675"/>
            <a:ext cx="4578848" cy="314325"/>
          </a:xfrm>
          <a:prstGeom prst="rect">
            <a:avLst/>
          </a:prstGeom>
          <a:solidFill>
            <a:schemeClr val="accent2">
              <a:alpha val="50195"/>
            </a:schemeClr>
          </a:solidFill>
          <a:ln w="9525">
            <a:solidFill>
              <a:srgbClr val="8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400" b="1" dirty="0">
                <a:solidFill>
                  <a:srgbClr val="000000"/>
                </a:solidFill>
                <a:latin typeface="Verdana" pitchFamily="34" charset="0"/>
                <a:ea typeface="ＭＳ Ｐゴシック" pitchFamily="50" charset="-128"/>
              </a:rPr>
              <a:t>AIST: OGC Associate member (since 2007)</a:t>
            </a:r>
          </a:p>
        </p:txBody>
      </p:sp>
    </p:spTree>
    <p:extLst>
      <p:ext uri="{BB962C8B-B14F-4D97-AF65-F5344CB8AC3E}">
        <p14:creationId xmlns:p14="http://schemas.microsoft.com/office/powerpoint/2010/main" val="132593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Example: Flood simulation</a:t>
            </a:r>
            <a:endParaRPr kumimoji="1" lang="ja-JP" altLang="en-US" dirty="0"/>
          </a:p>
        </p:txBody>
      </p:sp>
      <p:grpSp>
        <p:nvGrpSpPr>
          <p:cNvPr id="6" name="グループ化 28"/>
          <p:cNvGrpSpPr/>
          <p:nvPr/>
        </p:nvGrpSpPr>
        <p:grpSpPr>
          <a:xfrm>
            <a:off x="117567" y="1489161"/>
            <a:ext cx="8885766" cy="4576313"/>
            <a:chOff x="628649" y="2484925"/>
            <a:chExt cx="9541131" cy="4643915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727450" y="5845175"/>
              <a:ext cx="1497013" cy="708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3" descr="DSC0511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311900" y="2895002"/>
              <a:ext cx="2508020" cy="13340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1477963" y="4906963"/>
              <a:ext cx="2043112" cy="11112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  <a:headEnd/>
              <a:tailEnd/>
            </a:ln>
            <a:effectLst>
              <a:outerShdw dist="25399" dir="2700000" algn="ctr" rotWithShape="0">
                <a:srgbClr val="686868"/>
              </a:outerShdw>
            </a:effectLst>
          </p:spPr>
          <p:txBody>
            <a:bodyPr/>
            <a:lstStyle/>
            <a:p>
              <a:pPr>
                <a:defRPr/>
              </a:pPr>
              <a:endParaRPr lang="ja-JP" altLang="en-US" sz="1600"/>
            </a:p>
          </p:txBody>
        </p:sp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4881563" y="4906963"/>
              <a:ext cx="2927350" cy="11112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miter lim="800000"/>
              <a:headEnd/>
              <a:tailEnd/>
            </a:ln>
            <a:effectLst>
              <a:outerShdw dist="25399" dir="2700000" algn="ctr" rotWithShape="0">
                <a:srgbClr val="686868"/>
              </a:outerShdw>
            </a:effectLst>
          </p:spPr>
          <p:txBody>
            <a:bodyPr/>
            <a:lstStyle/>
            <a:p>
              <a:pPr>
                <a:defRPr/>
              </a:pPr>
              <a:endParaRPr lang="ja-JP" altLang="en-US" sz="1600"/>
            </a:p>
          </p:txBody>
        </p:sp>
        <p:sp>
          <p:nvSpPr>
            <p:cNvPr id="11" name="Text Box 6"/>
            <p:cNvSpPr txBox="1">
              <a:spLocks noChangeArrowheads="1"/>
            </p:cNvSpPr>
            <p:nvPr/>
          </p:nvSpPr>
          <p:spPr bwMode="auto">
            <a:xfrm>
              <a:off x="628649" y="6052086"/>
              <a:ext cx="3290889" cy="1012187"/>
            </a:xfrm>
            <a:prstGeom prst="rect">
              <a:avLst/>
            </a:prstGeom>
            <a:noFill/>
            <a:ln w="28575" algn="ctr">
              <a:noFill/>
              <a:miter lim="800000"/>
              <a:headEnd type="none" w="sm" len="sm"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kumimoji="0" lang="en-US" altLang="ja-JP" sz="1600" dirty="0" smtClean="0">
                  <a:latin typeface="Verdana" pitchFamily="34" charset="0"/>
                </a:rPr>
                <a:t>Digital Elevation Map</a:t>
              </a:r>
            </a:p>
            <a:p>
              <a:pPr algn="ctr" eaLnBrk="0" hangingPunct="0"/>
              <a:r>
                <a:rPr kumimoji="0" lang="en-US" altLang="ja-JP" sz="1600" dirty="0" smtClean="0">
                  <a:latin typeface="Verdana" pitchFamily="34" charset="0"/>
                </a:rPr>
                <a:t>Created by</a:t>
              </a:r>
            </a:p>
            <a:p>
              <a:pPr algn="ctr" eaLnBrk="0" hangingPunct="0"/>
              <a:r>
                <a:rPr kumimoji="0" lang="en-US" altLang="ja-JP" sz="1600" dirty="0" smtClean="0">
                  <a:latin typeface="Verdana" pitchFamily="34" charset="0"/>
                </a:rPr>
                <a:t>ASTER Satellite Images</a:t>
              </a:r>
              <a:endParaRPr kumimoji="0" lang="en-US" altLang="ja-JP" sz="1600" dirty="0">
                <a:latin typeface="Verdana" pitchFamily="34" charset="0"/>
              </a:endParaRPr>
            </a:p>
          </p:txBody>
        </p:sp>
        <p:cxnSp>
          <p:nvCxnSpPr>
            <p:cNvPr id="12" name="AutoShape 7"/>
            <p:cNvCxnSpPr>
              <a:cxnSpLocks noChangeShapeType="1"/>
              <a:stCxn id="9" idx="3"/>
              <a:endCxn id="10" idx="1"/>
            </p:cNvCxnSpPr>
            <p:nvPr/>
          </p:nvCxnSpPr>
          <p:spPr bwMode="auto">
            <a:xfrm>
              <a:off x="3529013" y="5462588"/>
              <a:ext cx="1343025" cy="0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 type="none" w="sm" len="sm"/>
              <a:tailEnd type="triangle" w="sm" len="med"/>
            </a:ln>
          </p:spPr>
        </p:cxnSp>
        <p:cxnSp>
          <p:nvCxnSpPr>
            <p:cNvPr id="13" name="AutoShape 8"/>
            <p:cNvCxnSpPr>
              <a:cxnSpLocks noChangeShapeType="1"/>
            </p:cNvCxnSpPr>
            <p:nvPr/>
          </p:nvCxnSpPr>
          <p:spPr bwMode="auto">
            <a:xfrm rot="16200000">
              <a:off x="6846887" y="4416426"/>
              <a:ext cx="671513" cy="296862"/>
            </a:xfrm>
            <a:prstGeom prst="bentConnector3">
              <a:avLst>
                <a:gd name="adj1" fmla="val 50000"/>
              </a:avLst>
            </a:prstGeom>
            <a:noFill/>
            <a:ln w="19050">
              <a:solidFill>
                <a:schemeClr val="tx2"/>
              </a:solidFill>
              <a:miter lim="800000"/>
              <a:headEnd type="none" w="sm" len="sm"/>
              <a:tailEnd type="triangle" w="sm" len="med"/>
            </a:ln>
          </p:spPr>
        </p:cxnSp>
        <p:sp>
          <p:nvSpPr>
            <p:cNvPr id="14" name="Text Box 9"/>
            <p:cNvSpPr txBox="1">
              <a:spLocks noChangeArrowheads="1"/>
            </p:cNvSpPr>
            <p:nvPr/>
          </p:nvSpPr>
          <p:spPr bwMode="auto">
            <a:xfrm>
              <a:off x="3727450" y="2745968"/>
              <a:ext cx="2017713" cy="412372"/>
            </a:xfrm>
            <a:prstGeom prst="rect">
              <a:avLst/>
            </a:prstGeom>
            <a:noFill/>
            <a:ln w="28575" algn="ctr">
              <a:noFill/>
              <a:miter lim="800000"/>
              <a:headEnd type="none" w="sm" len="sm"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kumimoji="0" lang="en-US" altLang="ja-JP" sz="1600" dirty="0" smtClean="0">
                  <a:latin typeface="Verdana" pitchFamily="34" charset="0"/>
                </a:rPr>
                <a:t>Rain Sensors</a:t>
              </a:r>
              <a:endParaRPr kumimoji="0" lang="en-US" altLang="ja-JP" sz="1600" dirty="0">
                <a:latin typeface="Verdana" pitchFamily="34" charset="0"/>
              </a:endParaRPr>
            </a:p>
          </p:txBody>
        </p:sp>
        <p:sp>
          <p:nvSpPr>
            <p:cNvPr id="15" name="Text Box 10"/>
            <p:cNvSpPr txBox="1">
              <a:spLocks noChangeArrowheads="1"/>
            </p:cNvSpPr>
            <p:nvPr/>
          </p:nvSpPr>
          <p:spPr bwMode="auto">
            <a:xfrm>
              <a:off x="5268911" y="6116653"/>
              <a:ext cx="3668713" cy="1012187"/>
            </a:xfrm>
            <a:prstGeom prst="rect">
              <a:avLst/>
            </a:prstGeom>
            <a:noFill/>
            <a:ln w="28575" algn="ctr">
              <a:noFill/>
              <a:miter lim="800000"/>
              <a:headEnd type="none" w="sm" len="sm"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kumimoji="0" lang="en-US" altLang="ja-JP" sz="1600" dirty="0" smtClean="0">
                  <a:latin typeface="Verdana" pitchFamily="34" charset="0"/>
                </a:rPr>
                <a:t>Neural-Map based Data Mining / Landslide Simulation on Large Cluster Computers</a:t>
              </a:r>
              <a:endParaRPr kumimoji="0" lang="en-US" altLang="ja-JP" sz="1600" dirty="0">
                <a:latin typeface="Verdana" pitchFamily="34" charset="0"/>
              </a:endParaRPr>
            </a:p>
          </p:txBody>
        </p:sp>
        <p:sp>
          <p:nvSpPr>
            <p:cNvPr id="16" name="Text Box 11"/>
            <p:cNvSpPr txBox="1">
              <a:spLocks noChangeArrowheads="1"/>
            </p:cNvSpPr>
            <p:nvPr/>
          </p:nvSpPr>
          <p:spPr bwMode="auto">
            <a:xfrm>
              <a:off x="5561012" y="2484925"/>
              <a:ext cx="4608768" cy="412372"/>
            </a:xfrm>
            <a:prstGeom prst="rect">
              <a:avLst/>
            </a:prstGeom>
            <a:noFill/>
            <a:ln w="28575" algn="ctr">
              <a:noFill/>
              <a:miter lim="800000"/>
              <a:headEnd type="none" w="sm" len="sm"/>
              <a:tailEnd/>
            </a:ln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kumimoji="0" lang="en-US" altLang="ja-JP" sz="1600" dirty="0" smtClean="0">
                  <a:latin typeface="Verdana" pitchFamily="34" charset="0"/>
                </a:rPr>
                <a:t>Visualize Hi-Resolution Hazard Map</a:t>
              </a:r>
              <a:endParaRPr kumimoji="0" lang="en-US" altLang="ja-JP" sz="1600" dirty="0">
                <a:latin typeface="Verdana" pitchFamily="34" charset="0"/>
              </a:endParaRPr>
            </a:p>
          </p:txBody>
        </p:sp>
        <p:cxnSp>
          <p:nvCxnSpPr>
            <p:cNvPr id="17" name="AutoShape 12"/>
            <p:cNvCxnSpPr>
              <a:cxnSpLocks noChangeShapeType="1"/>
              <a:endCxn id="10" idx="0"/>
            </p:cNvCxnSpPr>
            <p:nvPr/>
          </p:nvCxnSpPr>
          <p:spPr bwMode="auto">
            <a:xfrm rot="16200000" flipH="1">
              <a:off x="5181600" y="3738563"/>
              <a:ext cx="828675" cy="1495425"/>
            </a:xfrm>
            <a:prstGeom prst="bentConnector3">
              <a:avLst>
                <a:gd name="adj1" fmla="val 50366"/>
              </a:avLst>
            </a:prstGeom>
            <a:noFill/>
            <a:ln w="19050">
              <a:solidFill>
                <a:schemeClr val="tx2"/>
              </a:solidFill>
              <a:miter lim="800000"/>
              <a:headEnd type="none" w="sm" len="sm"/>
              <a:tailEnd type="triangle" w="sm" len="med"/>
            </a:ln>
          </p:spPr>
        </p:cxnSp>
        <p:sp>
          <p:nvSpPr>
            <p:cNvPr id="18" name="Text Box 13"/>
            <p:cNvSpPr txBox="1">
              <a:spLocks noChangeArrowheads="1"/>
            </p:cNvSpPr>
            <p:nvPr/>
          </p:nvSpPr>
          <p:spPr bwMode="auto">
            <a:xfrm>
              <a:off x="1409698" y="2765615"/>
              <a:ext cx="2111374" cy="412372"/>
            </a:xfrm>
            <a:prstGeom prst="rect">
              <a:avLst/>
            </a:prstGeom>
            <a:noFill/>
            <a:ln w="28575" algn="ctr">
              <a:noFill/>
              <a:miter lim="800000"/>
              <a:headEnd type="none" w="sm" len="sm"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kumimoji="0" lang="en-US" altLang="ja-JP" sz="1600" dirty="0" smtClean="0">
                  <a:latin typeface="Verdana" pitchFamily="34" charset="0"/>
                </a:rPr>
                <a:t>GIS Data </a:t>
              </a:r>
              <a:endParaRPr kumimoji="0" lang="en-US" altLang="ja-JP" sz="1600" dirty="0">
                <a:latin typeface="Verdana" pitchFamily="34" charset="0"/>
              </a:endParaRPr>
            </a:p>
          </p:txBody>
        </p:sp>
        <p:cxnSp>
          <p:nvCxnSpPr>
            <p:cNvPr id="19" name="AutoShape 15"/>
            <p:cNvCxnSpPr>
              <a:cxnSpLocks noChangeShapeType="1"/>
            </p:cNvCxnSpPr>
            <p:nvPr/>
          </p:nvCxnSpPr>
          <p:spPr bwMode="auto">
            <a:xfrm rot="16200000" flipH="1">
              <a:off x="3717925" y="2670175"/>
              <a:ext cx="671513" cy="3789363"/>
            </a:xfrm>
            <a:prstGeom prst="bentConnector3">
              <a:avLst>
                <a:gd name="adj1" fmla="val 50449"/>
              </a:avLst>
            </a:prstGeom>
            <a:noFill/>
            <a:ln w="19050">
              <a:solidFill>
                <a:schemeClr val="tx2"/>
              </a:solidFill>
              <a:miter lim="800000"/>
              <a:headEnd type="none" w="sm" len="sm"/>
              <a:tailEnd type="triangle" w="sm" len="med"/>
            </a:ln>
          </p:spPr>
        </p:cxnSp>
        <p:pic>
          <p:nvPicPr>
            <p:cNvPr id="20" name="Picture 16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949825" y="5148263"/>
              <a:ext cx="1362075" cy="6683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17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243638" y="5148263"/>
              <a:ext cx="1431925" cy="676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Picture 1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21059626">
              <a:off x="7935090" y="4471616"/>
              <a:ext cx="1544637" cy="668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Picture 19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682750" y="4954588"/>
              <a:ext cx="1563688" cy="992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Picture 20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409700" y="3236913"/>
              <a:ext cx="2287588" cy="992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21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4132263" y="3311525"/>
              <a:ext cx="1428750" cy="760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AutoShape 23"/>
            <p:cNvSpPr>
              <a:spLocks noChangeArrowheads="1"/>
            </p:cNvSpPr>
            <p:nvPr/>
          </p:nvSpPr>
          <p:spPr bwMode="auto">
            <a:xfrm rot="1452816">
              <a:off x="4492625" y="5543550"/>
              <a:ext cx="320675" cy="457200"/>
            </a:xfrm>
            <a:prstGeom prst="curvedRightArrow">
              <a:avLst>
                <a:gd name="adj1" fmla="val 40145"/>
                <a:gd name="adj2" fmla="val 80304"/>
                <a:gd name="adj3" fmla="val 4235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ja-JP" altLang="en-US" sz="1600"/>
            </a:p>
          </p:txBody>
        </p:sp>
        <p:sp>
          <p:nvSpPr>
            <p:cNvPr id="27" name="AutoShape 24"/>
            <p:cNvSpPr>
              <a:spLocks noChangeArrowheads="1"/>
            </p:cNvSpPr>
            <p:nvPr/>
          </p:nvSpPr>
          <p:spPr bwMode="auto">
            <a:xfrm>
              <a:off x="928688" y="4748213"/>
              <a:ext cx="739775" cy="412750"/>
            </a:xfrm>
            <a:prstGeom prst="can">
              <a:avLst>
                <a:gd name="adj" fmla="val 25000"/>
              </a:avLst>
            </a:prstGeom>
            <a:solidFill>
              <a:srgbClr val="FFFF00">
                <a:alpha val="39999"/>
              </a:srgbClr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80000"/>
                </a:lnSpc>
                <a:spcBef>
                  <a:spcPct val="20000"/>
                </a:spcBef>
              </a:pPr>
              <a:r>
                <a:rPr lang="en-US" altLang="ja-JP" sz="1200">
                  <a:ea typeface="Osaka" charset="-128"/>
                </a:rPr>
                <a:t>ASTER</a:t>
              </a:r>
            </a:p>
          </p:txBody>
        </p:sp>
        <p:sp>
          <p:nvSpPr>
            <p:cNvPr id="28" name="AutoShape 25"/>
            <p:cNvSpPr>
              <a:spLocks noChangeArrowheads="1"/>
            </p:cNvSpPr>
            <p:nvPr/>
          </p:nvSpPr>
          <p:spPr bwMode="auto">
            <a:xfrm>
              <a:off x="928688" y="4200525"/>
              <a:ext cx="739775" cy="412750"/>
            </a:xfrm>
            <a:prstGeom prst="can">
              <a:avLst>
                <a:gd name="adj" fmla="val 25000"/>
              </a:avLst>
            </a:prstGeom>
            <a:solidFill>
              <a:srgbClr val="FFFF00">
                <a:alpha val="39999"/>
              </a:srgbClr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80000"/>
                </a:lnSpc>
                <a:spcBef>
                  <a:spcPct val="20000"/>
                </a:spcBef>
              </a:pPr>
              <a:r>
                <a:rPr lang="en-US" altLang="ja-JP" sz="1200">
                  <a:ea typeface="Osaka" charset="-128"/>
                </a:rPr>
                <a:t>GEO</a:t>
              </a:r>
            </a:p>
          </p:txBody>
        </p:sp>
        <p:sp>
          <p:nvSpPr>
            <p:cNvPr id="29" name="AutoShape 26"/>
            <p:cNvSpPr>
              <a:spLocks noChangeArrowheads="1"/>
            </p:cNvSpPr>
            <p:nvPr/>
          </p:nvSpPr>
          <p:spPr bwMode="auto">
            <a:xfrm>
              <a:off x="3919538" y="4064000"/>
              <a:ext cx="739775" cy="411163"/>
            </a:xfrm>
            <a:prstGeom prst="can">
              <a:avLst>
                <a:gd name="adj" fmla="val 25000"/>
              </a:avLst>
            </a:prstGeom>
            <a:solidFill>
              <a:srgbClr val="FFFF00">
                <a:alpha val="39999"/>
              </a:srgbClr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ct val="80000"/>
                </a:lnSpc>
                <a:spcBef>
                  <a:spcPct val="20000"/>
                </a:spcBef>
              </a:pPr>
              <a:r>
                <a:rPr lang="en-US" altLang="ja-JP" sz="1200">
                  <a:ea typeface="Osaka" charset="-128"/>
                </a:rPr>
                <a:t>MET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132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Why Grid?</a:t>
            </a:r>
            <a:endParaRPr kumimoji="1" lang="ja-JP" altLang="en-US" dirty="0"/>
          </a:p>
        </p:txBody>
      </p:sp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488" y="996950"/>
            <a:ext cx="8839200" cy="550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テキスト ボックス 3"/>
          <p:cNvSpPr txBox="1"/>
          <p:nvPr/>
        </p:nvSpPr>
        <p:spPr>
          <a:xfrm>
            <a:off x="6368948" y="6509616"/>
            <a:ext cx="2600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400" i="1" dirty="0" smtClean="0">
                <a:solidFill>
                  <a:srgbClr val="000000"/>
                </a:solidFill>
                <a:latin typeface="Verdana" pitchFamily="34" charset="0"/>
                <a:ea typeface="ＭＳ Ｐゴシック" pitchFamily="50" charset="-128"/>
              </a:rPr>
              <a:t>By courtesy of </a:t>
            </a:r>
            <a:r>
              <a:rPr lang="en-US" altLang="ja-JP" sz="1400" i="1" dirty="0" err="1" smtClean="0">
                <a:solidFill>
                  <a:srgbClr val="000000"/>
                </a:solidFill>
                <a:latin typeface="Verdana" pitchFamily="34" charset="0"/>
                <a:ea typeface="ＭＳ Ｐゴシック" pitchFamily="50" charset="-128"/>
              </a:rPr>
              <a:t>S.Sekiguchi</a:t>
            </a:r>
            <a:endParaRPr lang="ja-JP" altLang="en-US" sz="1400" i="1" dirty="0">
              <a:solidFill>
                <a:srgbClr val="000000"/>
              </a:solidFill>
              <a:latin typeface="Verdana" pitchFamily="34" charset="0"/>
              <a:ea typeface="ＭＳ Ｐゴシック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31640" y="1844824"/>
            <a:ext cx="2016224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 smtClean="0">
                <a:solidFill>
                  <a:srgbClr val="FF0000"/>
                </a:solidFill>
              </a:rPr>
              <a:t>security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835696" y="4005064"/>
            <a:ext cx="2016224" cy="584775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b="1" dirty="0" smtClean="0">
                <a:solidFill>
                  <a:srgbClr val="FF0000"/>
                </a:solidFill>
              </a:rPr>
              <a:t>High performance CSW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851920" y="3212976"/>
            <a:ext cx="2016224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 smtClean="0">
                <a:solidFill>
                  <a:srgbClr val="FF0000"/>
                </a:solidFill>
              </a:rPr>
              <a:t>Federation of distributed DBs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784232" y="5229200"/>
            <a:ext cx="1359768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 smtClean="0">
                <a:solidFill>
                  <a:srgbClr val="FF0000"/>
                </a:solidFill>
              </a:rPr>
              <a:t>HPC 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59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ist-1">
  <a:themeElements>
    <a:clrScheme name="aist-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ist-1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aist-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標準デザイン">
  <a:themeElements>
    <a:clrScheme name="スパイス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3_標準デザイン">
      <a:majorFont>
        <a:latin typeface="Verdana"/>
        <a:ea typeface="ＭＳ Ｐゴシック"/>
        <a:cs typeface=""/>
      </a:majorFont>
      <a:minorFont>
        <a:latin typeface="Verdan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標準デザイン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標準デザイン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標準デザイン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標準デザイン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標準デザイン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標準デザイン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標準デザイン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標準デザイン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標準デザイン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標準デザイン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標準デザイン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aist-1">
  <a:themeElements>
    <a:clrScheme name="aist-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ist-1">
      <a:majorFont>
        <a:latin typeface="Verdana"/>
        <a:ea typeface="ＭＳ Ｐゴシック"/>
        <a:cs typeface="ＭＳ Ｐゴシック"/>
      </a:majorFont>
      <a:minorFont>
        <a:latin typeface="Verdan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Verdana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Verdana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aist-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aist-1">
  <a:themeElements>
    <a:clrScheme name="aist-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ist-1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aist-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全体会議2008.06.26">
  <a:themeElements>
    <a:clrScheme name="aist-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ist-1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ist-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st-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st-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新しいプレゼンテーション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  <a:fontScheme name="新しいプレゼンテーション">
    <a:majorFont>
      <a:latin typeface="Times"/>
      <a:ea typeface="Osaka"/>
      <a:cs typeface="Osaka"/>
    </a:majorFont>
    <a:minorFont>
      <a:latin typeface="Times"/>
      <a:ea typeface="Osaka"/>
      <a:cs typeface="Osak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aist-template_ja</Template>
  <TotalTime>12516</TotalTime>
  <Words>1556</Words>
  <Application>Microsoft Office PowerPoint</Application>
  <PresentationFormat>画面に合わせる (4:3)</PresentationFormat>
  <Paragraphs>450</Paragraphs>
  <Slides>21</Slides>
  <Notes>6</Notes>
  <HiddenSlides>0</HiddenSlides>
  <MMClips>0</MMClips>
  <ScaleCrop>false</ScaleCrop>
  <HeadingPairs>
    <vt:vector size="6" baseType="variant">
      <vt:variant>
        <vt:lpstr>テーマ</vt:lpstr>
      </vt:variant>
      <vt:variant>
        <vt:i4>5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27" baseType="lpstr">
      <vt:lpstr>aist-1</vt:lpstr>
      <vt:lpstr>3_標準デザイン</vt:lpstr>
      <vt:lpstr>1_aist-1</vt:lpstr>
      <vt:lpstr>2_aist-1</vt:lpstr>
      <vt:lpstr>全体会議2008.06.26</vt:lpstr>
      <vt:lpstr>Image</vt:lpstr>
      <vt:lpstr> GEO Grid Workshop</vt:lpstr>
      <vt:lpstr>PowerPoint プレゼンテーション</vt:lpstr>
      <vt:lpstr>Organization</vt:lpstr>
      <vt:lpstr>Agenda (beforenoon)</vt:lpstr>
      <vt:lpstr>Agenda (afternoon)</vt:lpstr>
      <vt:lpstr> Introduction of  Asia GEO Grid Initiative</vt:lpstr>
      <vt:lpstr>What is the GEO Grid ?</vt:lpstr>
      <vt:lpstr>Example: Flood simulation</vt:lpstr>
      <vt:lpstr>Why Grid?</vt:lpstr>
      <vt:lpstr>PowerPoint プレゼンテーション</vt:lpstr>
      <vt:lpstr>Current Configuration of GEO Grid system in AIST</vt:lpstr>
      <vt:lpstr>Extension to outside of AIST is easy!</vt:lpstr>
      <vt:lpstr>GEO Grid Service Examples</vt:lpstr>
      <vt:lpstr>GEO Grid Applications (examples)</vt:lpstr>
      <vt:lpstr>PowerPoint プレゼンテーション</vt:lpstr>
      <vt:lpstr>Synergy of satellite and field data</vt:lpstr>
      <vt:lpstr>Calibration / validation of Satellite Data using Field Sensor Data</vt:lpstr>
      <vt:lpstr>Background of the project</vt:lpstr>
      <vt:lpstr>Use Case and Research Issues - Federation of CO2 Flux data and Satellite data -</vt:lpstr>
      <vt:lpstr>Research Themes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KODAMA</dc:creator>
  <cp:lastModifiedBy>yoshio</cp:lastModifiedBy>
  <cp:revision>119</cp:revision>
  <dcterms:created xsi:type="dcterms:W3CDTF">2009-03-04T01:49:27Z</dcterms:created>
  <dcterms:modified xsi:type="dcterms:W3CDTF">2011-10-17T00:06:56Z</dcterms:modified>
</cp:coreProperties>
</file>